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26"/>
  </p:notesMasterIdLst>
  <p:sldIdLst>
    <p:sldId id="284" r:id="rId2"/>
    <p:sldId id="285" r:id="rId3"/>
    <p:sldId id="264" r:id="rId4"/>
    <p:sldId id="269" r:id="rId5"/>
    <p:sldId id="286" r:id="rId6"/>
    <p:sldId id="283" r:id="rId7"/>
    <p:sldId id="271" r:id="rId8"/>
    <p:sldId id="267" r:id="rId9"/>
    <p:sldId id="268" r:id="rId10"/>
    <p:sldId id="272" r:id="rId11"/>
    <p:sldId id="274" r:id="rId12"/>
    <p:sldId id="259" r:id="rId13"/>
    <p:sldId id="258" r:id="rId14"/>
    <p:sldId id="275" r:id="rId15"/>
    <p:sldId id="260" r:id="rId16"/>
    <p:sldId id="276" r:id="rId17"/>
    <p:sldId id="261" r:id="rId18"/>
    <p:sldId id="277" r:id="rId19"/>
    <p:sldId id="278" r:id="rId20"/>
    <p:sldId id="279" r:id="rId21"/>
    <p:sldId id="262" r:id="rId22"/>
    <p:sldId id="280" r:id="rId23"/>
    <p:sldId id="263"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72977" autoAdjust="0"/>
  </p:normalViewPr>
  <p:slideViewPr>
    <p:cSldViewPr snapToGrid="0">
      <p:cViewPr varScale="1">
        <p:scale>
          <a:sx n="91" d="100"/>
          <a:sy n="91" d="100"/>
        </p:scale>
        <p:origin x="1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24C7B-06CE-4FFA-8B34-F448D6CF2723}" type="datetimeFigureOut">
              <a:rPr lang="en-US" smtClean="0"/>
              <a:t>9/9/21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6C524-26A4-488A-8DC7-98122F642A71}" type="slidenum">
              <a:rPr lang="en-US" smtClean="0"/>
              <a:t>‹#›</a:t>
            </a:fld>
            <a:endParaRPr lang="en-US"/>
          </a:p>
        </p:txBody>
      </p:sp>
    </p:spTree>
    <p:extLst>
      <p:ext uri="{BB962C8B-B14F-4D97-AF65-F5344CB8AC3E}">
        <p14:creationId xmlns:p14="http://schemas.microsoft.com/office/powerpoint/2010/main" val="399661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like to start each new PP with a review of what we have completed and what students should know.</a:t>
            </a:r>
          </a:p>
          <a:p>
            <a:pPr marL="171450" indent="-171450">
              <a:buFont typeface="Arial" panose="020B0604020202020204" pitchFamily="34" charset="0"/>
              <a:buChar char="•"/>
            </a:pPr>
            <a:r>
              <a:rPr lang="en-US" dirty="0"/>
              <a:t>This slide reviews that.</a:t>
            </a:r>
          </a:p>
          <a:p>
            <a:pPr marL="171450" indent="-171450">
              <a:buFont typeface="Arial" panose="020B0604020202020204" pitchFamily="34" charset="0"/>
              <a:buChar char="•"/>
            </a:pPr>
            <a:r>
              <a:rPr lang="en-US" dirty="0"/>
              <a:t>All students should have books and make sure they bring them to class</a:t>
            </a:r>
          </a:p>
          <a:p>
            <a:pPr marL="628650" lvl="1" indent="-171450">
              <a:buFont typeface="Arial" panose="020B0604020202020204" pitchFamily="34" charset="0"/>
              <a:buChar char="•"/>
            </a:pPr>
            <a:r>
              <a:rPr lang="en-US" dirty="0"/>
              <a:t>Anyone without a book, make sure you note it in your roll book</a:t>
            </a:r>
          </a:p>
          <a:p>
            <a:endParaRPr lang="en-US" dirty="0"/>
          </a:p>
        </p:txBody>
      </p:sp>
      <p:sp>
        <p:nvSpPr>
          <p:cNvPr id="4" name="Slide Number Placeholder 3"/>
          <p:cNvSpPr>
            <a:spLocks noGrp="1"/>
          </p:cNvSpPr>
          <p:nvPr>
            <p:ph type="sldNum" sz="quarter" idx="5"/>
          </p:nvPr>
        </p:nvSpPr>
        <p:spPr/>
        <p:txBody>
          <a:bodyPr/>
          <a:lstStyle/>
          <a:p>
            <a:fld id="{2AC6C524-26A4-488A-8DC7-98122F642A71}" type="slidenum">
              <a:rPr lang="en-US" smtClean="0"/>
              <a:t>1</a:t>
            </a:fld>
            <a:endParaRPr lang="en-US"/>
          </a:p>
        </p:txBody>
      </p:sp>
    </p:spTree>
    <p:extLst>
      <p:ext uri="{BB962C8B-B14F-4D97-AF65-F5344CB8AC3E}">
        <p14:creationId xmlns:p14="http://schemas.microsoft.com/office/powerpoint/2010/main" val="258109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my values statement as a teacher</a:t>
            </a:r>
          </a:p>
          <a:p>
            <a:pPr marL="628650" lvl="1" indent="-171450">
              <a:buFont typeface="Arial" panose="020B0604020202020204" pitchFamily="34" charset="0"/>
              <a:buChar char="•"/>
            </a:pPr>
            <a:r>
              <a:rPr lang="en-US" dirty="0"/>
              <a:t>e.g. I work very hard to not just know all my students by name, but by their passion and what they want to do as a career</a:t>
            </a:r>
          </a:p>
          <a:p>
            <a:pPr marL="1085850" lvl="2" indent="-171450">
              <a:buFont typeface="Arial" panose="020B0604020202020204" pitchFamily="34" charset="0"/>
              <a:buChar char="•"/>
            </a:pPr>
            <a:r>
              <a:rPr lang="en-US" dirty="0"/>
              <a:t>Ask students why I do that; how does that help me reach my vision? </a:t>
            </a:r>
          </a:p>
          <a:p>
            <a:pPr marL="171450" indent="-171450">
              <a:buFont typeface="Arial" panose="020B0604020202020204" pitchFamily="34" charset="0"/>
              <a:buChar char="•"/>
            </a:pPr>
            <a:r>
              <a:rPr lang="en-US" dirty="0"/>
              <a:t>You may want to create your own</a:t>
            </a:r>
          </a:p>
          <a:p>
            <a:endParaRPr lang="en-US" dirty="0"/>
          </a:p>
        </p:txBody>
      </p:sp>
      <p:sp>
        <p:nvSpPr>
          <p:cNvPr id="4" name="Slide Number Placeholder 3"/>
          <p:cNvSpPr>
            <a:spLocks noGrp="1"/>
          </p:cNvSpPr>
          <p:nvPr>
            <p:ph type="sldNum" sz="quarter" idx="5"/>
          </p:nvPr>
        </p:nvSpPr>
        <p:spPr/>
        <p:txBody>
          <a:bodyPr/>
          <a:lstStyle/>
          <a:p>
            <a:fld id="{2AC6C524-26A4-488A-8DC7-98122F642A71}" type="slidenum">
              <a:rPr lang="en-US" smtClean="0"/>
              <a:t>10</a:t>
            </a:fld>
            <a:endParaRPr lang="en-US"/>
          </a:p>
        </p:txBody>
      </p:sp>
    </p:spTree>
    <p:extLst>
      <p:ext uri="{BB962C8B-B14F-4D97-AF65-F5344CB8AC3E}">
        <p14:creationId xmlns:p14="http://schemas.microsoft.com/office/powerpoint/2010/main" val="2494478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activity should take about 20 minutes</a:t>
            </a:r>
          </a:p>
          <a:p>
            <a:pPr marL="171450" indent="-171450">
              <a:buFont typeface="Arial" panose="020B0604020202020204" pitchFamily="34" charset="0"/>
              <a:buChar char="•"/>
            </a:pPr>
            <a:r>
              <a:rPr lang="en-US" dirty="0"/>
              <a:t>Once activity is over ask students to share and provide feedback this will take another 15 minutes</a:t>
            </a:r>
          </a:p>
          <a:p>
            <a:pPr marL="171450" indent="-171450">
              <a:buFont typeface="Arial" panose="020B0604020202020204" pitchFamily="34" charset="0"/>
              <a:buChar char="•"/>
            </a:pPr>
            <a:r>
              <a:rPr lang="en-US" dirty="0"/>
              <a:t>This is assignment 2</a:t>
            </a:r>
          </a:p>
        </p:txBody>
      </p:sp>
      <p:sp>
        <p:nvSpPr>
          <p:cNvPr id="4" name="Slide Number Placeholder 3"/>
          <p:cNvSpPr>
            <a:spLocks noGrp="1"/>
          </p:cNvSpPr>
          <p:nvPr>
            <p:ph type="sldNum" sz="quarter" idx="10"/>
          </p:nvPr>
        </p:nvSpPr>
        <p:spPr/>
        <p:txBody>
          <a:bodyPr/>
          <a:lstStyle/>
          <a:p>
            <a:fld id="{2AC6C524-26A4-488A-8DC7-98122F642A71}" type="slidenum">
              <a:rPr lang="en-US" smtClean="0"/>
              <a:t>11</a:t>
            </a:fld>
            <a:endParaRPr lang="en-US"/>
          </a:p>
        </p:txBody>
      </p:sp>
    </p:spTree>
    <p:extLst>
      <p:ext uri="{BB962C8B-B14F-4D97-AF65-F5344CB8AC3E}">
        <p14:creationId xmlns:p14="http://schemas.microsoft.com/office/powerpoint/2010/main" val="164341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forward</a:t>
            </a:r>
            <a:r>
              <a:rPr lang="en-US" baseline="0" dirty="0"/>
              <a:t> introduces them to concepts to be taught later and gets them in the “zone” of assessing themselves and thinking about success. Most students think at this point (I just need to pass classes and I am in PT school and then complete my PT degree and I will be successful). </a:t>
            </a:r>
          </a:p>
          <a:p>
            <a:pPr marL="171450" indent="-171450">
              <a:buFont typeface="Arial" panose="020B0604020202020204" pitchFamily="34" charset="0"/>
              <a:buChar char="•"/>
            </a:pPr>
            <a:r>
              <a:rPr lang="en-US" baseline="0" dirty="0"/>
              <a:t>They are not thinking about this degree as much more than just passing classes. We have to change the culture.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Covey is trying to say our barriers are that we are not in alignment with principles and if we focus on establishing OUR principles that WE want to live by we begin to view our lives in a way to improving that alignment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Talk about the nine challenges he suggests most people face. In partners, have them write down the effect of living a life with these challenges so they can create strategies to overcome them. Have them write down and be ready to share how THEY OR someone they know has these.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principles are rules or laws that are permanent, unchanging, and universal in nature. Values are internal and subjective, and they may change over time. Make sure they define it this way not their interpretation. Make sure they differentiate between principles and values</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Treaded others as you want to be treated is a principle: I doubt many would disagree with this, it exists in all cultures, for all time, it is obvious, and it wont change</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Finding time to relax in nature is a value: still important but not all people see it that way, it is personal to you but not all people. You may not have appreciated it when you are young but do now to it is changing and not permanent.</a:t>
            </a:r>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12</a:t>
            </a:fld>
            <a:endParaRPr lang="en-US"/>
          </a:p>
        </p:txBody>
      </p:sp>
    </p:spTree>
    <p:extLst>
      <p:ext uri="{BB962C8B-B14F-4D97-AF65-F5344CB8AC3E}">
        <p14:creationId xmlns:p14="http://schemas.microsoft.com/office/powerpoint/2010/main" val="28333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 students know this book is used for this</a:t>
            </a:r>
            <a:r>
              <a:rPr lang="en-US" baseline="0" dirty="0"/>
              <a:t> course to help students to begin to develop their approach to success, life, career.</a:t>
            </a:r>
          </a:p>
          <a:p>
            <a:pPr marL="628650" lvl="1" indent="-171450">
              <a:buFont typeface="Arial" panose="020B0604020202020204" pitchFamily="34" charset="0"/>
              <a:buChar char="•"/>
            </a:pPr>
            <a:r>
              <a:rPr lang="en-US" baseline="0" dirty="0"/>
              <a:t>not meant to tell students what they do right or wrong OR even to tell them what to do, but rather to get them to reflect and to make decisions and begin to develop the approach it will take for their success.</a:t>
            </a:r>
          </a:p>
          <a:p>
            <a:pPr marL="171450" indent="-171450">
              <a:buFont typeface="Arial" panose="020B0604020202020204" pitchFamily="34" charset="0"/>
              <a:buChar char="•"/>
            </a:pPr>
            <a:r>
              <a:rPr lang="en-US" baseline="0" dirty="0"/>
              <a:t>Introduce the 7 habits in the figure, but do not go in depth, you are just introducing (ask students to learn them for next class)</a:t>
            </a:r>
          </a:p>
          <a:p>
            <a:pPr marL="628650" lvl="1" indent="-171450">
              <a:buFont typeface="Arial" panose="020B0604020202020204" pitchFamily="34" charset="0"/>
              <a:buChar char="•"/>
            </a:pPr>
            <a:r>
              <a:rPr lang="en-US" baseline="0" dirty="0"/>
              <a:t>Show them how the habits follow a process from dependence to independence to interdependence (these are major concepts and big test questions to explain)</a:t>
            </a:r>
          </a:p>
          <a:p>
            <a:pPr marL="628650" lvl="1" indent="-171450">
              <a:buFont typeface="Arial" panose="020B0604020202020204" pitchFamily="34" charset="0"/>
              <a:buChar char="•"/>
            </a:pPr>
            <a:r>
              <a:rPr lang="en-US" baseline="0" dirty="0"/>
              <a:t>Discuss the process of moving through 3 stages (dependence, independence, and interdependence. Give them brief idea of how everyone must progress through these steps (right now most students are somewhere between dependence and independence</a:t>
            </a:r>
          </a:p>
          <a:p>
            <a:pPr marL="171450" indent="-171450">
              <a:buFont typeface="Arial" panose="020B0604020202020204" pitchFamily="34" charset="0"/>
              <a:buChar char="•"/>
            </a:pPr>
            <a:r>
              <a:rPr lang="en-US" baseline="0" dirty="0"/>
              <a:t>Assignment 2: create vision, mission, values, address 9 challenges (make sure they know they will be quizzed/tested on each)</a:t>
            </a:r>
          </a:p>
        </p:txBody>
      </p:sp>
      <p:sp>
        <p:nvSpPr>
          <p:cNvPr id="4" name="Slide Number Placeholder 3"/>
          <p:cNvSpPr>
            <a:spLocks noGrp="1"/>
          </p:cNvSpPr>
          <p:nvPr>
            <p:ph type="sldNum" sz="quarter" idx="10"/>
          </p:nvPr>
        </p:nvSpPr>
        <p:spPr/>
        <p:txBody>
          <a:bodyPr/>
          <a:lstStyle/>
          <a:p>
            <a:fld id="{2AC6C524-26A4-488A-8DC7-98122F642A71}" type="slidenum">
              <a:rPr lang="en-US" smtClean="0"/>
              <a:t>13</a:t>
            </a:fld>
            <a:endParaRPr lang="en-US"/>
          </a:p>
        </p:txBody>
      </p:sp>
    </p:spTree>
    <p:extLst>
      <p:ext uri="{BB962C8B-B14F-4D97-AF65-F5344CB8AC3E}">
        <p14:creationId xmlns:p14="http://schemas.microsoft.com/office/powerpoint/2010/main" val="176919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what Dr. Covey states are the 9 most common challenges that we ALL face that tends to interfere with success in any endeavor we pursue (we want to relate them to their education and career, but it can be relationships, family etc.)</a:t>
            </a:r>
          </a:p>
          <a:p>
            <a:pPr marL="171450" indent="-171450">
              <a:buFont typeface="Arial" panose="020B0604020202020204" pitchFamily="34" charset="0"/>
              <a:buChar char="•"/>
            </a:pPr>
            <a:r>
              <a:rPr lang="en-US" dirty="0"/>
              <a:t>Some students will say they do not have an example in their life, but if they think long enough they can come up with a situation</a:t>
            </a:r>
          </a:p>
          <a:p>
            <a:pPr marL="628650" lvl="1" indent="-171450">
              <a:buFont typeface="Arial" panose="020B0604020202020204" pitchFamily="34" charset="0"/>
              <a:buChar char="•"/>
            </a:pPr>
            <a:r>
              <a:rPr lang="en-US" dirty="0"/>
              <a:t>If they still say they cannot, then think of a friend or family member that has dealt with each</a:t>
            </a:r>
          </a:p>
          <a:p>
            <a:pPr marL="171450" lvl="0" indent="-171450">
              <a:buFont typeface="Arial" panose="020B0604020202020204" pitchFamily="34" charset="0"/>
              <a:buChar char="•"/>
            </a:pPr>
            <a:r>
              <a:rPr lang="en-US" dirty="0"/>
              <a:t>Don’t show or go over next slide, let them think these things through and discuss them</a:t>
            </a:r>
          </a:p>
          <a:p>
            <a:pPr marL="628650" lvl="1" indent="-171450">
              <a:buFont typeface="Arial" panose="020B0604020202020204" pitchFamily="34" charset="0"/>
              <a:buChar char="•"/>
            </a:pPr>
            <a:r>
              <a:rPr lang="en-US" dirty="0"/>
              <a:t>Randomly call on students to ensure they are all doing the work</a:t>
            </a:r>
          </a:p>
          <a:p>
            <a:pPr marL="628650" lvl="1" indent="-171450">
              <a:buFont typeface="Arial" panose="020B0604020202020204" pitchFamily="34" charset="0"/>
              <a:buChar char="•"/>
            </a:pPr>
            <a:r>
              <a:rPr lang="en-US" dirty="0"/>
              <a:t>Float through and listen to them talk</a:t>
            </a:r>
          </a:p>
          <a:p>
            <a:endParaRPr lang="en-US" dirty="0"/>
          </a:p>
        </p:txBody>
      </p:sp>
      <p:sp>
        <p:nvSpPr>
          <p:cNvPr id="4" name="Slide Number Placeholder 3"/>
          <p:cNvSpPr>
            <a:spLocks noGrp="1"/>
          </p:cNvSpPr>
          <p:nvPr>
            <p:ph type="sldNum" sz="quarter" idx="5"/>
          </p:nvPr>
        </p:nvSpPr>
        <p:spPr/>
        <p:txBody>
          <a:bodyPr/>
          <a:lstStyle/>
          <a:p>
            <a:fld id="{2AC6C524-26A4-488A-8DC7-98122F642A71}" type="slidenum">
              <a:rPr lang="en-US" smtClean="0"/>
              <a:t>14</a:t>
            </a:fld>
            <a:endParaRPr lang="en-US"/>
          </a:p>
        </p:txBody>
      </p:sp>
    </p:spTree>
    <p:extLst>
      <p:ext uri="{BB962C8B-B14F-4D97-AF65-F5344CB8AC3E}">
        <p14:creationId xmlns:p14="http://schemas.microsoft.com/office/powerpoint/2010/main" val="303698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Review 1 challenge at a time and provide an example that</a:t>
            </a:r>
            <a:r>
              <a:rPr lang="en-US" sz="1200" baseline="0" dirty="0">
                <a:latin typeface="Times New Roman" panose="02020603050405020304" pitchFamily="18" charset="0"/>
                <a:cs typeface="Times New Roman" panose="02020603050405020304" pitchFamily="18" charset="0"/>
              </a:rPr>
              <a:t> you provide to them of something practical in careers that they can related to; then </a:t>
            </a:r>
            <a:r>
              <a:rPr lang="en-US" sz="1200" dirty="0">
                <a:latin typeface="Times New Roman" panose="02020603050405020304" pitchFamily="18" charset="0"/>
                <a:cs typeface="Times New Roman" panose="02020603050405020304" pitchFamily="18" charset="0"/>
              </a:rPr>
              <a:t>ask students to provide examples in their life; take time so they can think each through. Maybe have them in partners to talk it out first write down</a:t>
            </a:r>
            <a:r>
              <a:rPr lang="en-US" sz="1200" baseline="0" dirty="0">
                <a:latin typeface="Times New Roman" panose="02020603050405020304" pitchFamily="18" charset="0"/>
                <a:cs typeface="Times New Roman" panose="02020603050405020304" pitchFamily="18" charset="0"/>
              </a:rPr>
              <a:t> their ideas and then share them. Ask them if they notice they do these things; ask them if they know others that do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Each challenge I notice is real in so many people and get them to think the affect on their success.</a:t>
            </a:r>
            <a:endParaRPr lang="en-US" sz="1200" dirty="0">
              <a:latin typeface="Times New Roman" panose="02020603050405020304" pitchFamily="18" charset="0"/>
              <a:cs typeface="Times New Roman" panose="02020603050405020304" pitchFamily="18" charset="0"/>
            </a:endParaRPr>
          </a:p>
          <a:p>
            <a:endParaRPr lang="en-US" dirty="0"/>
          </a:p>
          <a:p>
            <a:r>
              <a:rPr lang="en-US" dirty="0"/>
              <a:t>Examples</a:t>
            </a:r>
            <a:r>
              <a:rPr lang="en-US" baseline="0" dirty="0"/>
              <a:t> of what I see in students</a:t>
            </a:r>
            <a:endParaRPr lang="en-US" dirty="0"/>
          </a:p>
          <a:p>
            <a:pPr marL="228600" indent="-228600">
              <a:buAutoNum type="arabicPeriod"/>
            </a:pPr>
            <a:r>
              <a:rPr lang="en-US" dirty="0"/>
              <a:t>I am afraid to volunteer</a:t>
            </a:r>
            <a:r>
              <a:rPr lang="en-US" baseline="0" dirty="0"/>
              <a:t> for a board position. I will be a member of a club, but not hold a position</a:t>
            </a:r>
          </a:p>
          <a:p>
            <a:pPr marL="228600" indent="-228600">
              <a:buAutoNum type="arabicPeriod"/>
            </a:pPr>
            <a:r>
              <a:rPr lang="en-US" baseline="0" dirty="0"/>
              <a:t>If I take 18 credits this semester I can graduate earlier (regardless of the fact that you are taking the most difficult courses)</a:t>
            </a:r>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15</a:t>
            </a:fld>
            <a:endParaRPr lang="en-US"/>
          </a:p>
        </p:txBody>
      </p:sp>
    </p:spTree>
    <p:extLst>
      <p:ext uri="{BB962C8B-B14F-4D97-AF65-F5344CB8AC3E}">
        <p14:creationId xmlns:p14="http://schemas.microsoft.com/office/powerpoint/2010/main" val="1091128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Review 1 challenge at a time and provide an example that</a:t>
            </a:r>
            <a:r>
              <a:rPr lang="en-US" sz="1200" baseline="0" dirty="0">
                <a:latin typeface="Times New Roman" panose="02020603050405020304" pitchFamily="18" charset="0"/>
                <a:cs typeface="Times New Roman" panose="02020603050405020304" pitchFamily="18" charset="0"/>
              </a:rPr>
              <a:t> you provide to them of something practical in careers that they can related to; then </a:t>
            </a:r>
            <a:r>
              <a:rPr lang="en-US" sz="1200" dirty="0">
                <a:latin typeface="Times New Roman" panose="02020603050405020304" pitchFamily="18" charset="0"/>
                <a:cs typeface="Times New Roman" panose="02020603050405020304" pitchFamily="18" charset="0"/>
              </a:rPr>
              <a:t>ask students to provide examples in their life; take time so they can think each through. Maybe have them in partners to talk it out first write down</a:t>
            </a:r>
            <a:r>
              <a:rPr lang="en-US" sz="1200" baseline="0" dirty="0">
                <a:latin typeface="Times New Roman" panose="02020603050405020304" pitchFamily="18" charset="0"/>
                <a:cs typeface="Times New Roman" panose="02020603050405020304" pitchFamily="18" charset="0"/>
              </a:rPr>
              <a:t> their ideas and then share them. Ask them if they notice they do these things; ask them if they know others that do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Each challenge I notice is real in so many people and get them to think the affect on their success.</a:t>
            </a:r>
            <a:endParaRPr lang="en-US" sz="1200" dirty="0">
              <a:latin typeface="Times New Roman" panose="02020603050405020304" pitchFamily="18" charset="0"/>
              <a:cs typeface="Times New Roman" panose="02020603050405020304" pitchFamily="18" charset="0"/>
            </a:endParaRPr>
          </a:p>
          <a:p>
            <a:endParaRPr lang="en-US" dirty="0"/>
          </a:p>
          <a:p>
            <a:r>
              <a:rPr lang="en-US" dirty="0"/>
              <a:t>Examples</a:t>
            </a:r>
            <a:r>
              <a:rPr lang="en-US" baseline="0" dirty="0"/>
              <a:t> of what I see in students</a:t>
            </a:r>
            <a:endParaRPr lang="en-US" dirty="0"/>
          </a:p>
          <a:p>
            <a:pPr marL="228600" indent="-228600">
              <a:buAutoNum type="arabicPeriod"/>
            </a:pPr>
            <a:r>
              <a:rPr lang="en-US" dirty="0"/>
              <a:t>I am afraid to volunteer</a:t>
            </a:r>
            <a:r>
              <a:rPr lang="en-US" baseline="0" dirty="0"/>
              <a:t> for a board position. I will be a member of a club, but not hold a position</a:t>
            </a:r>
          </a:p>
          <a:p>
            <a:pPr marL="228600" indent="-228600">
              <a:buAutoNum type="arabicPeriod"/>
            </a:pPr>
            <a:r>
              <a:rPr lang="en-US" baseline="0" dirty="0"/>
              <a:t>If I take 18 credits this semester I can graduate earlier (regardless of the fact that you are taking the most difficult courses)</a:t>
            </a:r>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16</a:t>
            </a:fld>
            <a:endParaRPr lang="en-US"/>
          </a:p>
        </p:txBody>
      </p:sp>
    </p:spTree>
    <p:extLst>
      <p:ext uri="{BB962C8B-B14F-4D97-AF65-F5344CB8AC3E}">
        <p14:creationId xmlns:p14="http://schemas.microsoft.com/office/powerpoint/2010/main" val="142554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Review 1 challenge at a time and provide an example that</a:t>
            </a:r>
            <a:r>
              <a:rPr lang="en-US" sz="1200" baseline="0" dirty="0">
                <a:latin typeface="Times New Roman" panose="02020603050405020304" pitchFamily="18" charset="0"/>
                <a:cs typeface="Times New Roman" panose="02020603050405020304" pitchFamily="18" charset="0"/>
              </a:rPr>
              <a:t> you provide to them of something practical in careers that they can related to; then </a:t>
            </a:r>
            <a:r>
              <a:rPr lang="en-US" sz="1200" dirty="0">
                <a:latin typeface="Times New Roman" panose="02020603050405020304" pitchFamily="18" charset="0"/>
                <a:cs typeface="Times New Roman" panose="02020603050405020304" pitchFamily="18" charset="0"/>
              </a:rPr>
              <a:t>ask students to provide examples in their life; take time so they can think each through. Maybe have them in partners to talk it out first write down</a:t>
            </a:r>
            <a:r>
              <a:rPr lang="en-US" sz="1200" baseline="0" dirty="0">
                <a:latin typeface="Times New Roman" panose="02020603050405020304" pitchFamily="18" charset="0"/>
                <a:cs typeface="Times New Roman" panose="02020603050405020304" pitchFamily="18" charset="0"/>
              </a:rPr>
              <a:t> their ideas and then share them. Ask them if they notice they do these things; ask them if they know others that do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Each challenge I notice is real in so many people and get them to think the affect on their success.</a:t>
            </a:r>
            <a:endParaRPr lang="en-US" sz="1200" dirty="0">
              <a:latin typeface="Times New Roman" panose="02020603050405020304" pitchFamily="18" charset="0"/>
              <a:cs typeface="Times New Roman" panose="02020603050405020304" pitchFamily="18" charset="0"/>
            </a:endParaRPr>
          </a:p>
          <a:p>
            <a:endParaRPr lang="en-US" dirty="0"/>
          </a:p>
          <a:p>
            <a:r>
              <a:rPr lang="en-US" dirty="0"/>
              <a:t>Examples</a:t>
            </a:r>
            <a:r>
              <a:rPr lang="en-US" baseline="0" dirty="0"/>
              <a:t> of what I see in students</a:t>
            </a:r>
            <a:endParaRPr lang="en-US" dirty="0"/>
          </a:p>
          <a:p>
            <a:pPr marL="0" indent="0">
              <a:buNone/>
            </a:pPr>
            <a:r>
              <a:rPr lang="en-US" dirty="0"/>
              <a:t>3.</a:t>
            </a:r>
            <a:r>
              <a:rPr lang="en-US" baseline="0" dirty="0"/>
              <a:t> I am not a good test taker, never have been, just not good at it. Then do nothing to help yourself or work on it</a:t>
            </a:r>
          </a:p>
          <a:p>
            <a:pPr marL="0" indent="0">
              <a:buNone/>
            </a:pPr>
            <a:r>
              <a:rPr lang="en-US" baseline="0" dirty="0"/>
              <a:t>4. If I can just pass; a C- is passing, maybe I can’t get into PT school so I will just accept something less that I do not want</a:t>
            </a:r>
          </a:p>
          <a:p>
            <a:pPr marL="0" indent="0">
              <a:buNone/>
            </a:pPr>
            <a:r>
              <a:rPr lang="en-US" baseline="0" dirty="0"/>
              <a:t>5. Many students cannot integrate the necessary time to devote to their courses. There is just not enough time. There is, but we </a:t>
            </a:r>
            <a:br>
              <a:rPr lang="en-US" baseline="0" dirty="0"/>
            </a:br>
            <a:r>
              <a:rPr lang="en-US" baseline="0" dirty="0"/>
              <a:t>    </a:t>
            </a:r>
            <a:r>
              <a:rPr lang="en-US" baseline="0" dirty="0" err="1"/>
              <a:t>we</a:t>
            </a:r>
            <a:r>
              <a:rPr lang="en-US" baseline="0" dirty="0"/>
              <a:t> are not spending it correctly.</a:t>
            </a:r>
            <a:endParaRPr lang="en-US" dirty="0"/>
          </a:p>
          <a:p>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17</a:t>
            </a:fld>
            <a:endParaRPr lang="en-US"/>
          </a:p>
        </p:txBody>
      </p:sp>
    </p:spTree>
    <p:extLst>
      <p:ext uri="{BB962C8B-B14F-4D97-AF65-F5344CB8AC3E}">
        <p14:creationId xmlns:p14="http://schemas.microsoft.com/office/powerpoint/2010/main" val="226414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Review 1 challenge at a time and provide an example that</a:t>
            </a:r>
            <a:r>
              <a:rPr lang="en-US" sz="1200" baseline="0" dirty="0">
                <a:latin typeface="Times New Roman" panose="02020603050405020304" pitchFamily="18" charset="0"/>
                <a:cs typeface="Times New Roman" panose="02020603050405020304" pitchFamily="18" charset="0"/>
              </a:rPr>
              <a:t> you provide to them of something practical in careers that they can related to; then </a:t>
            </a:r>
            <a:r>
              <a:rPr lang="en-US" sz="1200" dirty="0">
                <a:latin typeface="Times New Roman" panose="02020603050405020304" pitchFamily="18" charset="0"/>
                <a:cs typeface="Times New Roman" panose="02020603050405020304" pitchFamily="18" charset="0"/>
              </a:rPr>
              <a:t>ask students to provide examples in their life; take time so they can think each through. Maybe have them in partners to talk it out first write down</a:t>
            </a:r>
            <a:r>
              <a:rPr lang="en-US" sz="1200" baseline="0" dirty="0">
                <a:latin typeface="Times New Roman" panose="02020603050405020304" pitchFamily="18" charset="0"/>
                <a:cs typeface="Times New Roman" panose="02020603050405020304" pitchFamily="18" charset="0"/>
              </a:rPr>
              <a:t> their ideas and then share them. Ask them if they notice they do these things; ask them if they know others that do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Each challenge I notice is real in so many people and get them to think the affect on their success.</a:t>
            </a:r>
            <a:endParaRPr lang="en-US" sz="1200" dirty="0">
              <a:latin typeface="Times New Roman" panose="02020603050405020304" pitchFamily="18" charset="0"/>
              <a:cs typeface="Times New Roman" panose="02020603050405020304" pitchFamily="18" charset="0"/>
            </a:endParaRPr>
          </a:p>
          <a:p>
            <a:endParaRPr lang="en-US" dirty="0"/>
          </a:p>
          <a:p>
            <a:r>
              <a:rPr lang="en-US" dirty="0"/>
              <a:t>Examples</a:t>
            </a:r>
            <a:r>
              <a:rPr lang="en-US" baseline="0" dirty="0"/>
              <a:t> of what I see in students</a:t>
            </a:r>
            <a:endParaRPr lang="en-US" dirty="0"/>
          </a:p>
          <a:p>
            <a:pPr marL="0" indent="0">
              <a:buNone/>
            </a:pPr>
            <a:r>
              <a:rPr lang="en-US" dirty="0"/>
              <a:t>3.</a:t>
            </a:r>
            <a:r>
              <a:rPr lang="en-US" baseline="0" dirty="0"/>
              <a:t> I am not a good test taker, never have been, just not good at it. Then do nothing to help yourself or work on it</a:t>
            </a:r>
          </a:p>
          <a:p>
            <a:pPr marL="0" indent="0">
              <a:buNone/>
            </a:pPr>
            <a:r>
              <a:rPr lang="en-US" baseline="0" dirty="0"/>
              <a:t>4. If I can just pass; a C- is passing, maybe I can’t get into PT school so I will just accept something less that I do not want</a:t>
            </a:r>
          </a:p>
          <a:p>
            <a:pPr marL="0" indent="0">
              <a:buNone/>
            </a:pPr>
            <a:r>
              <a:rPr lang="en-US" baseline="0" dirty="0"/>
              <a:t>5. Many students cannot integrate the necessary time to devote to their courses. There is just not enough time. There is, but we </a:t>
            </a:r>
            <a:br>
              <a:rPr lang="en-US" baseline="0" dirty="0"/>
            </a:br>
            <a:r>
              <a:rPr lang="en-US" baseline="0" dirty="0"/>
              <a:t>    </a:t>
            </a:r>
            <a:r>
              <a:rPr lang="en-US" baseline="0" dirty="0" err="1"/>
              <a:t>we</a:t>
            </a:r>
            <a:r>
              <a:rPr lang="en-US" baseline="0" dirty="0"/>
              <a:t> are not spending it correctly.</a:t>
            </a:r>
            <a:endParaRPr lang="en-US" dirty="0"/>
          </a:p>
          <a:p>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18</a:t>
            </a:fld>
            <a:endParaRPr lang="en-US"/>
          </a:p>
        </p:txBody>
      </p:sp>
    </p:spTree>
    <p:extLst>
      <p:ext uri="{BB962C8B-B14F-4D97-AF65-F5344CB8AC3E}">
        <p14:creationId xmlns:p14="http://schemas.microsoft.com/office/powerpoint/2010/main" val="62232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Review 1 challenge at a time and provide an example that</a:t>
            </a:r>
            <a:r>
              <a:rPr lang="en-US" sz="1200" baseline="0" dirty="0">
                <a:latin typeface="Times New Roman" panose="02020603050405020304" pitchFamily="18" charset="0"/>
                <a:cs typeface="Times New Roman" panose="02020603050405020304" pitchFamily="18" charset="0"/>
              </a:rPr>
              <a:t> you provide to them of something practical in careers that they can related to; then </a:t>
            </a:r>
            <a:r>
              <a:rPr lang="en-US" sz="1200" dirty="0">
                <a:latin typeface="Times New Roman" panose="02020603050405020304" pitchFamily="18" charset="0"/>
                <a:cs typeface="Times New Roman" panose="02020603050405020304" pitchFamily="18" charset="0"/>
              </a:rPr>
              <a:t>ask students to provide examples in their life; take time so they can think each through. Maybe have them in partners to talk it out first write down</a:t>
            </a:r>
            <a:r>
              <a:rPr lang="en-US" sz="1200" baseline="0" dirty="0">
                <a:latin typeface="Times New Roman" panose="02020603050405020304" pitchFamily="18" charset="0"/>
                <a:cs typeface="Times New Roman" panose="02020603050405020304" pitchFamily="18" charset="0"/>
              </a:rPr>
              <a:t> their ideas and then share them. Ask them if they notice they do these things; ask them if they know others that do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Each challenge I notice is real in so many people and get them to think the affect on their success.</a:t>
            </a:r>
            <a:endParaRPr lang="en-US" sz="1200" dirty="0">
              <a:latin typeface="Times New Roman" panose="02020603050405020304" pitchFamily="18" charset="0"/>
              <a:cs typeface="Times New Roman" panose="02020603050405020304" pitchFamily="18" charset="0"/>
            </a:endParaRPr>
          </a:p>
          <a:p>
            <a:endParaRPr lang="en-US" dirty="0"/>
          </a:p>
          <a:p>
            <a:r>
              <a:rPr lang="en-US" dirty="0"/>
              <a:t>Examples</a:t>
            </a:r>
            <a:r>
              <a:rPr lang="en-US" baseline="0" dirty="0"/>
              <a:t> of what I see in students</a:t>
            </a:r>
            <a:endParaRPr lang="en-US" dirty="0"/>
          </a:p>
          <a:p>
            <a:pPr marL="0" indent="0">
              <a:buNone/>
            </a:pPr>
            <a:r>
              <a:rPr lang="en-US" dirty="0"/>
              <a:t>3.</a:t>
            </a:r>
            <a:r>
              <a:rPr lang="en-US" baseline="0" dirty="0"/>
              <a:t> I am not a good test taker, never have been, just not good at it. Then do nothing to help yourself or work on it</a:t>
            </a:r>
          </a:p>
          <a:p>
            <a:pPr marL="0" indent="0">
              <a:buNone/>
            </a:pPr>
            <a:r>
              <a:rPr lang="en-US" baseline="0" dirty="0"/>
              <a:t>4. If I can just pass; a C- is passing, maybe I can’t get into PT school so I will just accept something less that I do not want</a:t>
            </a:r>
          </a:p>
          <a:p>
            <a:pPr marL="0" indent="0">
              <a:buNone/>
            </a:pPr>
            <a:r>
              <a:rPr lang="en-US" baseline="0" dirty="0"/>
              <a:t>5. Many students cannot integrate the necessary time to devote to their courses. There is just not enough time. There is, but we </a:t>
            </a:r>
            <a:br>
              <a:rPr lang="en-US" baseline="0" dirty="0"/>
            </a:br>
            <a:r>
              <a:rPr lang="en-US" baseline="0" dirty="0"/>
              <a:t>    </a:t>
            </a:r>
            <a:r>
              <a:rPr lang="en-US" baseline="0" dirty="0" err="1"/>
              <a:t>we</a:t>
            </a:r>
            <a:r>
              <a:rPr lang="en-US" baseline="0" dirty="0"/>
              <a:t> are not spending it correctly.</a:t>
            </a:r>
            <a:endParaRPr lang="en-US" dirty="0"/>
          </a:p>
          <a:p>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19</a:t>
            </a:fld>
            <a:endParaRPr lang="en-US"/>
          </a:p>
        </p:txBody>
      </p:sp>
    </p:spTree>
    <p:extLst>
      <p:ext uri="{BB962C8B-B14F-4D97-AF65-F5344CB8AC3E}">
        <p14:creationId xmlns:p14="http://schemas.microsoft.com/office/powerpoint/2010/main" val="17718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first focus of the course is to help them develop a vision for their career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They need to know where they want to be so they can create a plan to get there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 like to use quotes to get them thinking (ask them what Helen Keller meant by this and how it applies to them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Helen Adams Keller was an American author, political activist, and lecturer. She was the first deaf-blind person to earn a bachelor of arts degree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1880-1968</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**ASK STUDENTS WHERE THEY WANT TO BE AND THEIR PLAN TO GET THERE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GIVE THEM TIME TO THINK AND GO AROUND THE ROOM RANDOMLY ASKING STUDENTS THEIR PLAN</a:t>
            </a:r>
          </a:p>
          <a:p>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2</a:t>
            </a:fld>
            <a:endParaRPr lang="en-US"/>
          </a:p>
        </p:txBody>
      </p:sp>
    </p:spTree>
    <p:extLst>
      <p:ext uri="{BB962C8B-B14F-4D97-AF65-F5344CB8AC3E}">
        <p14:creationId xmlns:p14="http://schemas.microsoft.com/office/powerpoint/2010/main" val="194183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dirty="0"/>
              <a:t>6. Investing</a:t>
            </a:r>
            <a:r>
              <a:rPr lang="en-US" baseline="0" dirty="0"/>
              <a:t> time into volunteering. What do I get out of it? Understandable, but if you cannot see the value then you don’t do it </a:t>
            </a:r>
            <a:br>
              <a:rPr lang="en-US" baseline="0" dirty="0"/>
            </a:br>
            <a:r>
              <a:rPr lang="en-US" baseline="0" dirty="0"/>
              <a:t>    and miss out on an opportunity to experience something that might benefit you in the end. Changing study habits.</a:t>
            </a:r>
          </a:p>
          <a:p>
            <a:r>
              <a:rPr lang="en-US" baseline="0" dirty="0"/>
              <a:t>Example: I could teach and just worry about my courses; however, what everyone else does in their courses affects my students; attendance, cell phones, rigor, etc.</a:t>
            </a:r>
          </a:p>
          <a:p>
            <a:r>
              <a:rPr lang="en-US" baseline="0" dirty="0"/>
              <a:t>-we need to recognize WE benefit when we help others.</a:t>
            </a:r>
          </a:p>
          <a:p>
            <a:r>
              <a:rPr lang="en-US" baseline="0" dirty="0"/>
              <a:t>-ask students for examples of what they have done that ended up helping them because of their desire to think of others first</a:t>
            </a:r>
          </a:p>
          <a:p>
            <a:endParaRPr lang="en-US" baseline="0" dirty="0"/>
          </a:p>
          <a:p>
            <a:r>
              <a:rPr lang="en-US" baseline="0" dirty="0"/>
              <a:t>7. People don’t want to hear your story, they want to tell their own. </a:t>
            </a:r>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20</a:t>
            </a:fld>
            <a:endParaRPr lang="en-US"/>
          </a:p>
        </p:txBody>
      </p:sp>
    </p:spTree>
    <p:extLst>
      <p:ext uri="{BB962C8B-B14F-4D97-AF65-F5344CB8AC3E}">
        <p14:creationId xmlns:p14="http://schemas.microsoft.com/office/powerpoint/2010/main" val="3864807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dirty="0"/>
              <a:t>6. Investing</a:t>
            </a:r>
            <a:r>
              <a:rPr lang="en-US" baseline="0" dirty="0"/>
              <a:t> time into volunteering. What do I get out of it? Understandable, but if you cannot see the value then you don’t do it </a:t>
            </a:r>
            <a:br>
              <a:rPr lang="en-US" baseline="0" dirty="0"/>
            </a:br>
            <a:r>
              <a:rPr lang="en-US" baseline="0" dirty="0"/>
              <a:t>    and miss out on an opportunity to experience something that might benefit you in the end. Changing study habits.</a:t>
            </a:r>
          </a:p>
          <a:p>
            <a:r>
              <a:rPr lang="en-US" baseline="0" dirty="0"/>
              <a:t>Example: I could teach and just worry about my courses; however, what everyone else does in their courses affects my students; attendance, cell phones, rigor, etc.</a:t>
            </a:r>
          </a:p>
          <a:p>
            <a:r>
              <a:rPr lang="en-US" baseline="0" dirty="0"/>
              <a:t>-we need to recognize WE benefit when we help others.</a:t>
            </a:r>
          </a:p>
          <a:p>
            <a:r>
              <a:rPr lang="en-US" baseline="0" dirty="0"/>
              <a:t>-ask students for examples of what they have done that ended up helping them because of their desire to think of others first</a:t>
            </a:r>
          </a:p>
          <a:p>
            <a:endParaRPr lang="en-US" baseline="0" dirty="0"/>
          </a:p>
          <a:p>
            <a:r>
              <a:rPr lang="en-US" baseline="0" dirty="0"/>
              <a:t>7. People don’t want to hear your story, they want to tell their own. </a:t>
            </a:r>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21</a:t>
            </a:fld>
            <a:endParaRPr lang="en-US"/>
          </a:p>
        </p:txBody>
      </p:sp>
    </p:spTree>
    <p:extLst>
      <p:ext uri="{BB962C8B-B14F-4D97-AF65-F5344CB8AC3E}">
        <p14:creationId xmlns:p14="http://schemas.microsoft.com/office/powerpoint/2010/main" val="1703528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Each challenge I notice is real in so many people and get them to think the affect on their success.</a:t>
            </a:r>
            <a:endParaRPr lang="en-US" sz="1200" dirty="0">
              <a:latin typeface="Times New Roman" panose="02020603050405020304" pitchFamily="18" charset="0"/>
              <a:cs typeface="Times New Roman" panose="02020603050405020304" pitchFamily="18" charset="0"/>
            </a:endParaRPr>
          </a:p>
          <a:p>
            <a:endParaRPr lang="en-US" dirty="0"/>
          </a:p>
          <a:p>
            <a:r>
              <a:rPr lang="en-US" dirty="0"/>
              <a:t>8. We</a:t>
            </a:r>
            <a:r>
              <a:rPr lang="en-US" baseline="0" dirty="0"/>
              <a:t> spend more time arguing our point then listening. We cannot grow if we think we are always right</a:t>
            </a:r>
          </a:p>
          <a:p>
            <a:r>
              <a:rPr lang="en-US" baseline="0" dirty="0"/>
              <a:t>9. We need to focus on the here and now, but we need to think about the future effect our decisions have</a:t>
            </a:r>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22</a:t>
            </a:fld>
            <a:endParaRPr lang="en-US"/>
          </a:p>
        </p:txBody>
      </p:sp>
    </p:spTree>
    <p:extLst>
      <p:ext uri="{BB962C8B-B14F-4D97-AF65-F5344CB8AC3E}">
        <p14:creationId xmlns:p14="http://schemas.microsoft.com/office/powerpoint/2010/main" val="2568908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Sitting back and waiting and not constantly trying to improve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Look at each area and how most people address it</a:t>
            </a:r>
          </a:p>
        </p:txBody>
      </p:sp>
      <p:sp>
        <p:nvSpPr>
          <p:cNvPr id="4" name="Slide Number Placeholder 3"/>
          <p:cNvSpPr>
            <a:spLocks noGrp="1"/>
          </p:cNvSpPr>
          <p:nvPr>
            <p:ph type="sldNum" sz="quarter" idx="10"/>
          </p:nvPr>
        </p:nvSpPr>
        <p:spPr/>
        <p:txBody>
          <a:bodyPr/>
          <a:lstStyle/>
          <a:p>
            <a:fld id="{2AC6C524-26A4-488A-8DC7-98122F642A71}" type="slidenum">
              <a:rPr lang="en-US" smtClean="0"/>
              <a:t>23</a:t>
            </a:fld>
            <a:endParaRPr lang="en-US"/>
          </a:p>
        </p:txBody>
      </p:sp>
    </p:spTree>
    <p:extLst>
      <p:ext uri="{BB962C8B-B14F-4D97-AF65-F5344CB8AC3E}">
        <p14:creationId xmlns:p14="http://schemas.microsoft.com/office/powerpoint/2010/main" val="163953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They </a:t>
            </a:r>
            <a:r>
              <a:rPr lang="en-US" u="sng" dirty="0"/>
              <a:t>will</a:t>
            </a:r>
            <a:r>
              <a:rPr lang="en-US" dirty="0"/>
              <a:t> need to complete assignment 2 for a grade so they need to continue there work on vision, mission, and 9 challenges</a:t>
            </a:r>
          </a:p>
          <a:p>
            <a:pPr marL="171450" indent="-171450">
              <a:buFont typeface="Arial" panose="020B0604020202020204" pitchFamily="34" charset="0"/>
              <a:buChar char="•"/>
            </a:pPr>
            <a:r>
              <a:rPr lang="en-US" dirty="0"/>
              <a:t>They will be tested on details of all of this</a:t>
            </a:r>
          </a:p>
          <a:p>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24</a:t>
            </a:fld>
            <a:endParaRPr lang="en-US"/>
          </a:p>
        </p:txBody>
      </p:sp>
    </p:spTree>
    <p:extLst>
      <p:ext uri="{BB962C8B-B14F-4D97-AF65-F5344CB8AC3E}">
        <p14:creationId xmlns:p14="http://schemas.microsoft.com/office/powerpoint/2010/main" val="105306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https://www.businessnewsdaily.com/3882-vision-statement.html</a:t>
            </a:r>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creating a vision statement is articulating your dreams and hopes for your career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vision statements answer the question, "Where do I want to go/be?“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 student is going to create their own vision statement (assignment 2) so let’s teach them what a vision statement is and get them started on their own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Let them know their vision may change 10 times while at Rowan, but they need one to create the strategies to go where they want to go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Without a vision people just float through life bouncing from one thing to another.</a:t>
            </a:r>
          </a:p>
        </p:txBody>
      </p:sp>
      <p:sp>
        <p:nvSpPr>
          <p:cNvPr id="4" name="Slide Number Placeholder 3"/>
          <p:cNvSpPr>
            <a:spLocks noGrp="1"/>
          </p:cNvSpPr>
          <p:nvPr>
            <p:ph type="sldNum" sz="quarter" idx="10"/>
          </p:nvPr>
        </p:nvSpPr>
        <p:spPr/>
        <p:txBody>
          <a:bodyPr/>
          <a:lstStyle/>
          <a:p>
            <a:fld id="{2AC6C524-26A4-488A-8DC7-98122F642A71}" type="slidenum">
              <a:rPr lang="en-US" smtClean="0"/>
              <a:t>3</a:t>
            </a:fld>
            <a:endParaRPr lang="en-US"/>
          </a:p>
        </p:txBody>
      </p:sp>
    </p:spTree>
    <p:extLst>
      <p:ext uri="{BB962C8B-B14F-4D97-AF65-F5344CB8AC3E}">
        <p14:creationId xmlns:p14="http://schemas.microsoft.com/office/powerpoint/2010/main" val="261738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course is about helping students to move in the direction of their career dreams and establishing what needs to happen to get there. </a:t>
            </a:r>
          </a:p>
          <a:p>
            <a:pPr marL="171450" indent="-171450">
              <a:buFont typeface="Arial" panose="020B0604020202020204" pitchFamily="34" charset="0"/>
              <a:buChar char="•"/>
            </a:pPr>
            <a:r>
              <a:rPr lang="en-US" dirty="0"/>
              <a:t>It begins the plan. If you do not know where you want to go, you cannot get there.</a:t>
            </a:r>
          </a:p>
          <a:p>
            <a:pPr marL="171450" indent="-171450">
              <a:buFont typeface="Arial" panose="020B0604020202020204" pitchFamily="34" charset="0"/>
              <a:buChar char="•"/>
            </a:pPr>
            <a:r>
              <a:rPr lang="en-US" dirty="0"/>
              <a:t>Students need to realize this will change throughout college and their life, but they need to start somewhere</a:t>
            </a:r>
          </a:p>
          <a:p>
            <a:pPr marL="171450" indent="-171450">
              <a:buFont typeface="Arial" panose="020B0604020202020204" pitchFamily="34" charset="0"/>
              <a:buChar char="•"/>
            </a:pPr>
            <a:r>
              <a:rPr lang="en-US" dirty="0"/>
              <a:t>Ask students what these companies vision statements say to them</a:t>
            </a:r>
          </a:p>
          <a:p>
            <a:pPr marL="628650" lvl="1" indent="-171450">
              <a:buFont typeface="Arial" panose="020B0604020202020204" pitchFamily="34" charset="0"/>
              <a:buChar char="•"/>
            </a:pPr>
            <a:r>
              <a:rPr lang="en-US" dirty="0"/>
              <a:t>Help them understand it is not about what their business sells, it is about the way they want things to be</a:t>
            </a:r>
          </a:p>
          <a:p>
            <a:pPr marL="1085850" lvl="2" indent="-171450">
              <a:buFont typeface="Arial" panose="020B0604020202020204" pitchFamily="34" charset="0"/>
              <a:buChar char="•"/>
            </a:pPr>
            <a:r>
              <a:rPr lang="en-US" dirty="0"/>
              <a:t>Look at Nike: it does not say we want sell the best shoes or </a:t>
            </a:r>
            <a:r>
              <a:rPr lang="en-US" dirty="0" err="1"/>
              <a:t>underarmor</a:t>
            </a:r>
            <a:endParaRPr lang="en-US" dirty="0"/>
          </a:p>
          <a:p>
            <a:pPr marL="1085850" lvl="2" indent="-171450">
              <a:buFont typeface="Arial" panose="020B0604020202020204" pitchFamily="34" charset="0"/>
              <a:buChar char="•"/>
            </a:pPr>
            <a:r>
              <a:rPr lang="en-US" dirty="0"/>
              <a:t>Harvard does not say we want to graduate quality students</a:t>
            </a:r>
          </a:p>
          <a:p>
            <a:pPr marL="1085850" lvl="2" indent="-171450">
              <a:buFont typeface="Arial" panose="020B0604020202020204" pitchFamily="34" charset="0"/>
              <a:buChar char="•"/>
            </a:pPr>
            <a:r>
              <a:rPr lang="en-US" dirty="0"/>
              <a:t>CVS does not say we sell the best cosmetics </a:t>
            </a:r>
          </a:p>
          <a:p>
            <a:pPr marL="628650" lvl="1" indent="-171450">
              <a:buFont typeface="Arial" panose="020B0604020202020204" pitchFamily="34" charset="0"/>
              <a:buChar char="•"/>
            </a:pPr>
            <a:r>
              <a:rPr lang="en-US" dirty="0"/>
              <a:t>Vision statements are BEYOND what students want to do for a career</a:t>
            </a:r>
          </a:p>
          <a:p>
            <a:pPr marL="1085850" lvl="2" indent="-171450">
              <a:buFont typeface="Arial" panose="020B0604020202020204" pitchFamily="34" charset="0"/>
              <a:buChar char="•"/>
            </a:pPr>
            <a:r>
              <a:rPr lang="en-US" dirty="0"/>
              <a:t>When you ask students to write a vision statement they will say things like…</a:t>
            </a:r>
          </a:p>
          <a:p>
            <a:pPr marL="1543050" lvl="3" indent="-171450">
              <a:buFont typeface="Arial" panose="020B0604020202020204" pitchFamily="34" charset="0"/>
              <a:buChar char="•"/>
            </a:pPr>
            <a:r>
              <a:rPr lang="en-US" dirty="0"/>
              <a:t>“I want to be a PT that helps kids get better” that is a career not a vision statement</a:t>
            </a:r>
          </a:p>
          <a:p>
            <a:pPr marL="1543050" lvl="3" indent="-171450">
              <a:buFont typeface="Arial" panose="020B0604020202020204" pitchFamily="34" charset="0"/>
              <a:buChar char="•"/>
            </a:pPr>
            <a:r>
              <a:rPr lang="en-US" dirty="0"/>
              <a:t>This would be better “creating a world where all children are free from restrictions that interfere with their dreams”</a:t>
            </a:r>
          </a:p>
          <a:p>
            <a:pPr marL="2000250" lvl="4" indent="-171450">
              <a:buFont typeface="Arial" panose="020B0604020202020204" pitchFamily="34" charset="0"/>
              <a:buChar char="•"/>
            </a:pPr>
            <a:r>
              <a:rPr lang="en-US" dirty="0"/>
              <a:t>In this, I don’t know how you are going to do it but I not what you want.</a:t>
            </a:r>
          </a:p>
          <a:p>
            <a:pPr marL="1085850" lvl="2"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AC6C524-26A4-488A-8DC7-98122F642A71}" type="slidenum">
              <a:rPr lang="en-US" smtClean="0"/>
              <a:t>4</a:t>
            </a:fld>
            <a:endParaRPr lang="en-US"/>
          </a:p>
        </p:txBody>
      </p:sp>
    </p:spTree>
    <p:extLst>
      <p:ext uri="{BB962C8B-B14F-4D97-AF65-F5344CB8AC3E}">
        <p14:creationId xmlns:p14="http://schemas.microsoft.com/office/powerpoint/2010/main" val="287170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Ask students what they think about the highlighted terms. Why did Rowan use those words, what does it say to its audience,  what does it say to its employees</a:t>
            </a:r>
          </a:p>
          <a:p>
            <a:pPr marL="628650" lvl="1" indent="-171450">
              <a:buFont typeface="Arial" panose="020B0604020202020204" pitchFamily="34" charset="0"/>
              <a:buChar char="•"/>
            </a:pPr>
            <a:r>
              <a:rPr lang="en-US" dirty="0"/>
              <a:t>Make sure everyone provides feedback</a:t>
            </a:r>
          </a:p>
        </p:txBody>
      </p:sp>
      <p:sp>
        <p:nvSpPr>
          <p:cNvPr id="4" name="Slide Number Placeholder 3"/>
          <p:cNvSpPr>
            <a:spLocks noGrp="1"/>
          </p:cNvSpPr>
          <p:nvPr>
            <p:ph type="sldNum" sz="quarter" idx="10"/>
          </p:nvPr>
        </p:nvSpPr>
        <p:spPr/>
        <p:txBody>
          <a:bodyPr/>
          <a:lstStyle/>
          <a:p>
            <a:fld id="{2AC6C524-26A4-488A-8DC7-98122F642A71}" type="slidenum">
              <a:rPr lang="en-US" smtClean="0"/>
              <a:t>5</a:t>
            </a:fld>
            <a:endParaRPr lang="en-US"/>
          </a:p>
        </p:txBody>
      </p:sp>
    </p:spTree>
    <p:extLst>
      <p:ext uri="{BB962C8B-B14F-4D97-AF65-F5344CB8AC3E}">
        <p14:creationId xmlns:p14="http://schemas.microsoft.com/office/powerpoint/2010/main" val="126752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should know Rowan’s 4 pillars for ALL TESTS and EXAMS.</a:t>
            </a:r>
          </a:p>
          <a:p>
            <a:pPr marL="171450" indent="-171450">
              <a:buFont typeface="Arial" panose="020B0604020202020204" pitchFamily="34" charset="0"/>
              <a:buChar char="•"/>
            </a:pPr>
            <a:r>
              <a:rPr lang="en-US" dirty="0"/>
              <a:t>Tell them they will be tested on this</a:t>
            </a:r>
          </a:p>
          <a:p>
            <a:pPr marL="628650" lvl="1" indent="-171450">
              <a:buFont typeface="Arial" panose="020B0604020202020204" pitchFamily="34" charset="0"/>
              <a:buChar char="•"/>
            </a:pPr>
            <a:r>
              <a:rPr lang="en-US" dirty="0"/>
              <a:t>Access: to reach every person from every background not just in the state or country, but the world</a:t>
            </a:r>
          </a:p>
          <a:p>
            <a:pPr marL="1085850" lvl="2" indent="-171450">
              <a:buFont typeface="Arial" panose="020B0604020202020204" pitchFamily="34" charset="0"/>
              <a:buChar char="•"/>
            </a:pPr>
            <a:r>
              <a:rPr lang="en-US" dirty="0"/>
              <a:t>Online, nights, weekends</a:t>
            </a:r>
          </a:p>
          <a:p>
            <a:pPr marL="628650" lvl="1" indent="-171450">
              <a:buFont typeface="Arial" panose="020B0604020202020204" pitchFamily="34" charset="0"/>
              <a:buChar char="•"/>
            </a:pPr>
            <a:r>
              <a:rPr lang="en-US" dirty="0"/>
              <a:t>Affordability: keeping the costs reasonable</a:t>
            </a:r>
          </a:p>
          <a:p>
            <a:pPr marL="1085850" lvl="2" indent="-171450">
              <a:buFont typeface="Arial" panose="020B0604020202020204" pitchFamily="34" charset="0"/>
              <a:buChar char="•"/>
            </a:pPr>
            <a:r>
              <a:rPr lang="en-US" dirty="0"/>
              <a:t>Online, faculty writing books, Pro cents programs, support for loans and grants; creating better transfer systems, offering public school credits, RCGC, RCBC, CCCC</a:t>
            </a:r>
          </a:p>
          <a:p>
            <a:pPr marL="628650" lvl="1" indent="-171450">
              <a:buFont typeface="Arial" panose="020B0604020202020204" pitchFamily="34" charset="0"/>
              <a:buChar char="•"/>
            </a:pPr>
            <a:r>
              <a:rPr lang="en-US" dirty="0"/>
              <a:t>Quality: strong research</a:t>
            </a:r>
          </a:p>
          <a:p>
            <a:pPr marL="628650" lvl="1" indent="-171450">
              <a:buFont typeface="Arial" panose="020B0604020202020204" pitchFamily="34" charset="0"/>
              <a:buChar char="•"/>
            </a:pPr>
            <a:r>
              <a:rPr lang="en-US" dirty="0"/>
              <a:t>Economic engine: collaborating with businesses to drive the economy</a:t>
            </a:r>
          </a:p>
          <a:p>
            <a:pPr marL="1085850" lvl="2" indent="-171450">
              <a:buFont typeface="Arial" panose="020B0604020202020204" pitchFamily="34" charset="0"/>
              <a:buChar char="•"/>
            </a:pPr>
            <a:r>
              <a:rPr lang="en-US" dirty="0"/>
              <a:t>CMSRU, SOM, entrepreneurial program</a:t>
            </a:r>
          </a:p>
        </p:txBody>
      </p:sp>
      <p:sp>
        <p:nvSpPr>
          <p:cNvPr id="4" name="Slide Number Placeholder 3"/>
          <p:cNvSpPr>
            <a:spLocks noGrp="1"/>
          </p:cNvSpPr>
          <p:nvPr>
            <p:ph type="sldNum" sz="quarter" idx="10"/>
          </p:nvPr>
        </p:nvSpPr>
        <p:spPr/>
        <p:txBody>
          <a:bodyPr/>
          <a:lstStyle/>
          <a:p>
            <a:fld id="{2AC6C524-26A4-488A-8DC7-98122F642A71}" type="slidenum">
              <a:rPr lang="en-US" smtClean="0"/>
              <a:t>6</a:t>
            </a:fld>
            <a:endParaRPr lang="en-US"/>
          </a:p>
        </p:txBody>
      </p:sp>
    </p:spTree>
    <p:extLst>
      <p:ext uri="{BB962C8B-B14F-4D97-AF65-F5344CB8AC3E}">
        <p14:creationId xmlns:p14="http://schemas.microsoft.com/office/powerpoint/2010/main" val="334827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vision statement is created then next step is to create a mission statement</a:t>
            </a:r>
          </a:p>
        </p:txBody>
      </p:sp>
      <p:sp>
        <p:nvSpPr>
          <p:cNvPr id="4" name="Slide Number Placeholder 3"/>
          <p:cNvSpPr>
            <a:spLocks noGrp="1"/>
          </p:cNvSpPr>
          <p:nvPr>
            <p:ph type="sldNum" sz="quarter" idx="5"/>
          </p:nvPr>
        </p:nvSpPr>
        <p:spPr/>
        <p:txBody>
          <a:bodyPr/>
          <a:lstStyle/>
          <a:p>
            <a:fld id="{2AC6C524-26A4-488A-8DC7-98122F642A71}" type="slidenum">
              <a:rPr lang="en-US" smtClean="0"/>
              <a:t>7</a:t>
            </a:fld>
            <a:endParaRPr lang="en-US"/>
          </a:p>
        </p:txBody>
      </p:sp>
    </p:spTree>
    <p:extLst>
      <p:ext uri="{BB962C8B-B14F-4D97-AF65-F5344CB8AC3E}">
        <p14:creationId xmlns:p14="http://schemas.microsoft.com/office/powerpoint/2010/main" val="136648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my mission statement: if you have one you may want to use yours (or create one if you do not have one)</a:t>
            </a:r>
          </a:p>
          <a:p>
            <a:pPr marL="171450" indent="-171450">
              <a:buFont typeface="Arial" panose="020B0604020202020204" pitchFamily="34" charset="0"/>
              <a:buChar char="•"/>
            </a:pPr>
            <a:r>
              <a:rPr lang="en-US" dirty="0"/>
              <a:t>Dynamic: all changing my classes; flipped classrooms, guest speakers, voice overs, etc.</a:t>
            </a:r>
          </a:p>
          <a:p>
            <a:pPr marL="171450" indent="-171450">
              <a:buFont typeface="Arial" panose="020B0604020202020204" pitchFamily="34" charset="0"/>
              <a:buChar char="•"/>
            </a:pPr>
            <a:r>
              <a:rPr lang="en-US" dirty="0"/>
              <a:t>Rigorous: if you don’t have to work for something you will not appreciate and you will not grow. No different than exercise; if you do not work out hard you will not gain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every decision I make in the way I teach, grade, interact with students is ALWAYS based on my mission</a:t>
            </a:r>
          </a:p>
          <a:p>
            <a:pPr marL="628650" lvl="1" indent="-171450">
              <a:buFont typeface="Arial" panose="020B0604020202020204" pitchFamily="34" charset="0"/>
              <a:buChar char="•"/>
            </a:pPr>
            <a:r>
              <a:rPr lang="en-US" dirty="0"/>
              <a:t>If I have to make a tough decision, I go to my mission statement and ask will my decision be in alignment with my mission, if yes I do it, if no I don’t </a:t>
            </a:r>
          </a:p>
          <a:p>
            <a:pPr marL="628650" lvl="1" indent="-171450">
              <a:buFont typeface="Arial" panose="020B0604020202020204" pitchFamily="34" charset="0"/>
              <a:buChar char="•"/>
            </a:pPr>
            <a:r>
              <a:rPr lang="en-US" dirty="0"/>
              <a:t>e.g. if student’s do poorly on an exam do I curve (no because it takes away from rigor)</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a business, the mission statement must be clear to all employees (posted and reviewed) so they can stay on track with the way they are working</a:t>
            </a:r>
          </a:p>
        </p:txBody>
      </p:sp>
      <p:sp>
        <p:nvSpPr>
          <p:cNvPr id="4" name="Slide Number Placeholder 3"/>
          <p:cNvSpPr>
            <a:spLocks noGrp="1"/>
          </p:cNvSpPr>
          <p:nvPr>
            <p:ph type="sldNum" sz="quarter" idx="10"/>
          </p:nvPr>
        </p:nvSpPr>
        <p:spPr/>
        <p:txBody>
          <a:bodyPr/>
          <a:lstStyle/>
          <a:p>
            <a:fld id="{2AC6C524-26A4-488A-8DC7-98122F642A71}" type="slidenum">
              <a:rPr lang="en-US" smtClean="0"/>
              <a:t>8</a:t>
            </a:fld>
            <a:endParaRPr lang="en-US"/>
          </a:p>
        </p:txBody>
      </p:sp>
    </p:spTree>
    <p:extLst>
      <p:ext uri="{BB962C8B-B14F-4D97-AF65-F5344CB8AC3E}">
        <p14:creationId xmlns:p14="http://schemas.microsoft.com/office/powerpoint/2010/main" val="345671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Companies and students should have a values statement also</a:t>
            </a:r>
          </a:p>
          <a:p>
            <a:pPr marL="171450" indent="-171450">
              <a:buFont typeface="Arial" panose="020B0604020202020204" pitchFamily="34" charset="0"/>
              <a:buChar char="•"/>
            </a:pPr>
            <a:r>
              <a:rPr lang="en-US" dirty="0"/>
              <a:t>Have students create their values statement for being a student &amp; then one for their career</a:t>
            </a:r>
          </a:p>
          <a:p>
            <a:pPr marL="628650" lvl="1" indent="-171450">
              <a:buFont typeface="Arial" panose="020B0604020202020204" pitchFamily="34" charset="0"/>
              <a:buChar char="•"/>
            </a:pPr>
            <a:r>
              <a:rPr lang="en-US" dirty="0"/>
              <a:t>All of this applies to everything in life, not just a career. They can apply it to their sports team, their family, etc.</a:t>
            </a:r>
          </a:p>
        </p:txBody>
      </p:sp>
      <p:sp>
        <p:nvSpPr>
          <p:cNvPr id="4" name="Slide Number Placeholder 3"/>
          <p:cNvSpPr>
            <a:spLocks noGrp="1"/>
          </p:cNvSpPr>
          <p:nvPr>
            <p:ph type="sldNum" sz="quarter" idx="5"/>
          </p:nvPr>
        </p:nvSpPr>
        <p:spPr/>
        <p:txBody>
          <a:bodyPr/>
          <a:lstStyle/>
          <a:p>
            <a:fld id="{2AC6C524-26A4-488A-8DC7-98122F642A71}" type="slidenum">
              <a:rPr lang="en-US" smtClean="0"/>
              <a:t>9</a:t>
            </a:fld>
            <a:endParaRPr lang="en-US"/>
          </a:p>
        </p:txBody>
      </p:sp>
    </p:spTree>
    <p:extLst>
      <p:ext uri="{BB962C8B-B14F-4D97-AF65-F5344CB8AC3E}">
        <p14:creationId xmlns:p14="http://schemas.microsoft.com/office/powerpoint/2010/main" val="350912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93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16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79765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FA1846-DA80-1C48-A609-854EA85C59AD}"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059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F54567-0DE4-3F47-BF90-CB84690072F9}"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70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9/9/21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4926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9/9/21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8732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1530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796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6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23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43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91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763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06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36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094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9/9/21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8873071"/>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5808DF-8C72-47E5-8F44-75E29D36A380}"/>
              </a:ext>
            </a:extLst>
          </p:cNvPr>
          <p:cNvSpPr>
            <a:spLocks noGrp="1"/>
          </p:cNvSpPr>
          <p:nvPr>
            <p:ph idx="1"/>
          </p:nvPr>
        </p:nvSpPr>
        <p:spPr>
          <a:xfrm>
            <a:off x="242647" y="154379"/>
            <a:ext cx="6692543" cy="6442363"/>
          </a:xfrm>
        </p:spPr>
        <p:txBody>
          <a:bodyPr>
            <a:normAutofit fontScale="92500"/>
          </a:bodyPr>
          <a:lstStyle/>
          <a:p>
            <a:r>
              <a:rPr lang="en-US" sz="2400" dirty="0">
                <a:latin typeface="Times New Roman" panose="02020603050405020304" pitchFamily="18" charset="0"/>
                <a:cs typeface="Times New Roman" panose="02020603050405020304" pitchFamily="18" charset="0"/>
              </a:rPr>
              <a:t>Complete understanding of Exercise Science program</a:t>
            </a:r>
          </a:p>
          <a:p>
            <a:pPr lvl="1"/>
            <a:r>
              <a:rPr lang="en-US" sz="2400" dirty="0">
                <a:latin typeface="Times New Roman" panose="02020603050405020304" pitchFamily="18" charset="0"/>
                <a:cs typeface="Times New Roman" panose="02020603050405020304" pitchFamily="18" charset="0"/>
              </a:rPr>
              <a:t>Courses</a:t>
            </a:r>
          </a:p>
          <a:p>
            <a:pPr lvl="1"/>
            <a:r>
              <a:rPr lang="en-US" sz="2400" dirty="0">
                <a:latin typeface="Times New Roman" panose="02020603050405020304" pitchFamily="18" charset="0"/>
                <a:cs typeface="Times New Roman" panose="02020603050405020304" pitchFamily="18" charset="0"/>
              </a:rPr>
              <a:t>Professional Development hours/Internships</a:t>
            </a:r>
          </a:p>
          <a:p>
            <a:pPr lvl="1"/>
            <a:r>
              <a:rPr lang="en-US" sz="2400" dirty="0">
                <a:latin typeface="Times New Roman" panose="02020603050405020304" pitchFamily="18" charset="0"/>
                <a:cs typeface="Times New Roman" panose="02020603050405020304" pitchFamily="18" charset="0"/>
              </a:rPr>
              <a:t>Careers</a:t>
            </a:r>
          </a:p>
          <a:p>
            <a:pPr lvl="1"/>
            <a:r>
              <a:rPr lang="en-US" sz="2400" dirty="0">
                <a:latin typeface="Times New Roman" panose="02020603050405020304" pitchFamily="18" charset="0"/>
                <a:cs typeface="Times New Roman" panose="02020603050405020304" pitchFamily="18" charset="0"/>
              </a:rPr>
              <a:t>Rowan Support</a:t>
            </a:r>
          </a:p>
          <a:p>
            <a:pPr lvl="1"/>
            <a:r>
              <a:rPr lang="en-US" sz="2400" dirty="0">
                <a:latin typeface="Times New Roman" panose="02020603050405020304" pitchFamily="18" charset="0"/>
                <a:cs typeface="Times New Roman" panose="02020603050405020304" pitchFamily="18" charset="0"/>
              </a:rPr>
              <a:t>Research </a:t>
            </a:r>
          </a:p>
          <a:p>
            <a:pPr lvl="1"/>
            <a:r>
              <a:rPr lang="en-US" sz="2400" dirty="0">
                <a:latin typeface="Times New Roman" panose="02020603050405020304" pitchFamily="18" charset="0"/>
                <a:cs typeface="Times New Roman" panose="02020603050405020304" pitchFamily="18" charset="0"/>
              </a:rPr>
              <a:t>What it takes for graduate school</a:t>
            </a:r>
          </a:p>
          <a:p>
            <a:pPr lvl="1"/>
            <a:r>
              <a:rPr lang="en-US" sz="2400" dirty="0">
                <a:latin typeface="Times New Roman" panose="02020603050405020304" pitchFamily="18" charset="0"/>
                <a:cs typeface="Times New Roman" panose="02020603050405020304" pitchFamily="18" charset="0"/>
              </a:rPr>
              <a:t>Exercise is Medicine club, </a:t>
            </a:r>
            <a:r>
              <a:rPr lang="en-US" sz="2400" dirty="0" err="1">
                <a:latin typeface="Times New Roman" panose="02020603050405020304" pitchFamily="18" charset="0"/>
                <a:cs typeface="Times New Roman" panose="02020603050405020304" pitchFamily="18" charset="0"/>
              </a:rPr>
              <a:t>Hootboard</a:t>
            </a:r>
            <a:r>
              <a:rPr lang="en-US" sz="2400" dirty="0">
                <a:latin typeface="Times New Roman" panose="02020603050405020304" pitchFamily="18" charset="0"/>
                <a:cs typeface="Times New Roman" panose="02020603050405020304" pitchFamily="18" charset="0"/>
              </a:rPr>
              <a:t>, Health Professions</a:t>
            </a:r>
          </a:p>
          <a:p>
            <a:pPr lvl="1"/>
            <a:r>
              <a:rPr lang="en-US" sz="2400" dirty="0">
                <a:latin typeface="Times New Roman" panose="02020603050405020304" pitchFamily="18" charset="0"/>
                <a:cs typeface="Times New Roman" panose="02020603050405020304" pitchFamily="18" charset="0"/>
              </a:rPr>
              <a:t>Foundations course</a:t>
            </a:r>
          </a:p>
          <a:p>
            <a:pPr lvl="2"/>
            <a:r>
              <a:rPr lang="en-US" sz="2200" dirty="0">
                <a:latin typeface="Times New Roman" panose="02020603050405020304" pitchFamily="18" charset="0"/>
                <a:cs typeface="Times New Roman" panose="02020603050405020304" pitchFamily="18" charset="0"/>
              </a:rPr>
              <a:t>Site visits</a:t>
            </a:r>
          </a:p>
          <a:p>
            <a:pPr lvl="2"/>
            <a:r>
              <a:rPr lang="en-US" sz="2200" dirty="0">
                <a:latin typeface="Times New Roman" panose="02020603050405020304" pitchFamily="18" charset="0"/>
                <a:cs typeface="Times New Roman" panose="02020603050405020304" pitchFamily="18" charset="0"/>
              </a:rPr>
              <a:t>PDH</a:t>
            </a:r>
          </a:p>
          <a:p>
            <a:pPr lvl="2"/>
            <a:r>
              <a:rPr lang="en-US" sz="2200" dirty="0">
                <a:latin typeface="Times New Roman" panose="02020603050405020304" pitchFamily="18" charset="0"/>
                <a:cs typeface="Times New Roman" panose="02020603050405020304" pitchFamily="18" charset="0"/>
              </a:rPr>
              <a:t>Interview</a:t>
            </a:r>
          </a:p>
          <a:p>
            <a:pPr lvl="2"/>
            <a:r>
              <a:rPr lang="en-US" sz="2200" dirty="0">
                <a:latin typeface="Times New Roman" panose="02020603050405020304" pitchFamily="18" charset="0"/>
                <a:cs typeface="Times New Roman" panose="02020603050405020304" pitchFamily="18" charset="0"/>
              </a:rPr>
              <a:t>Research project</a:t>
            </a:r>
          </a:p>
          <a:p>
            <a:pPr lvl="1"/>
            <a:endParaRPr lang="en-US" dirty="0"/>
          </a:p>
        </p:txBody>
      </p:sp>
      <p:pic>
        <p:nvPicPr>
          <p:cNvPr id="1026" name="Picture 2" descr="Image result for where are we">
            <a:extLst>
              <a:ext uri="{FF2B5EF4-FFF2-40B4-BE49-F238E27FC236}">
                <a16:creationId xmlns:a16="http://schemas.microsoft.com/office/drawing/2014/main" id="{600E2096-3A10-46F6-864F-090D3AB0C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427" y="777923"/>
            <a:ext cx="4626590" cy="468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1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14E0-1536-40C2-A6C6-8433752F7AAC}"/>
              </a:ext>
            </a:extLst>
          </p:cNvPr>
          <p:cNvSpPr>
            <a:spLocks noGrp="1"/>
          </p:cNvSpPr>
          <p:nvPr>
            <p:ph type="title"/>
          </p:nvPr>
        </p:nvSpPr>
        <p:spPr>
          <a:xfrm>
            <a:off x="913795" y="277090"/>
            <a:ext cx="10353761" cy="1326321"/>
          </a:xfrm>
        </p:spPr>
        <p:txBody>
          <a:bodyPr>
            <a:normAutofit/>
          </a:bodyPr>
          <a:lstStyle/>
          <a:p>
            <a:r>
              <a:rPr lang="en-US" sz="4400" dirty="0">
                <a:solidFill>
                  <a:srgbClr val="FFFF00"/>
                </a:solidFill>
              </a:rPr>
              <a:t>My Values statement</a:t>
            </a:r>
          </a:p>
        </p:txBody>
      </p:sp>
      <p:sp>
        <p:nvSpPr>
          <p:cNvPr id="3" name="Content Placeholder 2">
            <a:extLst>
              <a:ext uri="{FF2B5EF4-FFF2-40B4-BE49-F238E27FC236}">
                <a16:creationId xmlns:a16="http://schemas.microsoft.com/office/drawing/2014/main" id="{529562A3-6D33-4789-B538-7E5BB5999788}"/>
              </a:ext>
            </a:extLst>
          </p:cNvPr>
          <p:cNvSpPr>
            <a:spLocks noGrp="1"/>
          </p:cNvSpPr>
          <p:nvPr>
            <p:ph idx="1"/>
          </p:nvPr>
        </p:nvSpPr>
        <p:spPr>
          <a:xfrm>
            <a:off x="285008" y="1460665"/>
            <a:ext cx="11590317" cy="4975761"/>
          </a:xfrm>
        </p:spPr>
        <p:txBody>
          <a:bodyPr>
            <a:normAutofit/>
          </a:bodyPr>
          <a:lstStyle/>
          <a:p>
            <a:r>
              <a:rPr lang="en-US" sz="2800" dirty="0">
                <a:latin typeface="Times New Roman" panose="02020603050405020304" pitchFamily="18" charset="0"/>
                <a:cs typeface="Times New Roman" panose="02020603050405020304" pitchFamily="18" charset="0"/>
              </a:rPr>
              <a:t>Know each of my student’s passions for life &amp; relate it to a career</a:t>
            </a:r>
          </a:p>
          <a:p>
            <a:r>
              <a:rPr lang="en-US" sz="2800" dirty="0">
                <a:latin typeface="Times New Roman" panose="02020603050405020304" pitchFamily="18" charset="0"/>
                <a:cs typeface="Times New Roman" panose="02020603050405020304" pitchFamily="18" charset="0"/>
              </a:rPr>
              <a:t>Complete respect for students regardless of circumstances</a:t>
            </a:r>
          </a:p>
          <a:p>
            <a:r>
              <a:rPr lang="en-US" sz="2800" dirty="0">
                <a:latin typeface="Times New Roman" panose="02020603050405020304" pitchFamily="18" charset="0"/>
                <a:cs typeface="Times New Roman" panose="02020603050405020304" pitchFamily="18" charset="0"/>
              </a:rPr>
              <a:t>Stay positive with ALL circumstances</a:t>
            </a:r>
          </a:p>
          <a:p>
            <a:r>
              <a:rPr lang="en-US" sz="2800" dirty="0">
                <a:latin typeface="Times New Roman" panose="02020603050405020304" pitchFamily="18" charset="0"/>
                <a:cs typeface="Times New Roman" panose="02020603050405020304" pitchFamily="18" charset="0"/>
              </a:rPr>
              <a:t>Teach with passion and inspiration</a:t>
            </a:r>
          </a:p>
          <a:p>
            <a:r>
              <a:rPr lang="en-US" sz="2800" dirty="0">
                <a:latin typeface="Times New Roman" panose="02020603050405020304" pitchFamily="18" charset="0"/>
                <a:cs typeface="Times New Roman" panose="02020603050405020304" pitchFamily="18" charset="0"/>
              </a:rPr>
              <a:t>NEVER, EVER quit on my students</a:t>
            </a:r>
          </a:p>
          <a:p>
            <a:r>
              <a:rPr lang="en-US" sz="2800" dirty="0">
                <a:latin typeface="Times New Roman" panose="02020603050405020304" pitchFamily="18" charset="0"/>
                <a:cs typeface="Times New Roman" panose="02020603050405020304" pitchFamily="18" charset="0"/>
              </a:rPr>
              <a:t>Relate all content to “real life circumstances”; help students to understand how they will use all information I teach</a:t>
            </a:r>
          </a:p>
          <a:p>
            <a:r>
              <a:rPr lang="en-US" sz="2800" dirty="0">
                <a:latin typeface="Times New Roman" panose="02020603050405020304" pitchFamily="18" charset="0"/>
                <a:cs typeface="Times New Roman" panose="02020603050405020304" pitchFamily="18" charset="0"/>
              </a:rPr>
              <a:t>Promote and learn diversity; help students to “be who they are”-</a:t>
            </a:r>
            <a:r>
              <a:rPr lang="en-US" i="1" dirty="0">
                <a:latin typeface="Times New Roman" panose="02020603050405020304" pitchFamily="18" charset="0"/>
                <a:cs typeface="Times New Roman" panose="02020603050405020304" pitchFamily="18" charset="0"/>
              </a:rPr>
              <a:t>Dr. </a:t>
            </a:r>
            <a:r>
              <a:rPr lang="en-US" i="1" dirty="0" err="1">
                <a:latin typeface="Times New Roman" panose="02020603050405020304" pitchFamily="18" charset="0"/>
                <a:cs typeface="Times New Roman" panose="02020603050405020304" pitchFamily="18" charset="0"/>
              </a:rPr>
              <a:t>Biren</a:t>
            </a:r>
            <a:endParaRPr lang="en-US"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751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9D15-6D3D-4A76-8EC9-C986CA59CFB5}"/>
              </a:ext>
            </a:extLst>
          </p:cNvPr>
          <p:cNvSpPr>
            <a:spLocks noGrp="1"/>
          </p:cNvSpPr>
          <p:nvPr>
            <p:ph type="title"/>
          </p:nvPr>
        </p:nvSpPr>
        <p:spPr/>
        <p:txBody>
          <a:bodyPr>
            <a:normAutofit/>
          </a:bodyPr>
          <a:lstStyle/>
          <a:p>
            <a:r>
              <a:rPr lang="en-US" sz="5400" dirty="0">
                <a:solidFill>
                  <a:srgbClr val="FFFF00"/>
                </a:solidFill>
              </a:rPr>
              <a:t>Group work</a:t>
            </a:r>
          </a:p>
        </p:txBody>
      </p:sp>
      <p:sp>
        <p:nvSpPr>
          <p:cNvPr id="3" name="Content Placeholder 2">
            <a:extLst>
              <a:ext uri="{FF2B5EF4-FFF2-40B4-BE49-F238E27FC236}">
                <a16:creationId xmlns:a16="http://schemas.microsoft.com/office/drawing/2014/main" id="{32591647-0D0D-431D-BD62-1C2BE925B88D}"/>
              </a:ext>
            </a:extLst>
          </p:cNvPr>
          <p:cNvSpPr>
            <a:spLocks noGrp="1"/>
          </p:cNvSpPr>
          <p:nvPr>
            <p:ph idx="1"/>
          </p:nvPr>
        </p:nvSpPr>
        <p:spPr>
          <a:xfrm>
            <a:off x="320029" y="2096064"/>
            <a:ext cx="5914517" cy="3695136"/>
          </a:xfrm>
        </p:spPr>
        <p:txBody>
          <a:bodyPr>
            <a:normAutofit/>
          </a:bodyPr>
          <a:lstStyle/>
          <a:p>
            <a:r>
              <a:rPr lang="en-US" sz="4000" dirty="0">
                <a:latin typeface="Times New Roman" panose="02020603050405020304" pitchFamily="18" charset="0"/>
                <a:cs typeface="Times New Roman" panose="02020603050405020304" pitchFamily="18" charset="0"/>
              </a:rPr>
              <a:t>Groups of 3 or 4 begin working on…</a:t>
            </a:r>
          </a:p>
          <a:p>
            <a:pPr lvl="1"/>
            <a:r>
              <a:rPr lang="en-US" sz="3600" dirty="0">
                <a:latin typeface="Times New Roman" panose="02020603050405020304" pitchFamily="18" charset="0"/>
                <a:cs typeface="Times New Roman" panose="02020603050405020304" pitchFamily="18" charset="0"/>
              </a:rPr>
              <a:t>Create a </a:t>
            </a:r>
            <a:r>
              <a:rPr lang="en-US" sz="3600" dirty="0">
                <a:solidFill>
                  <a:srgbClr val="FFFF00"/>
                </a:solidFill>
                <a:latin typeface="Times New Roman" panose="02020603050405020304" pitchFamily="18" charset="0"/>
                <a:cs typeface="Times New Roman" panose="02020603050405020304" pitchFamily="18" charset="0"/>
              </a:rPr>
              <a:t>vision</a:t>
            </a:r>
            <a:r>
              <a:rPr lang="en-US" sz="3600" dirty="0">
                <a:latin typeface="Times New Roman" panose="02020603050405020304" pitchFamily="18" charset="0"/>
                <a:cs typeface="Times New Roman" panose="02020603050405020304" pitchFamily="18" charset="0"/>
              </a:rPr>
              <a:t> statement</a:t>
            </a:r>
          </a:p>
          <a:p>
            <a:pPr lvl="1"/>
            <a:r>
              <a:rPr lang="en-US" sz="3600" dirty="0">
                <a:latin typeface="Times New Roman" panose="02020603050405020304" pitchFamily="18" charset="0"/>
                <a:cs typeface="Times New Roman" panose="02020603050405020304" pitchFamily="18" charset="0"/>
              </a:rPr>
              <a:t>Create a </a:t>
            </a:r>
            <a:r>
              <a:rPr lang="en-US" sz="3600" dirty="0">
                <a:solidFill>
                  <a:srgbClr val="FFFF00"/>
                </a:solidFill>
                <a:latin typeface="Times New Roman" panose="02020603050405020304" pitchFamily="18" charset="0"/>
                <a:cs typeface="Times New Roman" panose="02020603050405020304" pitchFamily="18" charset="0"/>
              </a:rPr>
              <a:t>mission</a:t>
            </a:r>
            <a:r>
              <a:rPr lang="en-US" sz="3600" dirty="0">
                <a:latin typeface="Times New Roman" panose="02020603050405020304" pitchFamily="18" charset="0"/>
                <a:cs typeface="Times New Roman" panose="02020603050405020304" pitchFamily="18" charset="0"/>
              </a:rPr>
              <a:t> statement</a:t>
            </a:r>
          </a:p>
          <a:p>
            <a:pPr lvl="1"/>
            <a:r>
              <a:rPr lang="en-US" sz="3600" dirty="0">
                <a:latin typeface="Times New Roman" panose="02020603050405020304" pitchFamily="18" charset="0"/>
                <a:cs typeface="Times New Roman" panose="02020603050405020304" pitchFamily="18" charset="0"/>
              </a:rPr>
              <a:t>Create </a:t>
            </a:r>
            <a:r>
              <a:rPr lang="en-US" sz="3600" dirty="0">
                <a:solidFill>
                  <a:srgbClr val="FFFF00"/>
                </a:solidFill>
                <a:latin typeface="Times New Roman" panose="02020603050405020304" pitchFamily="18" charset="0"/>
                <a:cs typeface="Times New Roman" panose="02020603050405020304" pitchFamily="18" charset="0"/>
              </a:rPr>
              <a:t>values</a:t>
            </a:r>
            <a:r>
              <a:rPr lang="en-US" sz="3600" dirty="0">
                <a:latin typeface="Times New Roman" panose="02020603050405020304" pitchFamily="18" charset="0"/>
                <a:cs typeface="Times New Roman" panose="02020603050405020304" pitchFamily="18" charset="0"/>
              </a:rPr>
              <a:t> statement</a:t>
            </a:r>
          </a:p>
        </p:txBody>
      </p:sp>
      <p:pic>
        <p:nvPicPr>
          <p:cNvPr id="5" name="Picture 4">
            <a:extLst>
              <a:ext uri="{FF2B5EF4-FFF2-40B4-BE49-F238E27FC236}">
                <a16:creationId xmlns:a16="http://schemas.microsoft.com/office/drawing/2014/main" id="{3FEFD3D7-E674-45FD-B38A-E7119B2858F8}"/>
              </a:ext>
            </a:extLst>
          </p:cNvPr>
          <p:cNvPicPr>
            <a:picLocks noChangeAspect="1"/>
          </p:cNvPicPr>
          <p:nvPr/>
        </p:nvPicPr>
        <p:blipFill>
          <a:blip r:embed="rId3"/>
          <a:stretch>
            <a:fillRect/>
          </a:stretch>
        </p:blipFill>
        <p:spPr>
          <a:xfrm>
            <a:off x="6472052" y="2096064"/>
            <a:ext cx="5070764" cy="3238500"/>
          </a:xfrm>
          <a:prstGeom prst="rect">
            <a:avLst/>
          </a:prstGeom>
        </p:spPr>
      </p:pic>
    </p:spTree>
    <p:extLst>
      <p:ext uri="{BB962C8B-B14F-4D97-AF65-F5344CB8AC3E}">
        <p14:creationId xmlns:p14="http://schemas.microsoft.com/office/powerpoint/2010/main" val="319340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312" y="281933"/>
            <a:ext cx="10353761" cy="757084"/>
          </a:xfrm>
        </p:spPr>
        <p:txBody>
          <a:bodyPr/>
          <a:lstStyle/>
          <a:p>
            <a:r>
              <a:rPr lang="en-US" dirty="0"/>
              <a:t>Forward in book</a:t>
            </a:r>
          </a:p>
        </p:txBody>
      </p:sp>
      <p:sp>
        <p:nvSpPr>
          <p:cNvPr id="3" name="Content Placeholder 2"/>
          <p:cNvSpPr>
            <a:spLocks noGrp="1"/>
          </p:cNvSpPr>
          <p:nvPr>
            <p:ph sz="half" idx="1"/>
          </p:nvPr>
        </p:nvSpPr>
        <p:spPr>
          <a:xfrm>
            <a:off x="201008" y="1355289"/>
            <a:ext cx="6355909" cy="4277032"/>
          </a:xfrm>
        </p:spPr>
        <p:txBody>
          <a:bodyPr>
            <a:noAutofit/>
          </a:bodyPr>
          <a:lstStyle/>
          <a:p>
            <a:r>
              <a:rPr lang="en-US" sz="2400" dirty="0">
                <a:effectLst/>
                <a:latin typeface="Times New Roman" panose="02020603050405020304" pitchFamily="18" charset="0"/>
                <a:cs typeface="Times New Roman" panose="02020603050405020304" pitchFamily="18" charset="0"/>
              </a:rPr>
              <a:t>“Success in any endeavor is always derived from acting in harmony with </a:t>
            </a:r>
            <a:r>
              <a:rPr lang="en-US" sz="2400" dirty="0">
                <a:solidFill>
                  <a:srgbClr val="FFFF00"/>
                </a:solidFill>
                <a:effectLst/>
                <a:latin typeface="Times New Roman" panose="02020603050405020304" pitchFamily="18" charset="0"/>
                <a:cs typeface="Times New Roman" panose="02020603050405020304" pitchFamily="18" charset="0"/>
              </a:rPr>
              <a:t>principles</a:t>
            </a:r>
            <a:r>
              <a:rPr lang="en-US" sz="2400" dirty="0">
                <a:effectLst/>
                <a:latin typeface="Times New Roman" panose="02020603050405020304" pitchFamily="18" charset="0"/>
                <a:cs typeface="Times New Roman" panose="02020603050405020304" pitchFamily="18" charset="0"/>
              </a:rPr>
              <a:t> to which success is tied”</a:t>
            </a:r>
          </a:p>
          <a:p>
            <a:r>
              <a:rPr lang="en-US" sz="2400" dirty="0">
                <a:solidFill>
                  <a:srgbClr val="FFFF00"/>
                </a:solidFill>
                <a:effectLst/>
                <a:latin typeface="Times New Roman" panose="02020603050405020304" pitchFamily="18" charset="0"/>
                <a:cs typeface="Times New Roman" panose="02020603050405020304" pitchFamily="18" charset="0"/>
              </a:rPr>
              <a:t>Principles</a:t>
            </a:r>
            <a:r>
              <a:rPr lang="en-US" sz="2400" dirty="0">
                <a:effectLst/>
                <a:latin typeface="Times New Roman" panose="02020603050405020304" pitchFamily="18" charset="0"/>
                <a:cs typeface="Times New Roman" panose="02020603050405020304" pitchFamily="18" charset="0"/>
              </a:rPr>
              <a:t> are rules/laws that are </a:t>
            </a:r>
            <a:r>
              <a:rPr lang="en-US" sz="2400" dirty="0">
                <a:solidFill>
                  <a:srgbClr val="FFFF00"/>
                </a:solidFill>
                <a:effectLst/>
                <a:latin typeface="Times New Roman" panose="02020603050405020304" pitchFamily="18" charset="0"/>
                <a:cs typeface="Times New Roman" panose="02020603050405020304" pitchFamily="18" charset="0"/>
              </a:rPr>
              <a:t>universal</a:t>
            </a:r>
            <a:r>
              <a:rPr lang="en-US" sz="2400" dirty="0">
                <a:effectLst/>
                <a:latin typeface="Times New Roman" panose="02020603050405020304" pitchFamily="18" charset="0"/>
                <a:cs typeface="Times New Roman" panose="02020603050405020304" pitchFamily="18" charset="0"/>
              </a:rPr>
              <a:t>, </a:t>
            </a:r>
            <a:r>
              <a:rPr lang="en-US" sz="2400" dirty="0">
                <a:solidFill>
                  <a:srgbClr val="FFFF00"/>
                </a:solidFill>
                <a:effectLst/>
                <a:latin typeface="Times New Roman" panose="02020603050405020304" pitchFamily="18" charset="0"/>
                <a:cs typeface="Times New Roman" panose="02020603050405020304" pitchFamily="18" charset="0"/>
              </a:rPr>
              <a:t>timeless, self evident, permanent, unchanging</a:t>
            </a:r>
          </a:p>
          <a:p>
            <a:pPr lvl="2"/>
            <a:r>
              <a:rPr lang="en-US" sz="2400" dirty="0">
                <a:latin typeface="Times New Roman" panose="02020603050405020304" pitchFamily="18" charset="0"/>
                <a:cs typeface="Times New Roman" panose="02020603050405020304" pitchFamily="18" charset="0"/>
              </a:rPr>
              <a:t>fairness, integrity, honesty, respect</a:t>
            </a:r>
            <a:endParaRPr lang="en-US" sz="2400" dirty="0">
              <a:effectLst/>
              <a:latin typeface="Times New Roman" panose="02020603050405020304" pitchFamily="18" charset="0"/>
              <a:cs typeface="Times New Roman" panose="02020603050405020304" pitchFamily="18" charset="0"/>
            </a:endParaRPr>
          </a:p>
          <a:p>
            <a:pPr lvl="1"/>
            <a:r>
              <a:rPr lang="en-US" sz="2400" dirty="0">
                <a:effectLst/>
                <a:latin typeface="Times New Roman" panose="02020603050405020304" pitchFamily="18" charset="0"/>
                <a:cs typeface="Times New Roman" panose="02020603050405020304" pitchFamily="18" charset="0"/>
              </a:rPr>
              <a:t>NOT </a:t>
            </a:r>
            <a:r>
              <a:rPr lang="en-US" sz="2400" dirty="0">
                <a:solidFill>
                  <a:srgbClr val="FFFF00"/>
                </a:solidFill>
                <a:effectLst/>
                <a:latin typeface="Times New Roman" panose="02020603050405020304" pitchFamily="18" charset="0"/>
                <a:cs typeface="Times New Roman" panose="02020603050405020304" pitchFamily="18" charset="0"/>
              </a:rPr>
              <a:t>values</a:t>
            </a:r>
            <a:r>
              <a:rPr lang="en-US" sz="2400" dirty="0">
                <a:effectLst/>
                <a:latin typeface="Times New Roman" panose="02020603050405020304" pitchFamily="18" charset="0"/>
                <a:cs typeface="Times New Roman" panose="02020603050405020304" pitchFamily="18" charset="0"/>
              </a:rPr>
              <a:t> (not everyone agrees)</a:t>
            </a:r>
          </a:p>
          <a:p>
            <a:r>
              <a:rPr lang="en-US" sz="2400" dirty="0">
                <a:effectLst/>
                <a:latin typeface="Times New Roman" panose="02020603050405020304" pitchFamily="18" charset="0"/>
                <a:cs typeface="Times New Roman" panose="02020603050405020304" pitchFamily="18" charset="0"/>
              </a:rPr>
              <a:t>Problems occur when we step out of alignment with principles</a:t>
            </a:r>
          </a:p>
        </p:txBody>
      </p:sp>
      <p:sp>
        <p:nvSpPr>
          <p:cNvPr id="4" name="Rectangle 3"/>
          <p:cNvSpPr/>
          <p:nvPr/>
        </p:nvSpPr>
        <p:spPr>
          <a:xfrm>
            <a:off x="963312" y="368088"/>
            <a:ext cx="1739579" cy="584775"/>
          </a:xfrm>
          <a:prstGeom prst="rect">
            <a:avLst/>
          </a:prstGeom>
        </p:spPr>
        <p:txBody>
          <a:bodyPr wrap="none">
            <a:spAutoFit/>
          </a:bodyPr>
          <a:lstStyle/>
          <a:p>
            <a:r>
              <a:rPr lang="en-US" sz="3200" dirty="0">
                <a:solidFill>
                  <a:srgbClr val="FFFF00"/>
                </a:solidFill>
              </a:rPr>
              <a:t>(p. 7-12)</a:t>
            </a:r>
          </a:p>
        </p:txBody>
      </p:sp>
      <p:sp>
        <p:nvSpPr>
          <p:cNvPr id="6" name="Content Placeholder 5">
            <a:extLst>
              <a:ext uri="{FF2B5EF4-FFF2-40B4-BE49-F238E27FC236}">
                <a16:creationId xmlns:a16="http://schemas.microsoft.com/office/drawing/2014/main" id="{13E83415-7B6B-4B3D-A537-BAF376091190}"/>
              </a:ext>
            </a:extLst>
          </p:cNvPr>
          <p:cNvSpPr>
            <a:spLocks noGrp="1"/>
          </p:cNvSpPr>
          <p:nvPr>
            <p:ph sz="half" idx="2"/>
          </p:nvPr>
        </p:nvSpPr>
        <p:spPr>
          <a:xfrm>
            <a:off x="6760346" y="1355289"/>
            <a:ext cx="5230646" cy="4454012"/>
          </a:xfrm>
        </p:spPr>
        <p:txBody>
          <a:bodyPr/>
          <a:lstStyle/>
          <a:p>
            <a:r>
              <a:rPr lang="en-US" sz="2400" dirty="0">
                <a:effectLst/>
                <a:latin typeface="Times New Roman" panose="02020603050405020304" pitchFamily="18" charset="0"/>
                <a:cs typeface="Times New Roman" panose="02020603050405020304" pitchFamily="18" charset="0"/>
              </a:rPr>
              <a:t>“To achieve success &amp; overcome challenges, identify &amp; apply </a:t>
            </a:r>
            <a:r>
              <a:rPr lang="en-US" sz="2400" dirty="0">
                <a:solidFill>
                  <a:srgbClr val="FFFF00"/>
                </a:solidFill>
                <a:effectLst/>
                <a:latin typeface="Times New Roman" panose="02020603050405020304" pitchFamily="18" charset="0"/>
                <a:cs typeface="Times New Roman" panose="02020603050405020304" pitchFamily="18" charset="0"/>
              </a:rPr>
              <a:t>principles</a:t>
            </a:r>
            <a:r>
              <a:rPr lang="en-US" sz="2400" dirty="0">
                <a:effectLst/>
                <a:latin typeface="Times New Roman" panose="02020603050405020304" pitchFamily="18" charset="0"/>
                <a:cs typeface="Times New Roman" panose="02020603050405020304" pitchFamily="18" charset="0"/>
              </a:rPr>
              <a:t> that govern results you seek” </a:t>
            </a:r>
          </a:p>
          <a:p>
            <a:endParaRPr lang="en-US" dirty="0"/>
          </a:p>
        </p:txBody>
      </p:sp>
      <p:pic>
        <p:nvPicPr>
          <p:cNvPr id="2050" name="Picture 2" descr="Image result for principles covey">
            <a:extLst>
              <a:ext uri="{FF2B5EF4-FFF2-40B4-BE49-F238E27FC236}">
                <a16:creationId xmlns:a16="http://schemas.microsoft.com/office/drawing/2014/main" id="{2038C0D9-F9E1-4F0F-B534-5AA745F27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003" y="2777722"/>
            <a:ext cx="5230646" cy="368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3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7988"/>
            <a:ext cx="10353761" cy="951157"/>
          </a:xfrm>
        </p:spPr>
        <p:txBody>
          <a:bodyPr>
            <a:normAutofit fontScale="90000"/>
          </a:bodyPr>
          <a:lstStyle/>
          <a:p>
            <a:br>
              <a:rPr lang="en-US" dirty="0"/>
            </a:br>
            <a:r>
              <a:rPr lang="en-US" dirty="0"/>
              <a:t>7 Habits of highly effective people</a:t>
            </a:r>
            <a:br>
              <a:rPr lang="en-US" dirty="0"/>
            </a:br>
            <a:endParaRPr lang="en-US" dirty="0"/>
          </a:p>
        </p:txBody>
      </p:sp>
      <p:sp>
        <p:nvSpPr>
          <p:cNvPr id="3" name="Content Placeholder 2"/>
          <p:cNvSpPr>
            <a:spLocks noGrp="1"/>
          </p:cNvSpPr>
          <p:nvPr>
            <p:ph idx="1"/>
          </p:nvPr>
        </p:nvSpPr>
        <p:spPr>
          <a:xfrm>
            <a:off x="206477" y="1307689"/>
            <a:ext cx="264654" cy="5279923"/>
          </a:xfrm>
        </p:spPr>
        <p:txBody>
          <a:bodyPr>
            <a:normAutofit/>
          </a:bodyPr>
          <a:lstStyle/>
          <a:p>
            <a:pPr marL="0" indent="0">
              <a:buNone/>
            </a:pPr>
            <a:endParaRPr lang="en-US" sz="3400" dirty="0">
              <a:effectLst/>
              <a:latin typeface="Times New Roman" panose="02020603050405020304" pitchFamily="18" charset="0"/>
              <a:cs typeface="Times New Roman" panose="02020603050405020304" pitchFamily="18" charset="0"/>
            </a:endParaRPr>
          </a:p>
          <a:p>
            <a:pPr lvl="2"/>
            <a:endParaRPr lang="en-US" sz="3200" dirty="0">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913795" y="1195754"/>
            <a:ext cx="10796425" cy="5391857"/>
          </a:xfrm>
          <a:prstGeom prst="rect">
            <a:avLst/>
          </a:prstGeom>
        </p:spPr>
      </p:pic>
      <p:sp>
        <p:nvSpPr>
          <p:cNvPr id="4" name="TextBox 3"/>
          <p:cNvSpPr txBox="1"/>
          <p:nvPr/>
        </p:nvSpPr>
        <p:spPr>
          <a:xfrm>
            <a:off x="7236541" y="2782529"/>
            <a:ext cx="894735" cy="369332"/>
          </a:xfrm>
          <a:prstGeom prst="rect">
            <a:avLst/>
          </a:prstGeom>
          <a:noFill/>
        </p:spPr>
        <p:txBody>
          <a:bodyPr wrap="square" rtlCol="0">
            <a:spAutoFit/>
          </a:bodyPr>
          <a:lstStyle/>
          <a:p>
            <a:r>
              <a:rPr lang="en-US" dirty="0">
                <a:solidFill>
                  <a:schemeClr val="bg1"/>
                </a:solidFill>
              </a:rPr>
              <a:t>p. 63</a:t>
            </a:r>
          </a:p>
        </p:txBody>
      </p:sp>
      <p:sp>
        <p:nvSpPr>
          <p:cNvPr id="6" name="TextBox 5"/>
          <p:cNvSpPr txBox="1"/>
          <p:nvPr/>
        </p:nvSpPr>
        <p:spPr>
          <a:xfrm>
            <a:off x="10638504" y="408900"/>
            <a:ext cx="1071716" cy="369332"/>
          </a:xfrm>
          <a:prstGeom prst="rect">
            <a:avLst/>
          </a:prstGeom>
          <a:noFill/>
        </p:spPr>
        <p:txBody>
          <a:bodyPr wrap="square" rtlCol="0">
            <a:spAutoFit/>
          </a:bodyPr>
          <a:lstStyle/>
          <a:p>
            <a:r>
              <a:rPr lang="en-US" dirty="0"/>
              <a:t>p. 15-20</a:t>
            </a:r>
          </a:p>
        </p:txBody>
      </p:sp>
    </p:spTree>
    <p:extLst>
      <p:ext uri="{BB962C8B-B14F-4D97-AF65-F5344CB8AC3E}">
        <p14:creationId xmlns:p14="http://schemas.microsoft.com/office/powerpoint/2010/main" val="29762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660A78-EF62-49ED-8A1B-1E467D35B653}"/>
              </a:ext>
            </a:extLst>
          </p:cNvPr>
          <p:cNvSpPr txBox="1">
            <a:spLocks/>
          </p:cNvSpPr>
          <p:nvPr/>
        </p:nvSpPr>
        <p:spPr>
          <a:xfrm>
            <a:off x="913795" y="609600"/>
            <a:ext cx="5902641" cy="427703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sz="3200" dirty="0">
                <a:solidFill>
                  <a:srgbClr val="FFFF00"/>
                </a:solidFill>
                <a:effectLst/>
                <a:latin typeface="Times New Roman" panose="02020603050405020304" pitchFamily="18" charset="0"/>
                <a:cs typeface="Times New Roman" panose="02020603050405020304" pitchFamily="18" charset="0"/>
              </a:rPr>
              <a:t>Most common challenges we face</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Fear &amp; Insecurity</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I want it now</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Blame &amp; </a:t>
            </a:r>
            <a:r>
              <a:rPr lang="en-US" sz="2400" dirty="0" err="1">
                <a:effectLst/>
                <a:latin typeface="Times New Roman" panose="02020603050405020304" pitchFamily="18" charset="0"/>
                <a:cs typeface="Times New Roman" panose="02020603050405020304" pitchFamily="18" charset="0"/>
              </a:rPr>
              <a:t>victimism</a:t>
            </a:r>
            <a:endParaRPr lang="en-US" sz="2400" dirty="0">
              <a:effectLst/>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Hopelessness</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Lack of life balance</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What’s in it for me?</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Drive to be understood</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Conflict &amp; differences</a:t>
            </a:r>
          </a:p>
          <a:p>
            <a:pPr marL="514350" indent="-514350">
              <a:buFont typeface="+mj-lt"/>
              <a:buAutoNum type="arabicPeriod"/>
            </a:pPr>
            <a:r>
              <a:rPr lang="en-US" sz="2400" dirty="0">
                <a:effectLst/>
                <a:latin typeface="Times New Roman" panose="02020603050405020304" pitchFamily="18" charset="0"/>
                <a:cs typeface="Times New Roman" panose="02020603050405020304" pitchFamily="18" charset="0"/>
              </a:rPr>
              <a:t>Personal stagnation</a:t>
            </a:r>
          </a:p>
        </p:txBody>
      </p:sp>
      <p:pic>
        <p:nvPicPr>
          <p:cNvPr id="3074" name="Picture 2" descr="Image result for challenges in life">
            <a:extLst>
              <a:ext uri="{FF2B5EF4-FFF2-40B4-BE49-F238E27FC236}">
                <a16:creationId xmlns:a16="http://schemas.microsoft.com/office/drawing/2014/main" id="{B5BC2578-101F-4939-A24D-06BF58860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90720"/>
            <a:ext cx="4825219" cy="2365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2DC245-D1E9-6D41-A0CA-53B78DEBBD35}"/>
              </a:ext>
            </a:extLst>
          </p:cNvPr>
          <p:cNvSpPr txBox="1"/>
          <p:nvPr/>
        </p:nvSpPr>
        <p:spPr>
          <a:xfrm>
            <a:off x="5887969" y="1843950"/>
            <a:ext cx="4001619"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Group work</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3 or 4 per group</a:t>
            </a:r>
          </a:p>
          <a:p>
            <a:pPr lvl="1"/>
            <a:r>
              <a:rPr lang="en-US" sz="2000" dirty="0">
                <a:latin typeface="Times New Roman" panose="02020603050405020304" pitchFamily="18" charset="0"/>
                <a:cs typeface="Times New Roman" panose="02020603050405020304" pitchFamily="18" charset="0"/>
              </a:rPr>
              <a:t>each member will take turns describing 1 of the challenges &amp; providing a personal example to their group which demonstrates their understanding</a:t>
            </a:r>
          </a:p>
        </p:txBody>
      </p:sp>
    </p:spTree>
    <p:extLst>
      <p:ext uri="{BB962C8B-B14F-4D97-AF65-F5344CB8AC3E}">
        <p14:creationId xmlns:p14="http://schemas.microsoft.com/office/powerpoint/2010/main" val="3264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05" y="186813"/>
            <a:ext cx="10353761" cy="1022555"/>
          </a:xfrm>
        </p:spPr>
        <p:txBody>
          <a:bodyPr/>
          <a:lstStyle/>
          <a:p>
            <a:r>
              <a:rPr lang="en-US" dirty="0"/>
              <a:t>Most common challenges we face</a:t>
            </a:r>
          </a:p>
        </p:txBody>
      </p:sp>
      <p:sp>
        <p:nvSpPr>
          <p:cNvPr id="3" name="Content Placeholder 2"/>
          <p:cNvSpPr>
            <a:spLocks noGrp="1"/>
          </p:cNvSpPr>
          <p:nvPr>
            <p:ph idx="1"/>
          </p:nvPr>
        </p:nvSpPr>
        <p:spPr>
          <a:xfrm>
            <a:off x="296882" y="1366940"/>
            <a:ext cx="7327076" cy="1671682"/>
          </a:xfrm>
        </p:spPr>
        <p:txBody>
          <a:bodyPr>
            <a:noAutofit/>
          </a:bodyPr>
          <a:lstStyle/>
          <a:p>
            <a:pPr marL="457200" indent="-457200">
              <a:buFont typeface="+mj-lt"/>
              <a:buAutoNum type="arabicPeriod"/>
            </a:pPr>
            <a:r>
              <a:rPr lang="en-US" sz="4800" dirty="0">
                <a:solidFill>
                  <a:srgbClr val="FFFF00"/>
                </a:solidFill>
                <a:effectLst/>
                <a:latin typeface="Times New Roman" panose="02020603050405020304" pitchFamily="18" charset="0"/>
                <a:cs typeface="Times New Roman" panose="02020603050405020304" pitchFamily="18" charset="0"/>
              </a:rPr>
              <a:t>Fear and insecurity</a:t>
            </a:r>
            <a:r>
              <a:rPr lang="en-US" sz="4800" dirty="0">
                <a:effectLst/>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4098" name="Picture 2" descr="Image result for fear and insecurity">
            <a:extLst>
              <a:ext uri="{FF2B5EF4-FFF2-40B4-BE49-F238E27FC236}">
                <a16:creationId xmlns:a16="http://schemas.microsoft.com/office/drawing/2014/main" id="{8011D926-6C03-485D-9B6B-B65A4B39A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21" t="9925" r="14094" b="8043"/>
          <a:stretch/>
        </p:blipFill>
        <p:spPr bwMode="auto">
          <a:xfrm>
            <a:off x="8003968" y="1615045"/>
            <a:ext cx="3811979" cy="432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5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130542"/>
            <a:ext cx="10353761" cy="1022555"/>
          </a:xfrm>
        </p:spPr>
        <p:txBody>
          <a:bodyPr/>
          <a:lstStyle/>
          <a:p>
            <a:r>
              <a:rPr lang="en-US" dirty="0"/>
              <a:t>Most common challenges we face</a:t>
            </a:r>
          </a:p>
        </p:txBody>
      </p:sp>
      <p:sp>
        <p:nvSpPr>
          <p:cNvPr id="3" name="Content Placeholder 2"/>
          <p:cNvSpPr>
            <a:spLocks noGrp="1"/>
          </p:cNvSpPr>
          <p:nvPr>
            <p:ph idx="1"/>
          </p:nvPr>
        </p:nvSpPr>
        <p:spPr>
          <a:xfrm>
            <a:off x="0" y="1022555"/>
            <a:ext cx="7053943" cy="5034116"/>
          </a:xfrm>
        </p:spPr>
        <p:txBody>
          <a:bodyPr>
            <a:noAutofit/>
          </a:bodyPr>
          <a:lstStyle/>
          <a:p>
            <a:pPr marL="457200" indent="-457200">
              <a:buFont typeface="+mj-lt"/>
              <a:buAutoNum type="arabicPeriod" startAt="2"/>
            </a:pPr>
            <a:r>
              <a:rPr lang="en-US" sz="4000" b="1" dirty="0">
                <a:solidFill>
                  <a:srgbClr val="FFFF00"/>
                </a:solidFill>
                <a:effectLst/>
                <a:latin typeface="Times New Roman" panose="02020603050405020304" pitchFamily="18" charset="0"/>
                <a:cs typeface="Times New Roman" panose="02020603050405020304" pitchFamily="18" charset="0"/>
              </a:rPr>
              <a:t>I want it now!</a:t>
            </a:r>
            <a:endParaRPr lang="en-US" sz="4000" b="1" dirty="0">
              <a:latin typeface="Times New Roman" panose="02020603050405020304" pitchFamily="18" charset="0"/>
              <a:cs typeface="Times New Roman" panose="02020603050405020304" pitchFamily="18" charset="0"/>
            </a:endParaRPr>
          </a:p>
        </p:txBody>
      </p:sp>
      <p:pic>
        <p:nvPicPr>
          <p:cNvPr id="5122" name="Picture 2" descr="Image result for i  want it now">
            <a:extLst>
              <a:ext uri="{FF2B5EF4-FFF2-40B4-BE49-F238E27FC236}">
                <a16:creationId xmlns:a16="http://schemas.microsoft.com/office/drawing/2014/main" id="{144C2B88-4D1B-4B26-BA4D-6746567AC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212" y="1867225"/>
            <a:ext cx="4180764" cy="334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3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04" y="167148"/>
            <a:ext cx="10353761" cy="1032387"/>
          </a:xfrm>
        </p:spPr>
        <p:txBody>
          <a:bodyPr/>
          <a:lstStyle/>
          <a:p>
            <a:r>
              <a:rPr lang="en-US" dirty="0"/>
              <a:t>Most common challenges we face</a:t>
            </a:r>
          </a:p>
        </p:txBody>
      </p:sp>
      <p:sp>
        <p:nvSpPr>
          <p:cNvPr id="3" name="Content Placeholder 2"/>
          <p:cNvSpPr>
            <a:spLocks noGrp="1"/>
          </p:cNvSpPr>
          <p:nvPr>
            <p:ph idx="1"/>
          </p:nvPr>
        </p:nvSpPr>
        <p:spPr>
          <a:xfrm>
            <a:off x="78248" y="1496290"/>
            <a:ext cx="6476931" cy="5153891"/>
          </a:xfrm>
        </p:spPr>
        <p:txBody>
          <a:bodyPr>
            <a:noAutofit/>
          </a:bodyPr>
          <a:lstStyle/>
          <a:p>
            <a:pPr marL="457200" indent="-457200">
              <a:buFont typeface="+mj-lt"/>
              <a:buAutoNum type="arabicPeriod" startAt="3"/>
            </a:pPr>
            <a:r>
              <a:rPr lang="en-US" sz="4400" b="1" dirty="0">
                <a:solidFill>
                  <a:srgbClr val="FFFF00"/>
                </a:solidFill>
                <a:latin typeface="Times New Roman" panose="02020603050405020304" pitchFamily="18" charset="0"/>
                <a:cs typeface="Times New Roman" panose="02020603050405020304" pitchFamily="18" charset="0"/>
              </a:rPr>
              <a:t>Blame and </a:t>
            </a:r>
            <a:r>
              <a:rPr lang="en-US" sz="4400" b="1" dirty="0" err="1">
                <a:solidFill>
                  <a:srgbClr val="FFFF00"/>
                </a:solidFill>
                <a:latin typeface="Times New Roman" panose="02020603050405020304" pitchFamily="18" charset="0"/>
                <a:cs typeface="Times New Roman" panose="02020603050405020304" pitchFamily="18" charset="0"/>
              </a:rPr>
              <a:t>victimism</a:t>
            </a:r>
            <a:r>
              <a:rPr lang="en-US" sz="4400" b="1" dirty="0">
                <a:latin typeface="Times New Roman" panose="02020603050405020304" pitchFamily="18" charset="0"/>
                <a:cs typeface="Times New Roman" panose="02020603050405020304" pitchFamily="18" charset="0"/>
              </a:rPr>
              <a:t>:</a:t>
            </a:r>
          </a:p>
        </p:txBody>
      </p:sp>
      <p:pic>
        <p:nvPicPr>
          <p:cNvPr id="6146" name="Picture 2" descr="Image result for blame and victimism">
            <a:extLst>
              <a:ext uri="{FF2B5EF4-FFF2-40B4-BE49-F238E27FC236}">
                <a16:creationId xmlns:a16="http://schemas.microsoft.com/office/drawing/2014/main" id="{56279C10-A10B-4307-B3C3-DF0112899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958" y="1807475"/>
            <a:ext cx="4287387" cy="428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9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04" y="167148"/>
            <a:ext cx="10353761" cy="1032387"/>
          </a:xfrm>
        </p:spPr>
        <p:txBody>
          <a:bodyPr/>
          <a:lstStyle/>
          <a:p>
            <a:r>
              <a:rPr lang="en-US" dirty="0"/>
              <a:t>Most common challenges we face</a:t>
            </a:r>
          </a:p>
        </p:txBody>
      </p:sp>
      <p:sp>
        <p:nvSpPr>
          <p:cNvPr id="3" name="Content Placeholder 2"/>
          <p:cNvSpPr>
            <a:spLocks noGrp="1"/>
          </p:cNvSpPr>
          <p:nvPr>
            <p:ph idx="1"/>
          </p:nvPr>
        </p:nvSpPr>
        <p:spPr>
          <a:xfrm>
            <a:off x="142504" y="1327228"/>
            <a:ext cx="11449274" cy="5152103"/>
          </a:xfrm>
        </p:spPr>
        <p:txBody>
          <a:bodyPr>
            <a:noAutofit/>
          </a:bodyPr>
          <a:lstStyle/>
          <a:p>
            <a:pPr marL="457200" indent="-457200">
              <a:buFont typeface="+mj-lt"/>
              <a:buAutoNum type="arabicPeriod" startAt="4"/>
            </a:pPr>
            <a:r>
              <a:rPr lang="en-US" sz="4000" b="1" dirty="0">
                <a:solidFill>
                  <a:srgbClr val="FFFF00"/>
                </a:solidFill>
                <a:latin typeface="Times New Roman" panose="02020603050405020304" pitchFamily="18" charset="0"/>
                <a:cs typeface="Times New Roman" panose="02020603050405020304" pitchFamily="18" charset="0"/>
              </a:rPr>
              <a:t>Hopelessness</a:t>
            </a:r>
            <a:r>
              <a:rPr lang="en-US" sz="4000" b="1" dirty="0">
                <a:latin typeface="Times New Roman" panose="02020603050405020304" pitchFamily="18" charset="0"/>
                <a:cs typeface="Times New Roman" panose="02020603050405020304" pitchFamily="18" charset="0"/>
              </a:rPr>
              <a:t> </a:t>
            </a:r>
          </a:p>
          <a:p>
            <a:pPr marL="457200" indent="-457200">
              <a:buFont typeface="+mj-lt"/>
              <a:buAutoNum type="arabicPeriod" startAt="4"/>
            </a:pPr>
            <a:endParaRPr lang="en-US" sz="2400"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When we become a victim to our circumstances </a:t>
            </a:r>
          </a:p>
          <a:p>
            <a:pPr marL="0" indent="0" algn="ctr">
              <a:buNone/>
            </a:pPr>
            <a:r>
              <a:rPr lang="en-US" sz="3600" b="1" dirty="0">
                <a:latin typeface="Times New Roman" panose="02020603050405020304" pitchFamily="18" charset="0"/>
                <a:cs typeface="Times New Roman" panose="02020603050405020304" pitchFamily="18" charset="0"/>
              </a:rPr>
              <a:t>we </a:t>
            </a:r>
            <a:r>
              <a:rPr lang="en-US" sz="3600" b="1" dirty="0">
                <a:solidFill>
                  <a:srgbClr val="FFFF00"/>
                </a:solidFill>
                <a:latin typeface="Times New Roman" panose="02020603050405020304" pitchFamily="18" charset="0"/>
                <a:cs typeface="Times New Roman" panose="02020603050405020304" pitchFamily="18" charset="0"/>
              </a:rPr>
              <a:t>lose hope, drive &amp; settle on stagnation</a:t>
            </a:r>
          </a:p>
        </p:txBody>
      </p:sp>
    </p:spTree>
    <p:extLst>
      <p:ext uri="{BB962C8B-B14F-4D97-AF65-F5344CB8AC3E}">
        <p14:creationId xmlns:p14="http://schemas.microsoft.com/office/powerpoint/2010/main" val="256442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04" y="167148"/>
            <a:ext cx="10353761" cy="1032387"/>
          </a:xfrm>
        </p:spPr>
        <p:txBody>
          <a:bodyPr/>
          <a:lstStyle/>
          <a:p>
            <a:r>
              <a:rPr lang="en-US" dirty="0"/>
              <a:t>Most common challenges we face</a:t>
            </a:r>
          </a:p>
        </p:txBody>
      </p:sp>
      <p:sp>
        <p:nvSpPr>
          <p:cNvPr id="3" name="Content Placeholder 2"/>
          <p:cNvSpPr>
            <a:spLocks noGrp="1"/>
          </p:cNvSpPr>
          <p:nvPr>
            <p:ph idx="1"/>
          </p:nvPr>
        </p:nvSpPr>
        <p:spPr>
          <a:xfrm>
            <a:off x="2061793" y="1199535"/>
            <a:ext cx="7593212" cy="5248893"/>
          </a:xfrm>
        </p:spPr>
        <p:txBody>
          <a:bodyPr>
            <a:noAutofit/>
          </a:bodyPr>
          <a:lstStyle/>
          <a:p>
            <a:pPr marL="457200" indent="-457200" algn="ctr">
              <a:buFont typeface="+mj-lt"/>
              <a:buAutoNum type="arabicPeriod" startAt="5"/>
            </a:pPr>
            <a:r>
              <a:rPr lang="en-US" sz="4000" b="1" dirty="0">
                <a:solidFill>
                  <a:srgbClr val="FFFF00"/>
                </a:solidFill>
                <a:effectLst/>
                <a:latin typeface="Times New Roman" panose="02020603050405020304" pitchFamily="18" charset="0"/>
                <a:cs typeface="Times New Roman" panose="02020603050405020304" pitchFamily="18" charset="0"/>
              </a:rPr>
              <a:t>Lack of Life Balance</a:t>
            </a:r>
          </a:p>
          <a:p>
            <a:pPr marL="457200" indent="-457200" algn="ctr">
              <a:buFont typeface="+mj-lt"/>
              <a:buAutoNum type="arabicPeriod" startAt="5"/>
            </a:pPr>
            <a:endParaRPr lang="en-US" sz="2800" b="1" dirty="0">
              <a:solidFill>
                <a:srgbClr val="FFFF00"/>
              </a:solidFill>
              <a:effectLst/>
              <a:latin typeface="Times New Roman" panose="02020603050405020304" pitchFamily="18" charset="0"/>
              <a:cs typeface="Times New Roman" panose="02020603050405020304" pitchFamily="18" charset="0"/>
            </a:endParaRPr>
          </a:p>
          <a:p>
            <a:pPr marL="0" indent="0" algn="ctr">
              <a:buNone/>
            </a:pPr>
            <a:r>
              <a:rPr lang="en-US" sz="2800" b="1" dirty="0">
                <a:effectLst/>
                <a:latin typeface="Times New Roman" panose="02020603050405020304" pitchFamily="18" charset="0"/>
                <a:cs typeface="Times New Roman" panose="02020603050405020304" pitchFamily="18" charset="0"/>
              </a:rPr>
              <a:t>Balance &amp; peace of mind do not come from working harder or more; rather developing a clear sense of your highest priorities &amp; live with focus/integrity toward them</a:t>
            </a:r>
          </a:p>
        </p:txBody>
      </p:sp>
    </p:spTree>
    <p:extLst>
      <p:ext uri="{BB962C8B-B14F-4D97-AF65-F5344CB8AC3E}">
        <p14:creationId xmlns:p14="http://schemas.microsoft.com/office/powerpoint/2010/main" val="65221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A3C5-D362-4803-8A29-FC44D5F5215F}"/>
              </a:ext>
            </a:extLst>
          </p:cNvPr>
          <p:cNvSpPr>
            <a:spLocks noGrp="1"/>
          </p:cNvSpPr>
          <p:nvPr>
            <p:ph type="title"/>
          </p:nvPr>
        </p:nvSpPr>
        <p:spPr>
          <a:xfrm>
            <a:off x="913795" y="241465"/>
            <a:ext cx="10353761" cy="1326321"/>
          </a:xfrm>
        </p:spPr>
        <p:txBody>
          <a:bodyPr/>
          <a:lstStyle/>
          <a:p>
            <a:r>
              <a:rPr lang="en-US" dirty="0"/>
              <a:t>Hellen Keller</a:t>
            </a:r>
          </a:p>
        </p:txBody>
      </p:sp>
      <p:sp>
        <p:nvSpPr>
          <p:cNvPr id="5" name="Content Placeholder 4">
            <a:extLst>
              <a:ext uri="{FF2B5EF4-FFF2-40B4-BE49-F238E27FC236}">
                <a16:creationId xmlns:a16="http://schemas.microsoft.com/office/drawing/2014/main" id="{C607BCE8-9108-4366-BDB3-1EE63745B163}"/>
              </a:ext>
            </a:extLst>
          </p:cNvPr>
          <p:cNvSpPr>
            <a:spLocks noGrp="1"/>
          </p:cNvSpPr>
          <p:nvPr>
            <p:ph sz="half" idx="2"/>
          </p:nvPr>
        </p:nvSpPr>
        <p:spPr>
          <a:xfrm>
            <a:off x="6090675" y="1856096"/>
            <a:ext cx="5666296" cy="3702881"/>
          </a:xfrm>
        </p:spPr>
        <p:txBody>
          <a:bodyPr>
            <a:normAutofit/>
          </a:bodyPr>
          <a:lstStyle/>
          <a:p>
            <a:r>
              <a:rPr lang="en-US" sz="2800" dirty="0">
                <a:latin typeface="Times New Roman" panose="02020603050405020304" pitchFamily="18" charset="0"/>
                <a:cs typeface="Times New Roman" panose="02020603050405020304" pitchFamily="18" charset="0"/>
              </a:rPr>
              <a:t>When asked is there anything worse than being blind. She responded…</a:t>
            </a:r>
          </a:p>
          <a:p>
            <a:r>
              <a:rPr lang="en-US" sz="2800" dirty="0">
                <a:solidFill>
                  <a:srgbClr val="FFFF00"/>
                </a:solidFill>
                <a:effectLst/>
                <a:latin typeface="Times New Roman" panose="02020603050405020304" pitchFamily="18" charset="0"/>
                <a:cs typeface="Times New Roman" panose="02020603050405020304" pitchFamily="18" charset="0"/>
              </a:rPr>
              <a:t>“The only thing worse than being blind is having sight, but no </a:t>
            </a:r>
            <a:r>
              <a:rPr lang="en-US" sz="2800" u="sng" dirty="0">
                <a:solidFill>
                  <a:srgbClr val="FFFF00"/>
                </a:solidFill>
                <a:effectLst/>
                <a:latin typeface="Times New Roman" panose="02020603050405020304" pitchFamily="18" charset="0"/>
                <a:cs typeface="Times New Roman" panose="02020603050405020304" pitchFamily="18" charset="0"/>
              </a:rPr>
              <a:t>vision</a:t>
            </a:r>
            <a:r>
              <a:rPr lang="en-US" sz="2800" dirty="0">
                <a:solidFill>
                  <a:srgbClr val="FFFF00"/>
                </a:solidFill>
                <a:effectLst/>
                <a:latin typeface="Times New Roman" panose="02020603050405020304" pitchFamily="18" charset="0"/>
                <a:cs typeface="Times New Roman" panose="02020603050405020304" pitchFamily="18" charset="0"/>
              </a:rPr>
              <a:t>.”</a:t>
            </a:r>
            <a:br>
              <a:rPr lang="en-US" sz="2800" dirty="0"/>
            </a:br>
            <a:endParaRPr lang="en-US" sz="2800" dirty="0">
              <a:latin typeface="Times New Roman" panose="02020603050405020304" pitchFamily="18" charset="0"/>
              <a:cs typeface="Times New Roman" panose="02020603050405020304" pitchFamily="18" charset="0"/>
            </a:endParaRPr>
          </a:p>
        </p:txBody>
      </p:sp>
      <p:pic>
        <p:nvPicPr>
          <p:cNvPr id="1026" name="Picture 2" descr="Image result for helen keller">
            <a:extLst>
              <a:ext uri="{FF2B5EF4-FFF2-40B4-BE49-F238E27FC236}">
                <a16:creationId xmlns:a16="http://schemas.microsoft.com/office/drawing/2014/main" id="{DB59D80D-BB85-4105-90C4-7EE570FF764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81025" y="1856096"/>
            <a:ext cx="5106988" cy="325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5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27820"/>
            <a:ext cx="10353761" cy="1326321"/>
          </a:xfrm>
        </p:spPr>
        <p:txBody>
          <a:bodyPr/>
          <a:lstStyle/>
          <a:p>
            <a:r>
              <a:rPr lang="en-US" dirty="0"/>
              <a:t>Most common challenges we face</a:t>
            </a:r>
          </a:p>
        </p:txBody>
      </p:sp>
      <p:sp>
        <p:nvSpPr>
          <p:cNvPr id="3" name="Content Placeholder 2"/>
          <p:cNvSpPr>
            <a:spLocks noGrp="1"/>
          </p:cNvSpPr>
          <p:nvPr>
            <p:ph idx="1"/>
          </p:nvPr>
        </p:nvSpPr>
        <p:spPr>
          <a:xfrm>
            <a:off x="226142" y="1454140"/>
            <a:ext cx="6032153" cy="5320285"/>
          </a:xfrm>
        </p:spPr>
        <p:txBody>
          <a:bodyPr>
            <a:normAutofit/>
          </a:bodyPr>
          <a:lstStyle/>
          <a:p>
            <a:pPr marL="457200" indent="-457200">
              <a:buFont typeface="+mj-lt"/>
              <a:buAutoNum type="arabicPeriod" startAt="6"/>
            </a:pPr>
            <a:r>
              <a:rPr lang="en-US" sz="4000" b="1" dirty="0">
                <a:solidFill>
                  <a:srgbClr val="FFFF00"/>
                </a:solidFill>
                <a:latin typeface="Times New Roman" panose="02020603050405020304" pitchFamily="18" charset="0"/>
                <a:cs typeface="Times New Roman" panose="02020603050405020304" pitchFamily="18" charset="0"/>
              </a:rPr>
              <a:t>What’s in it for me? </a:t>
            </a:r>
            <a:r>
              <a:rPr lang="en-US" sz="2800" dirty="0">
                <a:latin typeface="Times New Roman" panose="02020603050405020304" pitchFamily="18" charset="0"/>
                <a:cs typeface="Times New Roman" panose="02020603050405020304" pitchFamily="18" charset="0"/>
              </a:rPr>
              <a:t>Culture “look out for number 1” “life is a game, a race, a competition, &amp; you must win</a:t>
            </a:r>
          </a:p>
          <a:p>
            <a:pPr lvl="1"/>
            <a:r>
              <a:rPr lang="en-US" sz="2800" dirty="0">
                <a:latin typeface="Times New Roman" panose="02020603050405020304" pitchFamily="18" charset="0"/>
                <a:cs typeface="Times New Roman" panose="02020603050405020304" pitchFamily="18" charset="0"/>
              </a:rPr>
              <a:t>Greatest accomplishments are for those who master the art of “</a:t>
            </a:r>
            <a:r>
              <a:rPr lang="en-US" sz="2800" dirty="0">
                <a:solidFill>
                  <a:srgbClr val="FFFF00"/>
                </a:solidFill>
                <a:latin typeface="Times New Roman" panose="02020603050405020304" pitchFamily="18" charset="0"/>
                <a:cs typeface="Times New Roman" panose="02020603050405020304" pitchFamily="18" charset="0"/>
              </a:rPr>
              <a:t>we</a:t>
            </a:r>
            <a:r>
              <a:rPr lang="en-US" sz="2800" dirty="0">
                <a:latin typeface="Times New Roman" panose="02020603050405020304" pitchFamily="18" charset="0"/>
                <a:cs typeface="Times New Roman" panose="02020603050405020304" pitchFamily="18" charset="0"/>
              </a:rPr>
              <a:t>”.  True greatness is achieved through a mind that works selflessly, mutual respect, mutual benefit</a:t>
            </a:r>
          </a:p>
          <a:p>
            <a:pPr marL="457200" indent="-457200">
              <a:buFont typeface="+mj-lt"/>
              <a:buAutoNum type="arabicPeriod" startAt="7"/>
            </a:pPr>
            <a:endParaRPr lang="en-US" sz="2000" dirty="0">
              <a:latin typeface="Times New Roman" panose="02020603050405020304" pitchFamily="18" charset="0"/>
              <a:cs typeface="Times New Roman" panose="02020603050405020304" pitchFamily="18" charset="0"/>
            </a:endParaRPr>
          </a:p>
        </p:txBody>
      </p:sp>
      <p:pic>
        <p:nvPicPr>
          <p:cNvPr id="9218" name="Picture 2" descr="Image result for what's in it for me">
            <a:extLst>
              <a:ext uri="{FF2B5EF4-FFF2-40B4-BE49-F238E27FC236}">
                <a16:creationId xmlns:a16="http://schemas.microsoft.com/office/drawing/2014/main" id="{67417B50-C881-413B-8F76-47AAEE0A5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062" y="1893435"/>
            <a:ext cx="4919352"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4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27820"/>
            <a:ext cx="10353761" cy="1326321"/>
          </a:xfrm>
        </p:spPr>
        <p:txBody>
          <a:bodyPr/>
          <a:lstStyle/>
          <a:p>
            <a:r>
              <a:rPr lang="en-US" dirty="0"/>
              <a:t>Most common challenges we face</a:t>
            </a:r>
          </a:p>
        </p:txBody>
      </p:sp>
      <p:sp>
        <p:nvSpPr>
          <p:cNvPr id="3" name="Content Placeholder 2"/>
          <p:cNvSpPr>
            <a:spLocks noGrp="1"/>
          </p:cNvSpPr>
          <p:nvPr>
            <p:ph idx="1"/>
          </p:nvPr>
        </p:nvSpPr>
        <p:spPr>
          <a:xfrm>
            <a:off x="226143" y="1454140"/>
            <a:ext cx="6602170" cy="5320285"/>
          </a:xfrm>
        </p:spPr>
        <p:txBody>
          <a:bodyPr>
            <a:noAutofit/>
          </a:bodyPr>
          <a:lstStyle/>
          <a:p>
            <a:pPr marL="457200" indent="-457200">
              <a:buFont typeface="+mj-lt"/>
              <a:buAutoNum type="arabicPeriod" startAt="7"/>
            </a:pPr>
            <a:r>
              <a:rPr lang="en-US" sz="2400" dirty="0">
                <a:solidFill>
                  <a:srgbClr val="FFFF00"/>
                </a:solidFill>
                <a:effectLst/>
                <a:latin typeface="Times New Roman" panose="02020603050405020304" pitchFamily="18" charset="0"/>
                <a:cs typeface="Times New Roman" panose="02020603050405020304" pitchFamily="18" charset="0"/>
              </a:rPr>
              <a:t>The Hunger to be understood</a:t>
            </a:r>
            <a:r>
              <a:rPr lang="en-US" sz="2400" dirty="0">
                <a:effectLst/>
                <a:latin typeface="Times New Roman" panose="02020603050405020304" pitchFamily="18" charset="0"/>
                <a:cs typeface="Times New Roman" panose="02020603050405020304" pitchFamily="18" charset="0"/>
              </a:rPr>
              <a:t>:  most believe  key to influence in communication: getting your point across clearly/speaking persuasively</a:t>
            </a:r>
          </a:p>
          <a:p>
            <a:pPr lvl="1"/>
            <a:r>
              <a:rPr lang="en-US" sz="2400" dirty="0">
                <a:effectLst/>
                <a:latin typeface="Times New Roman" panose="02020603050405020304" pitchFamily="18" charset="0"/>
                <a:cs typeface="Times New Roman" panose="02020603050405020304" pitchFamily="18" charset="0"/>
              </a:rPr>
              <a:t>While others speak, instead of listening are you preparing your response? </a:t>
            </a:r>
          </a:p>
          <a:p>
            <a:pPr lvl="1"/>
            <a:r>
              <a:rPr lang="en-US" sz="2400" u="sng" dirty="0">
                <a:effectLst/>
                <a:latin typeface="Times New Roman" panose="02020603050405020304" pitchFamily="18" charset="0"/>
                <a:cs typeface="Times New Roman" panose="02020603050405020304" pitchFamily="18" charset="0"/>
              </a:rPr>
              <a:t>Real influence comes when others sense you are being influenced by them</a:t>
            </a:r>
            <a:r>
              <a:rPr lang="en-US" sz="2400" dirty="0">
                <a:effectLst/>
                <a:latin typeface="Times New Roman" panose="02020603050405020304" pitchFamily="18" charset="0"/>
                <a:cs typeface="Times New Roman" panose="02020603050405020304" pitchFamily="18" charset="0"/>
              </a:rPr>
              <a:t>, when they feel understood by you</a:t>
            </a:r>
          </a:p>
          <a:p>
            <a:pPr lvl="1"/>
            <a:r>
              <a:rPr lang="en-US" sz="2400" dirty="0">
                <a:effectLst/>
                <a:latin typeface="Times New Roman" panose="02020603050405020304" pitchFamily="18" charset="0"/>
                <a:cs typeface="Times New Roman" panose="02020603050405020304" pitchFamily="18" charset="0"/>
              </a:rPr>
              <a:t>Most are too focused on our agenda to listen</a:t>
            </a:r>
          </a:p>
          <a:p>
            <a:pPr lvl="1"/>
            <a:r>
              <a:rPr lang="en-US" sz="2400" i="1" dirty="0">
                <a:effectLst/>
                <a:latin typeface="Times New Roman" panose="02020603050405020304" pitchFamily="18" charset="0"/>
                <a:cs typeface="Times New Roman" panose="02020603050405020304" pitchFamily="18" charset="0"/>
              </a:rPr>
              <a:t>“People don’t care how much you know until they know how much you care”</a:t>
            </a:r>
          </a:p>
        </p:txBody>
      </p:sp>
      <p:pic>
        <p:nvPicPr>
          <p:cNvPr id="10242" name="Picture 2" descr="Image result for hunger to be understood">
            <a:extLst>
              <a:ext uri="{FF2B5EF4-FFF2-40B4-BE49-F238E27FC236}">
                <a16:creationId xmlns:a16="http://schemas.microsoft.com/office/drawing/2014/main" id="{9E14C6BB-5406-4A1E-881A-637B71B66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82" t="27637" r="5514" b="36241"/>
          <a:stretch/>
        </p:blipFill>
        <p:spPr bwMode="auto">
          <a:xfrm>
            <a:off x="7374577" y="2080486"/>
            <a:ext cx="4259283" cy="313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9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12" y="167150"/>
            <a:ext cx="10353761" cy="1032386"/>
          </a:xfrm>
        </p:spPr>
        <p:txBody>
          <a:bodyPr/>
          <a:lstStyle/>
          <a:p>
            <a:r>
              <a:rPr lang="en-US" dirty="0"/>
              <a:t>Most common challenges we face</a:t>
            </a:r>
          </a:p>
        </p:txBody>
      </p:sp>
      <p:sp>
        <p:nvSpPr>
          <p:cNvPr id="3" name="Content Placeholder 2"/>
          <p:cNvSpPr>
            <a:spLocks noGrp="1"/>
          </p:cNvSpPr>
          <p:nvPr>
            <p:ph idx="1"/>
          </p:nvPr>
        </p:nvSpPr>
        <p:spPr>
          <a:xfrm>
            <a:off x="137651" y="1436913"/>
            <a:ext cx="8640589" cy="4892635"/>
          </a:xfrm>
        </p:spPr>
        <p:txBody>
          <a:bodyPr>
            <a:normAutofit lnSpcReduction="10000"/>
          </a:bodyPr>
          <a:lstStyle/>
          <a:p>
            <a:pPr marL="457200" indent="-457200">
              <a:buFont typeface="+mj-lt"/>
              <a:buAutoNum type="arabicPeriod" startAt="8"/>
            </a:pPr>
            <a:r>
              <a:rPr lang="en-US" sz="3600" b="1" dirty="0">
                <a:solidFill>
                  <a:srgbClr val="FFFF00"/>
                </a:solidFill>
                <a:latin typeface="Times New Roman" panose="02020603050405020304" pitchFamily="18" charset="0"/>
                <a:cs typeface="Times New Roman" panose="02020603050405020304" pitchFamily="18" charset="0"/>
              </a:rPr>
              <a:t>Conflict and differences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We all see things differently &amp; can be right (images in book)</a:t>
            </a:r>
          </a:p>
          <a:p>
            <a:r>
              <a:rPr lang="en-US" sz="2400" dirty="0">
                <a:latin typeface="Times New Roman" panose="02020603050405020304" pitchFamily="18" charset="0"/>
                <a:cs typeface="Times New Roman" panose="02020603050405020304" pitchFamily="18" charset="0"/>
              </a:rPr>
              <a:t>We center differences on winning rather than understanding others views</a:t>
            </a:r>
          </a:p>
          <a:p>
            <a:r>
              <a:rPr lang="en-US" sz="2400" dirty="0">
                <a:latin typeface="Times New Roman" panose="02020603050405020304" pitchFamily="18" charset="0"/>
                <a:cs typeface="Times New Roman" panose="02020603050405020304" pitchFamily="18" charset="0"/>
              </a:rPr>
              <a:t>Seek clarity before agreeing or disagreeing (understand first).</a:t>
            </a:r>
          </a:p>
          <a:p>
            <a:pPr lvl="1"/>
            <a:r>
              <a:rPr lang="en-US" sz="2400" dirty="0">
                <a:latin typeface="Times New Roman" panose="02020603050405020304" pitchFamily="18" charset="0"/>
                <a:cs typeface="Times New Roman" panose="02020603050405020304" pitchFamily="18" charset="0"/>
              </a:rPr>
              <a:t>We lose out when we do not listen to other views</a:t>
            </a:r>
          </a:p>
          <a:p>
            <a:pPr lvl="1"/>
            <a:r>
              <a:rPr lang="en-US" sz="2400" dirty="0">
                <a:latin typeface="Times New Roman" panose="02020603050405020304" pitchFamily="18" charset="0"/>
                <a:cs typeface="Times New Roman" panose="02020603050405020304" pitchFamily="18" charset="0"/>
              </a:rPr>
              <a:t>What is it that you thought was so right but later you realized other views would have been more successful?</a:t>
            </a:r>
          </a:p>
          <a:p>
            <a:pPr lvl="1"/>
            <a:r>
              <a:rPr lang="en-US" sz="2400" dirty="0">
                <a:latin typeface="Times New Roman" panose="02020603050405020304" pitchFamily="18" charset="0"/>
                <a:cs typeface="Times New Roman" panose="02020603050405020304" pitchFamily="18" charset="0"/>
              </a:rPr>
              <a:t>Did you rush to judgement of a person &amp; later find out you were completely wrong?</a:t>
            </a:r>
          </a:p>
          <a:p>
            <a:pPr lvl="3"/>
            <a:endParaRPr lang="en-US" dirty="0"/>
          </a:p>
        </p:txBody>
      </p:sp>
      <p:pic>
        <p:nvPicPr>
          <p:cNvPr id="11266" name="Picture 2" descr="Related image">
            <a:extLst>
              <a:ext uri="{FF2B5EF4-FFF2-40B4-BE49-F238E27FC236}">
                <a16:creationId xmlns:a16="http://schemas.microsoft.com/office/drawing/2014/main" id="{3CDD4830-C0FF-4F05-96B6-854B6E8DB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797" y="1436913"/>
            <a:ext cx="2448828" cy="277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1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12" y="167150"/>
            <a:ext cx="10353761" cy="1032386"/>
          </a:xfrm>
        </p:spPr>
        <p:txBody>
          <a:bodyPr/>
          <a:lstStyle/>
          <a:p>
            <a:r>
              <a:rPr lang="en-US" dirty="0"/>
              <a:t>Most common challenges we face</a:t>
            </a:r>
          </a:p>
        </p:txBody>
      </p:sp>
      <p:sp>
        <p:nvSpPr>
          <p:cNvPr id="3" name="Content Placeholder 2"/>
          <p:cNvSpPr>
            <a:spLocks noGrp="1"/>
          </p:cNvSpPr>
          <p:nvPr>
            <p:ph idx="1"/>
          </p:nvPr>
        </p:nvSpPr>
        <p:spPr>
          <a:xfrm>
            <a:off x="197027" y="1080655"/>
            <a:ext cx="11702048" cy="5551714"/>
          </a:xfrm>
        </p:spPr>
        <p:txBody>
          <a:bodyPr>
            <a:normAutofit/>
          </a:bodyPr>
          <a:lstStyle/>
          <a:p>
            <a:pPr marL="0" indent="0">
              <a:buNone/>
            </a:pPr>
            <a:r>
              <a:rPr lang="en-US" sz="4400" dirty="0">
                <a:solidFill>
                  <a:srgbClr val="FFFF00"/>
                </a:solidFill>
                <a:latin typeface="Times New Roman" panose="02020603050405020304" pitchFamily="18" charset="0"/>
                <a:cs typeface="Times New Roman" panose="02020603050405020304" pitchFamily="18" charset="0"/>
              </a:rPr>
              <a:t>9. Personal Stagnation</a:t>
            </a:r>
          </a:p>
          <a:p>
            <a:pPr marL="1371600" lvl="3" indent="0">
              <a:buNone/>
            </a:pPr>
            <a:r>
              <a:rPr lang="en-US" sz="3600" dirty="0"/>
              <a:t>Stagnation is the default position when you are not moving forward and growing</a:t>
            </a:r>
          </a:p>
          <a:p>
            <a:pPr marL="1371600" lvl="3" indent="0">
              <a:buNone/>
            </a:pPr>
            <a:r>
              <a:rPr lang="en-US" sz="3600" dirty="0"/>
              <a:t>e.g. body, relationships, etc. </a:t>
            </a:r>
          </a:p>
        </p:txBody>
      </p:sp>
    </p:spTree>
    <p:extLst>
      <p:ext uri="{BB962C8B-B14F-4D97-AF65-F5344CB8AC3E}">
        <p14:creationId xmlns:p14="http://schemas.microsoft.com/office/powerpoint/2010/main" val="308910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47FC-14D4-4313-9EA4-90D6A6D5AFFA}"/>
              </a:ext>
            </a:extLst>
          </p:cNvPr>
          <p:cNvSpPr>
            <a:spLocks noGrp="1"/>
          </p:cNvSpPr>
          <p:nvPr>
            <p:ph type="title"/>
          </p:nvPr>
        </p:nvSpPr>
        <p:spPr/>
        <p:txBody>
          <a:bodyPr/>
          <a:lstStyle/>
          <a:p>
            <a:r>
              <a:rPr lang="en-US"/>
              <a:t>Questions?</a:t>
            </a:r>
            <a:endParaRPr lang="en-US" dirty="0"/>
          </a:p>
        </p:txBody>
      </p:sp>
      <p:pic>
        <p:nvPicPr>
          <p:cNvPr id="12290" name="Picture 2" descr="Image result for questions">
            <a:extLst>
              <a:ext uri="{FF2B5EF4-FFF2-40B4-BE49-F238E27FC236}">
                <a16:creationId xmlns:a16="http://schemas.microsoft.com/office/drawing/2014/main" id="{0ED646B8-14C4-46CC-BB77-99E11FAED0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5687" y="2095500"/>
            <a:ext cx="6731101"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7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48653"/>
            <a:ext cx="10353761" cy="1026695"/>
          </a:xfrm>
        </p:spPr>
        <p:txBody>
          <a:bodyPr/>
          <a:lstStyle/>
          <a:p>
            <a:r>
              <a:rPr lang="en-US" dirty="0"/>
              <a:t>Creating a vision statement</a:t>
            </a:r>
          </a:p>
        </p:txBody>
      </p:sp>
      <p:sp>
        <p:nvSpPr>
          <p:cNvPr id="3" name="Content Placeholder 2"/>
          <p:cNvSpPr>
            <a:spLocks noGrp="1"/>
          </p:cNvSpPr>
          <p:nvPr>
            <p:ph idx="1"/>
          </p:nvPr>
        </p:nvSpPr>
        <p:spPr>
          <a:xfrm>
            <a:off x="517357" y="1155032"/>
            <a:ext cx="11417969" cy="5498431"/>
          </a:xfrm>
        </p:spPr>
        <p:txBody>
          <a:bodyPr>
            <a:normAutofit/>
          </a:bodyPr>
          <a:lstStyle/>
          <a:p>
            <a:pPr marL="0" indent="0" algn="ctr">
              <a:buNone/>
            </a:pPr>
            <a:r>
              <a:rPr lang="en-US" sz="2800" dirty="0">
                <a:effectLst/>
                <a:latin typeface="Times New Roman" panose="02020603050405020304" pitchFamily="18" charset="0"/>
                <a:cs typeface="Times New Roman" panose="02020603050405020304" pitchFamily="18" charset="0"/>
              </a:rPr>
              <a:t>“</a:t>
            </a:r>
            <a:r>
              <a:rPr lang="en-US" sz="3000" dirty="0">
                <a:solidFill>
                  <a:srgbClr val="FFFF00"/>
                </a:solidFill>
                <a:effectLst/>
                <a:latin typeface="Times New Roman" panose="02020603050405020304" pitchFamily="18" charset="0"/>
                <a:cs typeface="Times New Roman" panose="02020603050405020304" pitchFamily="18" charset="0"/>
              </a:rPr>
              <a:t>A statement that clearly communicates your GOALS                          and serves as a tool for specific strategic decision making                    that progresses you towards those goals</a:t>
            </a:r>
            <a:r>
              <a:rPr lang="en-US" sz="3000" dirty="0">
                <a:effectLst/>
                <a:latin typeface="Times New Roman" panose="02020603050405020304" pitchFamily="18" charset="0"/>
                <a:cs typeface="Times New Roman" panose="02020603050405020304" pitchFamily="18" charset="0"/>
              </a:rPr>
              <a:t>”</a:t>
            </a:r>
          </a:p>
          <a:p>
            <a:pPr lvl="1"/>
            <a:r>
              <a:rPr lang="en-US" sz="2800" dirty="0">
                <a:effectLst/>
                <a:latin typeface="Times New Roman" panose="02020603050405020304" pitchFamily="18" charset="0"/>
                <a:cs typeface="Times New Roman" panose="02020603050405020304" pitchFamily="18" charset="0"/>
              </a:rPr>
              <a:t>Project five to 10 years in the future </a:t>
            </a:r>
          </a:p>
          <a:p>
            <a:pPr lvl="1"/>
            <a:r>
              <a:rPr lang="en-US" sz="2800" dirty="0">
                <a:effectLst/>
                <a:latin typeface="Times New Roman" panose="02020603050405020304" pitchFamily="18" charset="0"/>
                <a:cs typeface="Times New Roman" panose="02020603050405020304" pitchFamily="18" charset="0"/>
              </a:rPr>
              <a:t>Dream big and focus on success</a:t>
            </a:r>
          </a:p>
          <a:p>
            <a:pPr lvl="1"/>
            <a:r>
              <a:rPr lang="en-US" sz="2800" dirty="0">
                <a:effectLst/>
                <a:latin typeface="Times New Roman" panose="02020603050405020304" pitchFamily="18" charset="0"/>
                <a:cs typeface="Times New Roman" panose="02020603050405020304" pitchFamily="18" charset="0"/>
              </a:rPr>
              <a:t>Use the present tense</a:t>
            </a:r>
          </a:p>
          <a:p>
            <a:pPr lvl="1"/>
            <a:r>
              <a:rPr lang="en-US" sz="2800" dirty="0">
                <a:effectLst/>
                <a:latin typeface="Times New Roman" panose="02020603050405020304" pitchFamily="18" charset="0"/>
                <a:cs typeface="Times New Roman" panose="02020603050405020304" pitchFamily="18" charset="0"/>
              </a:rPr>
              <a:t>Use clear, concise language</a:t>
            </a:r>
          </a:p>
          <a:p>
            <a:pPr lvl="1"/>
            <a:r>
              <a:rPr lang="en-US" sz="2800" dirty="0">
                <a:effectLst/>
                <a:latin typeface="Times New Roman" panose="02020603050405020304" pitchFamily="18" charset="0"/>
                <a:cs typeface="Times New Roman" panose="02020603050405020304" pitchFamily="18" charset="0"/>
              </a:rPr>
              <a:t>Infuse your vision statement with </a:t>
            </a:r>
            <a:r>
              <a:rPr lang="en-US" sz="2800" dirty="0">
                <a:solidFill>
                  <a:srgbClr val="FFFF00"/>
                </a:solidFill>
                <a:effectLst/>
                <a:latin typeface="Times New Roman" panose="02020603050405020304" pitchFamily="18" charset="0"/>
                <a:cs typeface="Times New Roman" panose="02020603050405020304" pitchFamily="18" charset="0"/>
              </a:rPr>
              <a:t>passion </a:t>
            </a:r>
            <a:r>
              <a:rPr lang="en-US" sz="2800" dirty="0">
                <a:effectLst/>
                <a:latin typeface="Times New Roman" panose="02020603050405020304" pitchFamily="18" charset="0"/>
                <a:cs typeface="Times New Roman" panose="02020603050405020304" pitchFamily="18" charset="0"/>
              </a:rPr>
              <a:t>and emotion</a:t>
            </a:r>
          </a:p>
          <a:p>
            <a:pPr lvl="1"/>
            <a:r>
              <a:rPr lang="en-US" sz="2800" dirty="0">
                <a:effectLst/>
                <a:latin typeface="Times New Roman" panose="02020603050405020304" pitchFamily="18" charset="0"/>
                <a:cs typeface="Times New Roman" panose="02020603050405020304" pitchFamily="18" charset="0"/>
              </a:rPr>
              <a:t>Paint a graphic mental picture of the career you want</a:t>
            </a:r>
            <a:endParaRPr lang="en-US" dirty="0"/>
          </a:p>
        </p:txBody>
      </p:sp>
    </p:spTree>
    <p:extLst>
      <p:ext uri="{BB962C8B-B14F-4D97-AF65-F5344CB8AC3E}">
        <p14:creationId xmlns:p14="http://schemas.microsoft.com/office/powerpoint/2010/main" val="313568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1A2B-F153-4847-AEB5-D29695C58792}"/>
              </a:ext>
            </a:extLst>
          </p:cNvPr>
          <p:cNvSpPr>
            <a:spLocks noGrp="1"/>
          </p:cNvSpPr>
          <p:nvPr>
            <p:ph type="title"/>
          </p:nvPr>
        </p:nvSpPr>
        <p:spPr>
          <a:xfrm>
            <a:off x="937545" y="170213"/>
            <a:ext cx="10353761" cy="1326321"/>
          </a:xfrm>
        </p:spPr>
        <p:txBody>
          <a:bodyPr>
            <a:normAutofit/>
          </a:bodyPr>
          <a:lstStyle/>
          <a:p>
            <a:r>
              <a:rPr lang="en-US" sz="6000" dirty="0">
                <a:solidFill>
                  <a:srgbClr val="FFFF00"/>
                </a:solidFill>
              </a:rPr>
              <a:t>Vision Statements</a:t>
            </a:r>
          </a:p>
        </p:txBody>
      </p:sp>
      <p:sp>
        <p:nvSpPr>
          <p:cNvPr id="3" name="Content Placeholder 2">
            <a:extLst>
              <a:ext uri="{FF2B5EF4-FFF2-40B4-BE49-F238E27FC236}">
                <a16:creationId xmlns:a16="http://schemas.microsoft.com/office/drawing/2014/main" id="{F8CA7263-F97F-48FC-A45F-3DF32FF6990F}"/>
              </a:ext>
            </a:extLst>
          </p:cNvPr>
          <p:cNvSpPr>
            <a:spLocks noGrp="1"/>
          </p:cNvSpPr>
          <p:nvPr>
            <p:ph sz="half" idx="1"/>
          </p:nvPr>
        </p:nvSpPr>
        <p:spPr>
          <a:xfrm>
            <a:off x="190005" y="2052694"/>
            <a:ext cx="5284520" cy="3702881"/>
          </a:xfrm>
        </p:spPr>
        <p:txBody>
          <a:bodyPr>
            <a:normAutofit fontScale="92500" lnSpcReduction="10000"/>
          </a:bodyPr>
          <a:lstStyle/>
          <a:p>
            <a:r>
              <a:rPr lang="en-US" sz="2800" dirty="0">
                <a:effectLst/>
                <a:latin typeface="Times New Roman" panose="02020603050405020304" pitchFamily="18" charset="0"/>
                <a:cs typeface="Times New Roman" panose="02020603050405020304" pitchFamily="18" charset="0"/>
              </a:rPr>
              <a:t>Creating a vision statement is articulating your dreams and     hopes for your career</a:t>
            </a:r>
          </a:p>
          <a:p>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Vision statements answer the question…                                     "</a:t>
            </a:r>
            <a:r>
              <a:rPr lang="en-US" sz="2800" dirty="0">
                <a:solidFill>
                  <a:srgbClr val="FFFF00"/>
                </a:solidFill>
                <a:effectLst/>
                <a:latin typeface="Times New Roman" panose="02020603050405020304" pitchFamily="18" charset="0"/>
                <a:cs typeface="Times New Roman" panose="02020603050405020304" pitchFamily="18" charset="0"/>
              </a:rPr>
              <a:t>Where do I want to go/be</a:t>
            </a:r>
            <a:r>
              <a:rPr lang="en-US" sz="2800" dirty="0">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D965E50-0969-49F7-9F42-D72B3D4E4FA9}"/>
              </a:ext>
            </a:extLst>
          </p:cNvPr>
          <p:cNvSpPr>
            <a:spLocks noGrp="1"/>
          </p:cNvSpPr>
          <p:nvPr>
            <p:ph sz="half" idx="2"/>
          </p:nvPr>
        </p:nvSpPr>
        <p:spPr>
          <a:xfrm>
            <a:off x="5142015" y="1827062"/>
            <a:ext cx="6887689" cy="4769681"/>
          </a:xfrm>
        </p:spPr>
        <p:txBody>
          <a:bodyPr>
            <a:normAutofit fontScale="92500" lnSpcReduction="10000"/>
          </a:bodyPr>
          <a:lstStyle/>
          <a:p>
            <a:r>
              <a:rPr lang="en-US" sz="2800" b="1" dirty="0">
                <a:effectLst/>
                <a:latin typeface="Times New Roman" panose="02020603050405020304" pitchFamily="18" charset="0"/>
                <a:cs typeface="Times New Roman" panose="02020603050405020304" pitchFamily="18" charset="0"/>
              </a:rPr>
              <a:t>“Bring inspiration and innovation to every athlete in the world. (If you have a body, you are an athlete)”   Nike</a:t>
            </a:r>
          </a:p>
          <a:p>
            <a:endParaRPr lang="en-US" sz="2800" b="1" dirty="0">
              <a:effectLst/>
              <a:latin typeface="Times New Roman" panose="02020603050405020304" pitchFamily="18" charset="0"/>
              <a:cs typeface="Times New Roman" panose="02020603050405020304" pitchFamily="18" charset="0"/>
            </a:endParaRPr>
          </a:p>
          <a:p>
            <a:r>
              <a:rPr lang="en-US" sz="2800" b="1" dirty="0">
                <a:effectLst/>
                <a:latin typeface="Times New Roman" panose="02020603050405020304" pitchFamily="18" charset="0"/>
                <a:cs typeface="Times New Roman" panose="02020603050405020304" pitchFamily="18" charset="0"/>
              </a:rPr>
              <a:t>“To develop leaders who will one day make a global difference”.  Harvard Univ.</a:t>
            </a:r>
          </a:p>
          <a:p>
            <a:endParaRPr lang="en-US" sz="2800" b="1" dirty="0">
              <a:effectLst/>
              <a:latin typeface="Times New Roman" panose="02020603050405020304" pitchFamily="18" charset="0"/>
              <a:cs typeface="Times New Roman" panose="02020603050405020304" pitchFamily="18" charset="0"/>
            </a:endParaRPr>
          </a:p>
          <a:p>
            <a:r>
              <a:rPr lang="en-US" sz="2800" b="1" dirty="0">
                <a:effectLst/>
                <a:latin typeface="Times New Roman" panose="02020603050405020304" pitchFamily="18" charset="0"/>
                <a:cs typeface="Times New Roman" panose="02020603050405020304" pitchFamily="18" charset="0"/>
              </a:rPr>
              <a:t>“We will help people live longer, healthier, happier, lives”   CVS</a:t>
            </a:r>
          </a:p>
          <a:p>
            <a:endParaRPr lang="en-US" sz="2400" b="1"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2879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783FE4-41A5-4954-BBB5-DB6AC6783F05}"/>
              </a:ext>
            </a:extLst>
          </p:cNvPr>
          <p:cNvSpPr>
            <a:spLocks noGrp="1"/>
          </p:cNvSpPr>
          <p:nvPr>
            <p:ph type="title"/>
          </p:nvPr>
        </p:nvSpPr>
        <p:spPr/>
        <p:txBody>
          <a:bodyPr/>
          <a:lstStyle/>
          <a:p>
            <a:r>
              <a:rPr lang="en-US" dirty="0"/>
              <a:t>Rowan’s visionary Mission statement</a:t>
            </a:r>
          </a:p>
        </p:txBody>
      </p:sp>
      <p:sp>
        <p:nvSpPr>
          <p:cNvPr id="6" name="Content Placeholder 5">
            <a:extLst>
              <a:ext uri="{FF2B5EF4-FFF2-40B4-BE49-F238E27FC236}">
                <a16:creationId xmlns:a16="http://schemas.microsoft.com/office/drawing/2014/main" id="{4D2815F4-F3E6-467B-8B10-382AB760039E}"/>
              </a:ext>
            </a:extLst>
          </p:cNvPr>
          <p:cNvSpPr>
            <a:spLocks noGrp="1"/>
          </p:cNvSpPr>
          <p:nvPr>
            <p:ph idx="1"/>
          </p:nvPr>
        </p:nvSpPr>
        <p:spPr>
          <a:xfrm>
            <a:off x="533023" y="1935921"/>
            <a:ext cx="11115304" cy="4542242"/>
          </a:xfrm>
        </p:spPr>
        <p:txBody>
          <a:bodyPr>
            <a:normAutofit/>
          </a:bodyPr>
          <a:lstStyle/>
          <a:p>
            <a:pPr marL="0" indent="0" algn="ctr">
              <a:buNone/>
            </a:pPr>
            <a:r>
              <a:rPr lang="en-US" sz="2800" dirty="0"/>
              <a:t>Rowan University will become a </a:t>
            </a:r>
            <a:r>
              <a:rPr lang="en-US" sz="2800" dirty="0">
                <a:solidFill>
                  <a:srgbClr val="FFFF00"/>
                </a:solidFill>
              </a:rPr>
              <a:t>new model </a:t>
            </a:r>
            <a:r>
              <a:rPr lang="en-US" sz="2800" dirty="0"/>
              <a:t>for higher education by being </a:t>
            </a:r>
            <a:r>
              <a:rPr lang="en-US" sz="2800" dirty="0">
                <a:solidFill>
                  <a:srgbClr val="FFFF00"/>
                </a:solidFill>
              </a:rPr>
              <a:t>inclusive, agile and responsive</a:t>
            </a:r>
            <a:r>
              <a:rPr lang="en-US" sz="2800" dirty="0"/>
              <a:t>, offering </a:t>
            </a:r>
            <a:r>
              <a:rPr lang="en-US" sz="2800" dirty="0">
                <a:solidFill>
                  <a:srgbClr val="FFFF00"/>
                </a:solidFill>
              </a:rPr>
              <a:t>diverse</a:t>
            </a:r>
            <a:r>
              <a:rPr lang="en-US" sz="2800" dirty="0"/>
              <a:t> scholarly and </a:t>
            </a:r>
            <a:r>
              <a:rPr lang="en-US" sz="2800" dirty="0">
                <a:solidFill>
                  <a:srgbClr val="FFFF00"/>
                </a:solidFill>
              </a:rPr>
              <a:t>creative educational experiences</a:t>
            </a:r>
            <a:r>
              <a:rPr lang="en-US" sz="2800" dirty="0"/>
              <a:t>, pathways, environments, and services to meet the needs of </a:t>
            </a:r>
            <a:r>
              <a:rPr lang="en-US" sz="2800" dirty="0">
                <a:solidFill>
                  <a:srgbClr val="FFFF00"/>
                </a:solidFill>
              </a:rPr>
              <a:t>all</a:t>
            </a:r>
            <a:r>
              <a:rPr lang="en-US" sz="2800" dirty="0"/>
              <a:t> students</a:t>
            </a:r>
          </a:p>
        </p:txBody>
      </p:sp>
    </p:spTree>
    <p:extLst>
      <p:ext uri="{BB962C8B-B14F-4D97-AF65-F5344CB8AC3E}">
        <p14:creationId xmlns:p14="http://schemas.microsoft.com/office/powerpoint/2010/main" val="269642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AF04BE-58E0-45C1-A6B0-2793B26149ED}"/>
              </a:ext>
            </a:extLst>
          </p:cNvPr>
          <p:cNvPicPr>
            <a:picLocks noGrp="1" noChangeAspect="1"/>
          </p:cNvPicPr>
          <p:nvPr>
            <p:ph idx="1"/>
          </p:nvPr>
        </p:nvPicPr>
        <p:blipFill rotWithShape="1">
          <a:blip r:embed="rId3"/>
          <a:srcRect l="18686" t="13833" r="18791" b="9211"/>
          <a:stretch/>
        </p:blipFill>
        <p:spPr>
          <a:xfrm>
            <a:off x="1852551" y="392808"/>
            <a:ext cx="8265226" cy="6269250"/>
          </a:xfrm>
          <a:prstGeom prst="rect">
            <a:avLst/>
          </a:prstGeom>
        </p:spPr>
      </p:pic>
    </p:spTree>
    <p:extLst>
      <p:ext uri="{BB962C8B-B14F-4D97-AF65-F5344CB8AC3E}">
        <p14:creationId xmlns:p14="http://schemas.microsoft.com/office/powerpoint/2010/main" val="72590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3A6C7B-5824-43AD-9466-9F1CE0A7E2D3}"/>
              </a:ext>
            </a:extLst>
          </p:cNvPr>
          <p:cNvSpPr>
            <a:spLocks noGrp="1"/>
          </p:cNvSpPr>
          <p:nvPr>
            <p:ph type="title"/>
          </p:nvPr>
        </p:nvSpPr>
        <p:spPr>
          <a:xfrm>
            <a:off x="996522" y="324592"/>
            <a:ext cx="10353761" cy="1326321"/>
          </a:xfrm>
        </p:spPr>
        <p:txBody>
          <a:bodyPr>
            <a:normAutofit/>
          </a:bodyPr>
          <a:lstStyle/>
          <a:p>
            <a:r>
              <a:rPr lang="en-US" sz="4000" dirty="0">
                <a:solidFill>
                  <a:srgbClr val="FFFF00"/>
                </a:solidFill>
                <a:effectLst/>
              </a:rPr>
              <a:t>Vision and mission statements</a:t>
            </a:r>
          </a:p>
        </p:txBody>
      </p:sp>
      <p:sp>
        <p:nvSpPr>
          <p:cNvPr id="5" name="Content Placeholder 4">
            <a:extLst>
              <a:ext uri="{FF2B5EF4-FFF2-40B4-BE49-F238E27FC236}">
                <a16:creationId xmlns:a16="http://schemas.microsoft.com/office/drawing/2014/main" id="{0E95BCEC-0D4A-46DC-A68C-FB3099827F87}"/>
              </a:ext>
            </a:extLst>
          </p:cNvPr>
          <p:cNvSpPr>
            <a:spLocks noGrp="1"/>
          </p:cNvSpPr>
          <p:nvPr>
            <p:ph sz="half" idx="1"/>
          </p:nvPr>
        </p:nvSpPr>
        <p:spPr>
          <a:xfrm>
            <a:off x="130629" y="1864427"/>
            <a:ext cx="5889170" cy="3926774"/>
          </a:xfrm>
        </p:spPr>
        <p:txBody>
          <a:bodyPr>
            <a:normAutofit lnSpcReduction="10000"/>
          </a:bodyPr>
          <a:lstStyle/>
          <a:p>
            <a:r>
              <a:rPr lang="en-US" sz="2800" dirty="0">
                <a:effectLst/>
                <a:latin typeface="Times New Roman" panose="02020603050405020304" pitchFamily="18" charset="0"/>
                <a:cs typeface="Times New Roman" panose="02020603050405020304" pitchFamily="18" charset="0"/>
              </a:rPr>
              <a:t>Vision Statements focus on </a:t>
            </a:r>
            <a:r>
              <a:rPr lang="en-US" sz="2800" dirty="0">
                <a:solidFill>
                  <a:srgbClr val="FFFF00"/>
                </a:solidFill>
                <a:effectLst/>
                <a:latin typeface="Times New Roman" panose="02020603050405020304" pitchFamily="18" charset="0"/>
                <a:cs typeface="Times New Roman" panose="02020603050405020304" pitchFamily="18" charset="0"/>
              </a:rPr>
              <a:t>future,</a:t>
            </a:r>
            <a:r>
              <a:rPr lang="en-US" sz="2800" dirty="0">
                <a:effectLst/>
                <a:latin typeface="Times New Roman" panose="02020603050405020304" pitchFamily="18" charset="0"/>
                <a:cs typeface="Times New Roman" panose="02020603050405020304" pitchFamily="18" charset="0"/>
              </a:rPr>
              <a:t> a source of inspiration &amp; motivation</a:t>
            </a:r>
          </a:p>
          <a:p>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Describes not just future of the organization, but future of the industry or society in which the organization hopes to effect change</a:t>
            </a:r>
          </a:p>
          <a:p>
            <a:endParaRPr lang="en-US" dirty="0"/>
          </a:p>
        </p:txBody>
      </p:sp>
      <p:sp>
        <p:nvSpPr>
          <p:cNvPr id="6" name="Content Placeholder 5">
            <a:extLst>
              <a:ext uri="{FF2B5EF4-FFF2-40B4-BE49-F238E27FC236}">
                <a16:creationId xmlns:a16="http://schemas.microsoft.com/office/drawing/2014/main" id="{14B69E5C-8BBC-4949-861B-41DB5EDFDC5C}"/>
              </a:ext>
            </a:extLst>
          </p:cNvPr>
          <p:cNvSpPr>
            <a:spLocks noGrp="1"/>
          </p:cNvSpPr>
          <p:nvPr>
            <p:ph sz="half" idx="2"/>
          </p:nvPr>
        </p:nvSpPr>
        <p:spPr>
          <a:xfrm>
            <a:off x="6019798" y="1460907"/>
            <a:ext cx="5903027" cy="5207087"/>
          </a:xfrm>
        </p:spPr>
        <p:txBody>
          <a:bodyPr>
            <a:normAutofit lnSpcReduction="10000"/>
          </a:bodyPr>
          <a:lstStyle/>
          <a:p>
            <a:r>
              <a:rPr lang="en-US" sz="2800" dirty="0">
                <a:solidFill>
                  <a:srgbClr val="FFFF00"/>
                </a:solidFill>
                <a:effectLst/>
                <a:latin typeface="Times New Roman" panose="02020603050405020304" pitchFamily="18" charset="0"/>
                <a:cs typeface="Times New Roman" panose="02020603050405020304" pitchFamily="18" charset="0"/>
              </a:rPr>
              <a:t>Mission statement </a:t>
            </a:r>
            <a:r>
              <a:rPr lang="en-US" sz="2800" dirty="0">
                <a:effectLst/>
                <a:latin typeface="Times New Roman" panose="02020603050405020304" pitchFamily="18" charset="0"/>
                <a:cs typeface="Times New Roman" panose="02020603050405020304" pitchFamily="18" charset="0"/>
              </a:rPr>
              <a:t>describes what a company wants to do </a:t>
            </a:r>
            <a:r>
              <a:rPr lang="en-US" sz="2800" i="1" dirty="0">
                <a:solidFill>
                  <a:srgbClr val="FFFF00"/>
                </a:solidFill>
                <a:effectLst/>
                <a:latin typeface="Times New Roman" panose="02020603050405020304" pitchFamily="18" charset="0"/>
                <a:cs typeface="Times New Roman" panose="02020603050405020304" pitchFamily="18" charset="0"/>
              </a:rPr>
              <a:t>now;</a:t>
            </a:r>
            <a:r>
              <a:rPr lang="en-US" sz="2800" dirty="0">
                <a:effectLst/>
                <a:latin typeface="Times New Roman" panose="02020603050405020304" pitchFamily="18" charset="0"/>
                <a:cs typeface="Times New Roman" panose="02020603050405020304" pitchFamily="18" charset="0"/>
              </a:rPr>
              <a:t> a vision statement outlines what a company wants to be in the </a:t>
            </a:r>
            <a:r>
              <a:rPr lang="en-US" sz="2800" i="1" dirty="0">
                <a:effectLst/>
                <a:latin typeface="Times New Roman" panose="02020603050405020304" pitchFamily="18" charset="0"/>
                <a:cs typeface="Times New Roman" panose="02020603050405020304" pitchFamily="18" charset="0"/>
              </a:rPr>
              <a:t>future</a:t>
            </a:r>
          </a:p>
          <a:p>
            <a:pPr marL="0" indent="0">
              <a:buNone/>
            </a:pPr>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The Mission Statement concentrates on the </a:t>
            </a:r>
            <a:r>
              <a:rPr lang="en-US" sz="2800" dirty="0">
                <a:solidFill>
                  <a:srgbClr val="FFFF00"/>
                </a:solidFill>
                <a:effectLst/>
                <a:latin typeface="Times New Roman" panose="02020603050405020304" pitchFamily="18" charset="0"/>
                <a:cs typeface="Times New Roman" panose="02020603050405020304" pitchFamily="18" charset="0"/>
              </a:rPr>
              <a:t>present</a:t>
            </a:r>
            <a:r>
              <a:rPr lang="en-US" sz="2800" dirty="0">
                <a:effectLst/>
                <a:latin typeface="Times New Roman" panose="02020603050405020304" pitchFamily="18" charset="0"/>
                <a:cs typeface="Times New Roman" panose="02020603050405020304" pitchFamily="18" charset="0"/>
              </a:rPr>
              <a:t>; it defines the customer, </a:t>
            </a:r>
            <a:r>
              <a:rPr lang="en-US" sz="2800" dirty="0">
                <a:solidFill>
                  <a:srgbClr val="FFFF00"/>
                </a:solidFill>
                <a:effectLst/>
                <a:latin typeface="Times New Roman" panose="02020603050405020304" pitchFamily="18" charset="0"/>
                <a:cs typeface="Times New Roman" panose="02020603050405020304" pitchFamily="18" charset="0"/>
              </a:rPr>
              <a:t>critical processes </a:t>
            </a:r>
            <a:r>
              <a:rPr lang="en-US" sz="2800" dirty="0">
                <a:effectLst/>
                <a:latin typeface="Times New Roman" panose="02020603050405020304" pitchFamily="18" charset="0"/>
                <a:cs typeface="Times New Roman" panose="02020603050405020304" pitchFamily="18" charset="0"/>
              </a:rPr>
              <a:t>and it informs the employee about the desired level of performance.</a:t>
            </a:r>
          </a:p>
          <a:p>
            <a:endParaRPr lang="en-US" dirty="0"/>
          </a:p>
        </p:txBody>
      </p:sp>
    </p:spTree>
    <p:extLst>
      <p:ext uri="{BB962C8B-B14F-4D97-AF65-F5344CB8AC3E}">
        <p14:creationId xmlns:p14="http://schemas.microsoft.com/office/powerpoint/2010/main" val="170254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6779"/>
            <a:ext cx="10353761" cy="1326321"/>
          </a:xfrm>
        </p:spPr>
        <p:txBody>
          <a:bodyPr>
            <a:normAutofit/>
          </a:bodyPr>
          <a:lstStyle/>
          <a:p>
            <a:r>
              <a:rPr lang="en-US" sz="5400" dirty="0">
                <a:solidFill>
                  <a:srgbClr val="FFFF00"/>
                </a:solidFill>
              </a:rPr>
              <a:t>My Mission</a:t>
            </a:r>
          </a:p>
        </p:txBody>
      </p:sp>
      <p:sp>
        <p:nvSpPr>
          <p:cNvPr id="3" name="Content Placeholder 2"/>
          <p:cNvSpPr>
            <a:spLocks noGrp="1"/>
          </p:cNvSpPr>
          <p:nvPr>
            <p:ph idx="1"/>
          </p:nvPr>
        </p:nvSpPr>
        <p:spPr>
          <a:xfrm>
            <a:off x="913795" y="1843401"/>
            <a:ext cx="10353762" cy="3695136"/>
          </a:xfrm>
        </p:spPr>
        <p:txBody>
          <a:bodyPr>
            <a:normAutofit lnSpcReduction="10000"/>
          </a:bodyPr>
          <a:lstStyle/>
          <a:p>
            <a:pPr marL="0" indent="0" algn="ctr">
              <a:buNone/>
            </a:pPr>
            <a:r>
              <a:rPr lang="en-US" sz="3600" dirty="0"/>
              <a:t>“To prepare students to achieve their career goals by providing a </a:t>
            </a:r>
            <a:r>
              <a:rPr lang="en-US" sz="3600" dirty="0">
                <a:solidFill>
                  <a:srgbClr val="FFFF00"/>
                </a:solidFill>
              </a:rPr>
              <a:t>dynamic</a:t>
            </a:r>
            <a:r>
              <a:rPr lang="en-US" sz="3600" dirty="0"/>
              <a:t> and </a:t>
            </a:r>
            <a:r>
              <a:rPr lang="en-US" sz="3600" dirty="0">
                <a:solidFill>
                  <a:srgbClr val="FFFF00"/>
                </a:solidFill>
              </a:rPr>
              <a:t>rigorous</a:t>
            </a:r>
            <a:r>
              <a:rPr lang="en-US" sz="3600" dirty="0"/>
              <a:t> educational program that </a:t>
            </a:r>
            <a:r>
              <a:rPr lang="en-US" sz="3600" dirty="0">
                <a:solidFill>
                  <a:srgbClr val="FFFF00"/>
                </a:solidFill>
              </a:rPr>
              <a:t>ensures</a:t>
            </a:r>
            <a:r>
              <a:rPr lang="en-US" sz="3600" dirty="0"/>
              <a:t> the development of the </a:t>
            </a:r>
            <a:r>
              <a:rPr lang="en-US" sz="3600" dirty="0">
                <a:solidFill>
                  <a:srgbClr val="FFFF00"/>
                </a:solidFill>
              </a:rPr>
              <a:t>knowledge</a:t>
            </a:r>
            <a:r>
              <a:rPr lang="en-US" sz="3600" dirty="0"/>
              <a:t>, </a:t>
            </a:r>
            <a:r>
              <a:rPr lang="en-US" sz="3600" dirty="0">
                <a:solidFill>
                  <a:srgbClr val="FFFF00"/>
                </a:solidFill>
              </a:rPr>
              <a:t>skills</a:t>
            </a:r>
            <a:r>
              <a:rPr lang="en-US" sz="3600" dirty="0"/>
              <a:t>, </a:t>
            </a:r>
            <a:r>
              <a:rPr lang="en-US" sz="3600" dirty="0">
                <a:solidFill>
                  <a:srgbClr val="FFFF00"/>
                </a:solidFill>
              </a:rPr>
              <a:t>experiences</a:t>
            </a:r>
            <a:r>
              <a:rPr lang="en-US" sz="3600" dirty="0"/>
              <a:t> &amp; </a:t>
            </a:r>
            <a:r>
              <a:rPr lang="en-US" sz="3600" dirty="0">
                <a:solidFill>
                  <a:srgbClr val="FFFF00"/>
                </a:solidFill>
              </a:rPr>
              <a:t>disposition</a:t>
            </a:r>
            <a:r>
              <a:rPr lang="en-US" sz="3600" dirty="0"/>
              <a:t> essential for success”</a:t>
            </a:r>
          </a:p>
          <a:p>
            <a:pPr marL="0" indent="0" algn="ctr">
              <a:buNone/>
            </a:pPr>
            <a:r>
              <a:rPr lang="en-US" sz="1500" i="1" dirty="0"/>
              <a:t>From Dr. </a:t>
            </a:r>
            <a:r>
              <a:rPr lang="en-US" sz="1500" i="1" dirty="0" err="1"/>
              <a:t>Biren</a:t>
            </a:r>
            <a:endParaRPr lang="en-US" sz="1500" i="1" dirty="0"/>
          </a:p>
        </p:txBody>
      </p:sp>
    </p:spTree>
    <p:extLst>
      <p:ext uri="{BB962C8B-B14F-4D97-AF65-F5344CB8AC3E}">
        <p14:creationId xmlns:p14="http://schemas.microsoft.com/office/powerpoint/2010/main" val="167919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4905"/>
            <a:ext cx="10353761" cy="1326321"/>
          </a:xfrm>
        </p:spPr>
        <p:txBody>
          <a:bodyPr>
            <a:normAutofit/>
          </a:bodyPr>
          <a:lstStyle/>
          <a:p>
            <a:r>
              <a:rPr lang="en-US" sz="6000" dirty="0">
                <a:solidFill>
                  <a:srgbClr val="FFFF00"/>
                </a:solidFill>
              </a:rPr>
              <a:t>Values Statement</a:t>
            </a:r>
          </a:p>
        </p:txBody>
      </p:sp>
      <p:sp>
        <p:nvSpPr>
          <p:cNvPr id="3" name="Content Placeholder 2"/>
          <p:cNvSpPr>
            <a:spLocks noGrp="1"/>
          </p:cNvSpPr>
          <p:nvPr>
            <p:ph idx="1"/>
          </p:nvPr>
        </p:nvSpPr>
        <p:spPr>
          <a:xfrm>
            <a:off x="216568" y="1671227"/>
            <a:ext cx="11598443" cy="4837858"/>
          </a:xfrm>
        </p:spPr>
        <p:txBody>
          <a:bodyPr>
            <a:normAutofit/>
          </a:bodyPr>
          <a:lstStyle/>
          <a:p>
            <a:r>
              <a:rPr lang="en-US" sz="2800" dirty="0">
                <a:effectLst/>
                <a:latin typeface="Times New Roman" panose="02020603050405020304" pitchFamily="18" charset="0"/>
                <a:cs typeface="Times New Roman" panose="02020603050405020304" pitchFamily="18" charset="0"/>
              </a:rPr>
              <a:t>Describes what organizations </a:t>
            </a:r>
            <a:r>
              <a:rPr lang="en-US" sz="2800" dirty="0">
                <a:solidFill>
                  <a:srgbClr val="FFFF00"/>
                </a:solidFill>
                <a:effectLst/>
                <a:latin typeface="Times New Roman" panose="02020603050405020304" pitchFamily="18" charset="0"/>
                <a:cs typeface="Times New Roman" panose="02020603050405020304" pitchFamily="18" charset="0"/>
              </a:rPr>
              <a:t>believe in </a:t>
            </a:r>
            <a:r>
              <a:rPr lang="en-US" sz="2800" dirty="0">
                <a:effectLst/>
                <a:latin typeface="Times New Roman" panose="02020603050405020304" pitchFamily="18" charset="0"/>
                <a:cs typeface="Times New Roman" panose="02020603050405020304" pitchFamily="18" charset="0"/>
              </a:rPr>
              <a:t>&amp; how it </a:t>
            </a:r>
            <a:r>
              <a:rPr lang="en-US" sz="2800" dirty="0">
                <a:solidFill>
                  <a:srgbClr val="FFFF00"/>
                </a:solidFill>
                <a:effectLst/>
                <a:latin typeface="Times New Roman" panose="02020603050405020304" pitchFamily="18" charset="0"/>
                <a:cs typeface="Times New Roman" panose="02020603050405020304" pitchFamily="18" charset="0"/>
              </a:rPr>
              <a:t>will behave</a:t>
            </a:r>
          </a:p>
          <a:p>
            <a:r>
              <a:rPr lang="en-US" sz="2800" dirty="0">
                <a:effectLst/>
                <a:latin typeface="Times New Roman" panose="02020603050405020304" pitchFamily="18" charset="0"/>
                <a:cs typeface="Times New Roman" panose="02020603050405020304" pitchFamily="18" charset="0"/>
              </a:rPr>
              <a:t>Values create a </a:t>
            </a:r>
            <a:r>
              <a:rPr lang="en-US" sz="2800" dirty="0">
                <a:solidFill>
                  <a:srgbClr val="FFFF00"/>
                </a:solidFill>
                <a:effectLst/>
                <a:latin typeface="Times New Roman" panose="02020603050405020304" pitchFamily="18" charset="0"/>
                <a:cs typeface="Times New Roman" panose="02020603050405020304" pitchFamily="18" charset="0"/>
              </a:rPr>
              <a:t>moral compass </a:t>
            </a:r>
            <a:r>
              <a:rPr lang="en-US" sz="2800" dirty="0">
                <a:effectLst/>
                <a:latin typeface="Times New Roman" panose="02020603050405020304" pitchFamily="18" charset="0"/>
                <a:cs typeface="Times New Roman" panose="02020603050405020304" pitchFamily="18" charset="0"/>
              </a:rPr>
              <a:t>for the company and employees</a:t>
            </a:r>
          </a:p>
          <a:p>
            <a:r>
              <a:rPr lang="en-US" sz="2800" dirty="0">
                <a:effectLst/>
                <a:latin typeface="Times New Roman" panose="02020603050405020304" pitchFamily="18" charset="0"/>
                <a:cs typeface="Times New Roman" panose="02020603050405020304" pitchFamily="18" charset="0"/>
              </a:rPr>
              <a:t>Allows for </a:t>
            </a:r>
            <a:r>
              <a:rPr lang="en-US" sz="2800" dirty="0">
                <a:solidFill>
                  <a:srgbClr val="FFFF00"/>
                </a:solidFill>
                <a:effectLst/>
                <a:latin typeface="Times New Roman" panose="02020603050405020304" pitchFamily="18" charset="0"/>
                <a:cs typeface="Times New Roman" panose="02020603050405020304" pitchFamily="18" charset="0"/>
              </a:rPr>
              <a:t>decision-making</a:t>
            </a:r>
            <a:r>
              <a:rPr lang="en-US" sz="2800" dirty="0">
                <a:effectLst/>
                <a:latin typeface="Times New Roman" panose="02020603050405020304" pitchFamily="18" charset="0"/>
                <a:cs typeface="Times New Roman" panose="02020603050405020304" pitchFamily="18" charset="0"/>
              </a:rPr>
              <a:t> and establishes a standard that </a:t>
            </a:r>
            <a:r>
              <a:rPr lang="en-US" sz="2800" dirty="0">
                <a:solidFill>
                  <a:srgbClr val="FFFF00"/>
                </a:solidFill>
                <a:effectLst/>
                <a:latin typeface="Times New Roman" panose="02020603050405020304" pitchFamily="18" charset="0"/>
                <a:cs typeface="Times New Roman" panose="02020603050405020304" pitchFamily="18" charset="0"/>
              </a:rPr>
              <a:t>actions can be assessed against</a:t>
            </a:r>
          </a:p>
          <a:p>
            <a:r>
              <a:rPr lang="en-US" sz="2800" dirty="0">
                <a:effectLst/>
                <a:latin typeface="Times New Roman" panose="02020603050405020304" pitchFamily="18" charset="0"/>
                <a:cs typeface="Times New Roman" panose="02020603050405020304" pitchFamily="18" charset="0"/>
              </a:rPr>
              <a:t>Defines deeply held </a:t>
            </a:r>
            <a:r>
              <a:rPr lang="en-US" sz="2800" dirty="0">
                <a:solidFill>
                  <a:srgbClr val="FFFF00"/>
                </a:solidFill>
                <a:effectLst/>
                <a:latin typeface="Times New Roman" panose="02020603050405020304" pitchFamily="18" charset="0"/>
                <a:cs typeface="Times New Roman" panose="02020603050405020304" pitchFamily="18" charset="0"/>
              </a:rPr>
              <a:t>beliefs and principles </a:t>
            </a:r>
            <a:r>
              <a:rPr lang="en-US" sz="2800" dirty="0">
                <a:effectLst/>
                <a:latin typeface="Times New Roman" panose="02020603050405020304" pitchFamily="18" charset="0"/>
                <a:cs typeface="Times New Roman" panose="02020603050405020304" pitchFamily="18" charset="0"/>
              </a:rPr>
              <a:t>of the organizational culture</a:t>
            </a:r>
          </a:p>
          <a:p>
            <a:r>
              <a:rPr lang="en-US" sz="2800" dirty="0">
                <a:effectLst/>
                <a:latin typeface="Times New Roman" panose="02020603050405020304" pitchFamily="18" charset="0"/>
                <a:cs typeface="Times New Roman" panose="02020603050405020304" pitchFamily="18" charset="0"/>
              </a:rPr>
              <a:t>These core values are an </a:t>
            </a:r>
            <a:r>
              <a:rPr lang="en-US" sz="2800" dirty="0">
                <a:solidFill>
                  <a:srgbClr val="FFFF00"/>
                </a:solidFill>
                <a:effectLst/>
                <a:latin typeface="Times New Roman" panose="02020603050405020304" pitchFamily="18" charset="0"/>
                <a:cs typeface="Times New Roman" panose="02020603050405020304" pitchFamily="18" charset="0"/>
              </a:rPr>
              <a:t>internalized framework </a:t>
            </a:r>
            <a:r>
              <a:rPr lang="en-US" sz="2800" dirty="0">
                <a:effectLst/>
                <a:latin typeface="Times New Roman" panose="02020603050405020304" pitchFamily="18" charset="0"/>
                <a:cs typeface="Times New Roman" panose="02020603050405020304" pitchFamily="18" charset="0"/>
              </a:rPr>
              <a:t>that is shared and </a:t>
            </a:r>
            <a:r>
              <a:rPr lang="en-US" sz="2800" dirty="0">
                <a:solidFill>
                  <a:srgbClr val="FFFF00"/>
                </a:solidFill>
                <a:effectLst/>
                <a:latin typeface="Times New Roman" panose="02020603050405020304" pitchFamily="18" charset="0"/>
                <a:cs typeface="Times New Roman" panose="02020603050405020304" pitchFamily="18" charset="0"/>
              </a:rPr>
              <a:t>acted on by leadership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279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6724</TotalTime>
  <Words>4102</Words>
  <Application>Microsoft Macintosh PowerPoint</Application>
  <PresentationFormat>Widescreen</PresentationFormat>
  <Paragraphs>295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Bookman Old Style</vt:lpstr>
      <vt:lpstr>Calibri</vt:lpstr>
      <vt:lpstr>Rockwell</vt:lpstr>
      <vt:lpstr>Times New Roman</vt:lpstr>
      <vt:lpstr>Damask</vt:lpstr>
      <vt:lpstr>PowerPoint Presentation</vt:lpstr>
      <vt:lpstr>Hellen Keller</vt:lpstr>
      <vt:lpstr>Creating a vision statement</vt:lpstr>
      <vt:lpstr>Vision Statements</vt:lpstr>
      <vt:lpstr>Rowan’s visionary Mission statement</vt:lpstr>
      <vt:lpstr>PowerPoint Presentation</vt:lpstr>
      <vt:lpstr>Vision and mission statements</vt:lpstr>
      <vt:lpstr>My Mission</vt:lpstr>
      <vt:lpstr>Values Statement</vt:lpstr>
      <vt:lpstr>My Values statement</vt:lpstr>
      <vt:lpstr>Group work</vt:lpstr>
      <vt:lpstr>Forward in book</vt:lpstr>
      <vt:lpstr> 7 Habits of highly effective people </vt:lpstr>
      <vt:lpstr>PowerPoint Presentation</vt:lpstr>
      <vt:lpstr>Most common challenges we face</vt:lpstr>
      <vt:lpstr>Most common challenges we face</vt:lpstr>
      <vt:lpstr>Most common challenges we face</vt:lpstr>
      <vt:lpstr>Most common challenges we face</vt:lpstr>
      <vt:lpstr>Most common challenges we face</vt:lpstr>
      <vt:lpstr>Most common challenges we face</vt:lpstr>
      <vt:lpstr>Most common challenges we face</vt:lpstr>
      <vt:lpstr>Most common challenges we face</vt:lpstr>
      <vt:lpstr>Most common challenges we face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Biren</dc:creator>
  <cp:lastModifiedBy>Microsoft Office User</cp:lastModifiedBy>
  <cp:revision>105</cp:revision>
  <cp:lastPrinted>2021-09-09T22:37:16Z</cp:lastPrinted>
  <dcterms:created xsi:type="dcterms:W3CDTF">2017-08-03T14:06:43Z</dcterms:created>
  <dcterms:modified xsi:type="dcterms:W3CDTF">2021-09-09T22:51:50Z</dcterms:modified>
</cp:coreProperties>
</file>