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3" r:id="rId3"/>
    <p:sldId id="257" r:id="rId4"/>
    <p:sldId id="258" r:id="rId5"/>
    <p:sldId id="259" r:id="rId6"/>
    <p:sldId id="262" r:id="rId7"/>
    <p:sldId id="268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438" autoAdjust="0"/>
  </p:normalViewPr>
  <p:slideViewPr>
    <p:cSldViewPr snapToGrid="0">
      <p:cViewPr varScale="1">
        <p:scale>
          <a:sx n="108" d="100"/>
          <a:sy n="108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52081-858D-4137-B531-E3C0E4B4493C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AE8E-C090-4100-937B-98EDAA0FC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7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Boolean Operators are used to connect and define the relationship between your search terms.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AE8E-C090-4100-937B-98EDAA0FCB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9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variable is an object, event, idea, feeling, time period, or any other type of category you are trying to measure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the time spent studying affect test scores.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AE8E-C090-4100-937B-98EDAA0FCB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between two sets of data, it means they are connected in some way. (leg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length and vert jump)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t-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analysis of two populations means through the use of statistical examination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AE8E-C090-4100-937B-98EDAA0FCB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07F2-648D-49E2-9A0E-CF1C4867BCB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08DA-C20C-47C7-9482-298965E016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35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07F2-648D-49E2-9A0E-CF1C4867BCB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08DA-C20C-47C7-9482-298965E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9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07F2-648D-49E2-9A0E-CF1C4867BCB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08DA-C20C-47C7-9482-298965E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25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0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07F2-648D-49E2-9A0E-CF1C4867BCB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08DA-C20C-47C7-9482-298965E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7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07F2-648D-49E2-9A0E-CF1C4867BCB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08DA-C20C-47C7-9482-298965E016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49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07F2-648D-49E2-9A0E-CF1C4867BCB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08DA-C20C-47C7-9482-298965E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2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07F2-648D-49E2-9A0E-CF1C4867BCB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08DA-C20C-47C7-9482-298965E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07F2-648D-49E2-9A0E-CF1C4867BCB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08DA-C20C-47C7-9482-298965E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8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07F2-648D-49E2-9A0E-CF1C4867BCB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08DA-C20C-47C7-9482-298965E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4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72607F2-648D-49E2-9A0E-CF1C4867BCB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0708DA-C20C-47C7-9482-298965E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07F2-648D-49E2-9A0E-CF1C4867BCB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08DA-C20C-47C7-9482-298965E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9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2607F2-648D-49E2-9A0E-CF1C4867BCB8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0708DA-C20C-47C7-9482-298965E0163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44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mich.edu/database/link/291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archtools.lib.umich.edu/V?func=native-link&amp;resource=UMI0115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1671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Developing a </a:t>
            </a:r>
            <a:br>
              <a:rPr lang="en-US" dirty="0"/>
            </a:br>
            <a:r>
              <a:rPr lang="en-US" dirty="0"/>
              <a:t>Research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82" y="3003081"/>
            <a:ext cx="4930541" cy="328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4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7936"/>
          </a:xfrm>
        </p:spPr>
        <p:txBody>
          <a:bodyPr/>
          <a:lstStyle/>
          <a:p>
            <a:pPr algn="ctr"/>
            <a:r>
              <a:rPr lang="en-US" dirty="0"/>
              <a:t>Communicate Your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04" y="1915426"/>
            <a:ext cx="7642459" cy="39536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How do your findings compare to others?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What new information was learned?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Limitations of your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How does our understanding change based </a:t>
            </a:r>
            <a:br>
              <a:rPr lang="en-US" sz="3200" dirty="0"/>
            </a:br>
            <a:r>
              <a:rPr lang="en-US" sz="3200" dirty="0"/>
              <a:t> on your new findings?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Is further research warranted?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035" y="2569945"/>
            <a:ext cx="3654483" cy="210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1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033" y="2307908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Questions on Research??</a:t>
            </a:r>
          </a:p>
        </p:txBody>
      </p:sp>
    </p:spTree>
    <p:extLst>
      <p:ext uri="{BB962C8B-B14F-4D97-AF65-F5344CB8AC3E}">
        <p14:creationId xmlns:p14="http://schemas.microsoft.com/office/powerpoint/2010/main" val="261659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0906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Scientific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07" y="1759107"/>
            <a:ext cx="10058400" cy="402336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Ask a Question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Do Background Research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Construct a Hypothesis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Test Your Hypothesis by Doing an Experiment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Analyze Your Data and Draw a Conclusion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Communicate Your Results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723" y="2175309"/>
            <a:ext cx="3506093" cy="350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0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021" y="240972"/>
            <a:ext cx="10125371" cy="1116189"/>
          </a:xfrm>
        </p:spPr>
        <p:txBody>
          <a:bodyPr/>
          <a:lstStyle/>
          <a:p>
            <a:pPr algn="ctr"/>
            <a:r>
              <a:rPr lang="en-US" sz="6000" dirty="0"/>
              <a:t>Ask a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07" y="1366786"/>
            <a:ext cx="11922493" cy="51543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800" dirty="0"/>
              <a:t>What interests you?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 Have you ever had a question that                                              </a:t>
            </a:r>
            <a:br>
              <a:rPr lang="en-US" sz="3800" dirty="0"/>
            </a:br>
            <a:r>
              <a:rPr lang="en-US" sz="3800" dirty="0"/>
              <a:t>  you couldn’t find an answer too?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 What are others around you interested in?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 What equipment do you need or have access too?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 </a:t>
            </a:r>
            <a:r>
              <a:rPr lang="en-US" sz="3100" dirty="0"/>
              <a:t>metabolic cart, body composition, range of motion, strength/endurance equipment,    </a:t>
            </a:r>
            <a:br>
              <a:rPr lang="en-US" sz="3100" dirty="0"/>
            </a:br>
            <a:r>
              <a:rPr lang="en-US" sz="3100" dirty="0"/>
              <a:t> blood pressure/heart rate, EKG, EMG, pulmonary and lactate testing, power and </a:t>
            </a:r>
            <a:br>
              <a:rPr lang="en-US" sz="3100" dirty="0"/>
            </a:br>
            <a:r>
              <a:rPr lang="en-US" sz="3100" dirty="0"/>
              <a:t> speed assessments, functional movement assessments, agility and balance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86" y="2098308"/>
            <a:ext cx="2858244" cy="20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6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03182"/>
          </a:xfrm>
        </p:spPr>
        <p:txBody>
          <a:bodyPr/>
          <a:lstStyle/>
          <a:p>
            <a:r>
              <a:rPr lang="en-US" dirty="0"/>
              <a:t>You have an Idea, what comes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04" y="1857676"/>
            <a:ext cx="11001676" cy="4494998"/>
          </a:xfrm>
        </p:spPr>
        <p:txBody>
          <a:bodyPr>
            <a:noAutofit/>
          </a:bodyPr>
          <a:lstStyle/>
          <a:p>
            <a:r>
              <a:rPr lang="en-US" sz="3600" dirty="0"/>
              <a:t>What is a literature Review?</a:t>
            </a:r>
          </a:p>
          <a:p>
            <a:r>
              <a:rPr lang="en-US" sz="1800" dirty="0"/>
              <a:t>        (one research study per student in the group)</a:t>
            </a:r>
          </a:p>
          <a:p>
            <a:pPr lvl="1"/>
            <a:r>
              <a:rPr lang="en-US" sz="3200" dirty="0"/>
              <a:t>Answers the following questions</a:t>
            </a:r>
          </a:p>
          <a:p>
            <a:pPr lvl="2"/>
            <a:r>
              <a:rPr lang="en-US" sz="2400" dirty="0"/>
              <a:t>What do we already know, what don’t we know?</a:t>
            </a:r>
          </a:p>
          <a:p>
            <a:pPr lvl="2"/>
            <a:r>
              <a:rPr lang="en-US" sz="2400" dirty="0"/>
              <a:t>What have others already tried?</a:t>
            </a:r>
          </a:p>
          <a:p>
            <a:pPr lvl="2"/>
            <a:r>
              <a:rPr lang="en-US" sz="2400" dirty="0"/>
              <a:t>What worked and what didn’t work?</a:t>
            </a:r>
          </a:p>
          <a:p>
            <a:pPr lvl="2"/>
            <a:r>
              <a:rPr lang="en-US" sz="2400" dirty="0"/>
              <a:t>Review the previous studies or related research</a:t>
            </a:r>
            <a:endParaRPr lang="en-US" sz="3200" dirty="0"/>
          </a:p>
          <a:p>
            <a:pPr lvl="1"/>
            <a:r>
              <a:rPr lang="en-US" sz="3200" dirty="0"/>
              <a:t>Demonstrates the need for your project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What new question are you going to answer?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161" y="1857676"/>
            <a:ext cx="4584835" cy="343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4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1493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81" y="1857676"/>
            <a:ext cx="8450981" cy="478375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  </a:t>
            </a:r>
            <a:r>
              <a:rPr lang="en-US" sz="3600" dirty="0"/>
              <a:t>Identify topic specific database</a:t>
            </a:r>
            <a:endParaRPr lang="en-US" sz="3600" u="sng" dirty="0">
              <a:solidFill>
                <a:schemeClr val="tx1"/>
              </a:solidFill>
              <a:hlinkClick r:id="rId3"/>
            </a:endParaRPr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hlinkClick r:id="rId3"/>
              </a:rPr>
              <a:t>Web of Science</a:t>
            </a:r>
            <a:r>
              <a:rPr lang="en-US" sz="2400" dirty="0"/>
              <a:t>: includes indexes to articles on art/humanities social sciences, AND Science. &gt;8,400 scholarly journals are indexed </a:t>
            </a:r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hlinkClick r:id="rId4"/>
              </a:rPr>
              <a:t>PubMed</a:t>
            </a:r>
            <a:r>
              <a:rPr lang="en-US" sz="2400" dirty="0"/>
              <a:t> Indexes over 4,000 biomedical, nursing, dentistry and related journals. Good for health topics. </a:t>
            </a:r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rgbClr val="00B0F0"/>
                </a:solidFill>
              </a:rPr>
              <a:t>Rowan Library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6045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5056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Construct a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04" y="1973179"/>
            <a:ext cx="7198153" cy="4254366"/>
          </a:xfrm>
        </p:spPr>
        <p:txBody>
          <a:bodyPr>
            <a:normAutofit/>
          </a:bodyPr>
          <a:lstStyle/>
          <a:p>
            <a:r>
              <a:rPr lang="en-US" sz="3600" dirty="0"/>
              <a:t>What is your question? Is it testable?</a:t>
            </a:r>
          </a:p>
          <a:p>
            <a:pPr lvl="1"/>
            <a:r>
              <a:rPr lang="en-US" sz="3200" dirty="0"/>
              <a:t>What information is missing?</a:t>
            </a:r>
          </a:p>
          <a:p>
            <a:pPr lvl="1"/>
            <a:r>
              <a:rPr lang="en-US" sz="3200" dirty="0"/>
              <a:t>What is the benefit to answering your question?</a:t>
            </a:r>
          </a:p>
          <a:p>
            <a:pPr lvl="1"/>
            <a:r>
              <a:rPr lang="en-US" sz="3200" dirty="0"/>
              <a:t>How can you fill the knowledge gap?</a:t>
            </a:r>
          </a:p>
          <a:p>
            <a:r>
              <a:rPr lang="en-US" sz="3600" dirty="0"/>
              <a:t>What do you expect?</a:t>
            </a:r>
          </a:p>
          <a:p>
            <a:pPr lvl="1"/>
            <a:r>
              <a:rPr lang="en-US" sz="3200" dirty="0"/>
              <a:t>You should design your hypothesis based on what you expect to find</a:t>
            </a:r>
          </a:p>
          <a:p>
            <a:pPr lvl="1"/>
            <a:endParaRPr lang="en-US" sz="2600" dirty="0"/>
          </a:p>
          <a:p>
            <a:pPr lvl="1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410" y="1857676"/>
            <a:ext cx="4631395" cy="4148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38" y="2536099"/>
            <a:ext cx="7141945" cy="35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443" y="444910"/>
            <a:ext cx="8825659" cy="6277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Determine the 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09201" y="1911702"/>
            <a:ext cx="6773490" cy="5035109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Variable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How the independent variable is measured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Variable- variable of interest (”cause”). What you are studying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Procedures/Protocols (Experimental Treatment)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Make-up results/conclusion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46" name="Picture 2" descr="Image result for dependent and independent varia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1" y="1911702"/>
            <a:ext cx="4900918" cy="387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9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9435"/>
          </a:xfrm>
        </p:spPr>
        <p:txBody>
          <a:bodyPr>
            <a:normAutofit/>
          </a:bodyPr>
          <a:lstStyle/>
          <a:p>
            <a:r>
              <a:rPr lang="en-US" sz="4400" dirty="0"/>
              <a:t>Test Your Hypothesis by Doing an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56" y="1845733"/>
            <a:ext cx="8797490" cy="4930452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Timeline?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determines study design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(snap-shot of what is happening at one point in time)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 review of data already collected)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Longitudinal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(multiple data collections over time)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equipment and facilities do you have access to?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does not matter how good of an idea you have if you                           don’t have the means investigate your idea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a grant gets you access to new equipment and facilities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something that you will need help with?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people within your research community that                               may be interested and willing to help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453" y="3282215"/>
            <a:ext cx="4108537" cy="23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9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 and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53" y="1876926"/>
            <a:ext cx="8450981" cy="399216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and summarize the data</a:t>
            </a:r>
          </a:p>
          <a:p>
            <a:pPr marL="749808" lvl="1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statistics (mean, median, standard deviation)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relationships between variables (correlations)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variables (t-test)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difference between variables </a:t>
            </a:r>
          </a:p>
          <a:p>
            <a:pPr marL="749808" lvl="1" indent="-457200"/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ANCOVA, MANCOVA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 outcomes (odds ration, logistic regressions, linear regressions)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604" y="2397642"/>
            <a:ext cx="3483743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822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1455</TotalTime>
  <Words>638</Words>
  <Application>Microsoft Macintosh PowerPoint</Application>
  <PresentationFormat>Widescreen</PresentationFormat>
  <Paragraphs>80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Retrospect</vt:lpstr>
      <vt:lpstr>Developing a  Research Project</vt:lpstr>
      <vt:lpstr>Scientific Question</vt:lpstr>
      <vt:lpstr>Ask a Question</vt:lpstr>
      <vt:lpstr>You have an Idea, what comes next?</vt:lpstr>
      <vt:lpstr>Literature Review</vt:lpstr>
      <vt:lpstr>Construct a Hypothesis</vt:lpstr>
      <vt:lpstr>Determine the Methodology</vt:lpstr>
      <vt:lpstr>Test Your Hypothesis by Doing an Experiment</vt:lpstr>
      <vt:lpstr>Statistical Analysis and Conclusion</vt:lpstr>
      <vt:lpstr>Communicate Your Results</vt:lpstr>
      <vt:lpstr>Questions on Research??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Research Project</dc:title>
  <dc:creator>Kelly Cheever</dc:creator>
  <cp:lastModifiedBy>Microsoft Office User</cp:lastModifiedBy>
  <cp:revision>34</cp:revision>
  <dcterms:created xsi:type="dcterms:W3CDTF">2017-09-24T17:45:56Z</dcterms:created>
  <dcterms:modified xsi:type="dcterms:W3CDTF">2021-09-13T22:18:34Z</dcterms:modified>
</cp:coreProperties>
</file>