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3AA88E-3137-4392-8E88-46B9BDA427A6}" type="datetimeFigureOut">
              <a:rPr lang="en-US" smtClean="0"/>
              <a:pPr/>
              <a:t>2/27/2017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1582AD-9236-420D-B3B3-8A93BED16D1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ransition spd="slow">
    <p:dissolve/>
    <p:sndAc>
      <p:stSnd>
        <p:snd r:embed="rId1" name="wind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3AA88E-3137-4392-8E88-46B9BDA427A6}" type="datetimeFigureOut">
              <a:rPr lang="en-US" smtClean="0"/>
              <a:pPr/>
              <a:t>2/27/2017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1582AD-9236-420D-B3B3-8A93BED16D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dissolve/>
    <p:sndAc>
      <p:stSnd>
        <p:snd r:embed="rId1" name="wind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3AA88E-3137-4392-8E88-46B9BDA427A6}" type="datetimeFigureOut">
              <a:rPr lang="en-US" smtClean="0"/>
              <a:pPr/>
              <a:t>2/27/2017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1582AD-9236-420D-B3B3-8A93BED16D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dissolve/>
    <p:sndAc>
      <p:stSnd>
        <p:snd r:embed="rId1" name="wind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3AA88E-3137-4392-8E88-46B9BDA427A6}" type="datetimeFigureOut">
              <a:rPr lang="en-US" smtClean="0"/>
              <a:pPr/>
              <a:t>2/27/2017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1582AD-9236-420D-B3B3-8A93BED16D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dissolve/>
    <p:sndAc>
      <p:stSnd>
        <p:snd r:embed="rId1" name="wind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3AA88E-3137-4392-8E88-46B9BDA427A6}" type="datetimeFigureOut">
              <a:rPr lang="en-US" smtClean="0"/>
              <a:pPr/>
              <a:t>2/27/2017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1582AD-9236-420D-B3B3-8A93BED16D1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ransition spd="slow">
    <p:dissolve/>
    <p:sndAc>
      <p:stSnd>
        <p:snd r:embed="rId1" name="wind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3AA88E-3137-4392-8E88-46B9BDA427A6}" type="datetimeFigureOut">
              <a:rPr lang="en-US" smtClean="0"/>
              <a:pPr/>
              <a:t>2/27/2017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1582AD-9236-420D-B3B3-8A93BED16D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dissolve/>
    <p:sndAc>
      <p:stSnd>
        <p:snd r:embed="rId1" name="wind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3AA88E-3137-4392-8E88-46B9BDA427A6}" type="datetimeFigureOut">
              <a:rPr lang="en-US" smtClean="0"/>
              <a:pPr/>
              <a:t>2/27/2017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1582AD-9236-420D-B3B3-8A93BED16D1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ransition spd="slow">
    <p:dissolve/>
    <p:sndAc>
      <p:stSnd>
        <p:snd r:embed="rId1" name="wind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3AA88E-3137-4392-8E88-46B9BDA427A6}" type="datetimeFigureOut">
              <a:rPr lang="en-US" smtClean="0"/>
              <a:pPr/>
              <a:t>2/27/2017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1582AD-9236-420D-B3B3-8A93BED16D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dissolve/>
    <p:sndAc>
      <p:stSnd>
        <p:snd r:embed="rId1" name="wind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3AA88E-3137-4392-8E88-46B9BDA427A6}" type="datetimeFigureOut">
              <a:rPr lang="en-US" smtClean="0"/>
              <a:pPr/>
              <a:t>2/27/2017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1582AD-9236-420D-B3B3-8A93BED16D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dissolve/>
    <p:sndAc>
      <p:stSnd>
        <p:snd r:embed="rId1" name="wind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3AA88E-3137-4392-8E88-46B9BDA427A6}" type="datetimeFigureOut">
              <a:rPr lang="en-US" smtClean="0"/>
              <a:pPr/>
              <a:t>2/27/2017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1582AD-9236-420D-B3B3-8A93BED16D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dissolve/>
    <p:sndAc>
      <p:stSnd>
        <p:snd r:embed="rId1" name="wind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D93AA88E-3137-4392-8E88-46B9BDA427A6}" type="datetimeFigureOut">
              <a:rPr lang="en-US" smtClean="0"/>
              <a:pPr/>
              <a:t>2/27/2017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831582AD-9236-420D-B3B3-8A93BED16D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dissolve/>
    <p:sndAc>
      <p:stSnd>
        <p:snd r:embed="rId1" name="wind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D93AA88E-3137-4392-8E88-46B9BDA427A6}" type="datetimeFigureOut">
              <a:rPr lang="en-US" smtClean="0"/>
              <a:pPr/>
              <a:t>2/27/2017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831582AD-9236-420D-B3B3-8A93BED16D1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dissolve/>
    <p:sndAc>
      <p:stSnd>
        <p:snd r:embed="rId13" name="wind.wav"/>
      </p:stSnd>
    </p:sndAc>
  </p:transition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BRAIN </a:t>
            </a:r>
            <a:r>
              <a:rPr lang="en-US" smtClean="0"/>
              <a:t>STructures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CENTRAL NERVOUS SYSTEM</a:t>
            </a:r>
            <a:endParaRPr lang="en-US" dirty="0"/>
          </a:p>
        </p:txBody>
      </p:sp>
    </p:spTree>
  </p:cSld>
  <p:clrMapOvr>
    <a:masterClrMapping/>
  </p:clrMapOvr>
  <p:transition spd="slow">
    <p:dissolve/>
    <p:sndAc>
      <p:stSnd>
        <p:snd r:embed="rId2" name="wind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17373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762000"/>
            <a:ext cx="7772400" cy="5593560"/>
          </a:xfrm>
        </p:spPr>
        <p:txBody>
          <a:bodyPr/>
          <a:lstStyle/>
          <a:p>
            <a:r>
              <a:rPr lang="en-US" b="1" dirty="0" err="1" smtClean="0"/>
              <a:t>Celebral</a:t>
            </a:r>
            <a:r>
              <a:rPr lang="en-US" b="1" dirty="0" smtClean="0"/>
              <a:t> Cortex – wrinkled surface , millions of neurons regulating many functions &amp; behaviors:</a:t>
            </a:r>
          </a:p>
          <a:p>
            <a:r>
              <a:rPr lang="en-US" b="1" dirty="0" smtClean="0"/>
              <a:t>Motor Cortex is part of this structure.</a:t>
            </a:r>
          </a:p>
          <a:p>
            <a:r>
              <a:rPr lang="en-US" b="1" dirty="0" smtClean="0"/>
              <a:t>It controls voluntary movement</a:t>
            </a:r>
            <a:endParaRPr lang="en-US" b="1" dirty="0"/>
          </a:p>
        </p:txBody>
      </p:sp>
      <p:pic>
        <p:nvPicPr>
          <p:cNvPr id="4" name="Picture 3" descr="Cerebral Cortex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447800" y="3429000"/>
            <a:ext cx="3953846" cy="3429000"/>
          </a:xfrm>
          <a:prstGeom prst="rect">
            <a:avLst/>
          </a:prstGeom>
        </p:spPr>
      </p:pic>
    </p:spTree>
  </p:cSld>
  <p:clrMapOvr>
    <a:masterClrMapping/>
  </p:clrMapOvr>
  <p:transition spd="slow">
    <p:dissolve/>
    <p:sndAc>
      <p:stSnd>
        <p:snd r:embed="rId2" name="wind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0"/>
            <a:ext cx="7772400" cy="304800"/>
          </a:xfrm>
        </p:spPr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381000"/>
            <a:ext cx="7772400" cy="5974560"/>
          </a:xfrm>
        </p:spPr>
        <p:txBody>
          <a:bodyPr/>
          <a:lstStyle/>
          <a:p>
            <a:pPr>
              <a:buNone/>
            </a:pPr>
            <a:r>
              <a:rPr lang="en-US" b="1" dirty="0" smtClean="0">
                <a:solidFill>
                  <a:srgbClr val="FFFF00"/>
                </a:solidFill>
              </a:rPr>
              <a:t>Parietal Lobe </a:t>
            </a:r>
            <a:r>
              <a:rPr lang="en-US" b="1" dirty="0" smtClean="0">
                <a:solidFill>
                  <a:schemeClr val="tx2"/>
                </a:solidFill>
              </a:rPr>
              <a:t>– integrates sensory info relating to navigation ( also important to language), etc. </a:t>
            </a:r>
          </a:p>
          <a:p>
            <a:pPr>
              <a:buNone/>
            </a:pPr>
            <a:r>
              <a:rPr lang="en-US" b="1" dirty="0" smtClean="0">
                <a:solidFill>
                  <a:srgbClr val="FFFF00"/>
                </a:solidFill>
              </a:rPr>
              <a:t>Frontal Lobe </a:t>
            </a:r>
            <a:r>
              <a:rPr lang="en-US" b="1" dirty="0" smtClean="0">
                <a:solidFill>
                  <a:schemeClr val="tx2"/>
                </a:solidFill>
              </a:rPr>
              <a:t>– problem solving, planning, personality, etc.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 descr="Cerebral Cortex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33600" y="2971800"/>
            <a:ext cx="6308920" cy="3476625"/>
          </a:xfrm>
          <a:prstGeom prst="rect">
            <a:avLst/>
          </a:prstGeom>
        </p:spPr>
      </p:pic>
    </p:spTree>
  </p:cSld>
  <p:clrMapOvr>
    <a:masterClrMapping/>
  </p:clrMapOvr>
  <p:transition spd="slow">
    <p:dissolve/>
    <p:sndAc>
      <p:stSnd>
        <p:snd r:embed="rId2" name="wind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24993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914400"/>
            <a:ext cx="7772400" cy="5441160"/>
          </a:xfrm>
        </p:spPr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</a:rPr>
              <a:t>Occipital Lobe-</a:t>
            </a:r>
            <a:r>
              <a:rPr lang="en-US" b="1" dirty="0" smtClean="0"/>
              <a:t>visual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smtClean="0"/>
              <a:t>perception, color recognition</a:t>
            </a:r>
          </a:p>
          <a:p>
            <a:r>
              <a:rPr lang="en-US" b="1" dirty="0" smtClean="0">
                <a:solidFill>
                  <a:srgbClr val="FFFF00"/>
                </a:solidFill>
              </a:rPr>
              <a:t>Temporal Lobe- </a:t>
            </a:r>
            <a:r>
              <a:rPr lang="en-US" b="1" dirty="0" smtClean="0"/>
              <a:t>auditory perception, memory, speech, emotions. </a:t>
            </a:r>
          </a:p>
          <a:p>
            <a:endParaRPr lang="en-US" dirty="0"/>
          </a:p>
        </p:txBody>
      </p:sp>
      <p:pic>
        <p:nvPicPr>
          <p:cNvPr id="4" name="Picture 3" descr="Cerebral Cortex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362200" y="2971800"/>
            <a:ext cx="3886200" cy="3370333"/>
          </a:xfrm>
          <a:prstGeom prst="rect">
            <a:avLst/>
          </a:prstGeom>
        </p:spPr>
      </p:pic>
    </p:spTree>
  </p:cSld>
  <p:clrMapOvr>
    <a:masterClrMapping/>
  </p:clrMapOvr>
  <p:transition spd="slow">
    <p:dissolve/>
    <p:sndAc>
      <p:stSnd>
        <p:snd r:embed="rId2" name="wind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3"/>
                </a:solidFill>
              </a:rPr>
              <a:t>Brain has property of plasticity, i.e. it changes and evolves constantly in response to demands, use, environment, and stimuli</a:t>
            </a:r>
          </a:p>
          <a:p>
            <a:r>
              <a:rPr lang="en-US" b="1" dirty="0" smtClean="0">
                <a:solidFill>
                  <a:schemeClr val="accent3"/>
                </a:solidFill>
              </a:rPr>
              <a:t>With injury to one area, other areas can pick up that function with the proper stimuli   (therapy). </a:t>
            </a:r>
            <a:endParaRPr lang="en-US" b="1" dirty="0">
              <a:solidFill>
                <a:schemeClr val="accent3"/>
              </a:solidFill>
            </a:endParaRPr>
          </a:p>
        </p:txBody>
      </p:sp>
    </p:spTree>
  </p:cSld>
  <p:clrMapOvr>
    <a:masterClrMapping/>
  </p:clrMapOvr>
  <p:transition spd="slow">
    <p:dissolve/>
    <p:sndAc>
      <p:stSnd>
        <p:snd r:embed="rId2" name="wind.wav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7772400" cy="914400"/>
          </a:xfrm>
        </p:spPr>
        <p:txBody>
          <a:bodyPr/>
          <a:lstStyle/>
          <a:p>
            <a:r>
              <a:rPr lang="en-US" dirty="0" smtClean="0"/>
              <a:t>Lower Brain Structures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609600"/>
            <a:ext cx="7772400" cy="5745960"/>
          </a:xfrm>
        </p:spPr>
        <p:txBody>
          <a:bodyPr/>
          <a:lstStyle/>
          <a:p>
            <a:r>
              <a:rPr lang="en-US" i="1" dirty="0" smtClean="0"/>
              <a:t>More advanced at birth</a:t>
            </a:r>
          </a:p>
          <a:p>
            <a:pPr>
              <a:buNone/>
            </a:pPr>
            <a:r>
              <a:rPr lang="en-US" i="1" dirty="0" smtClean="0"/>
              <a:t>than higher brain centers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Cerebellum- 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Brain Stem-</a:t>
            </a:r>
          </a:p>
          <a:p>
            <a:pPr>
              <a:buNone/>
            </a:pPr>
            <a:r>
              <a:rPr lang="en-US" i="1" dirty="0" smtClean="0"/>
              <a:t>control respiration, </a:t>
            </a:r>
          </a:p>
          <a:p>
            <a:pPr>
              <a:buNone/>
            </a:pPr>
            <a:r>
              <a:rPr lang="en-US" i="1" dirty="0" smtClean="0"/>
              <a:t>food intake, reflexes, </a:t>
            </a:r>
          </a:p>
          <a:p>
            <a:pPr>
              <a:buNone/>
            </a:pPr>
            <a:r>
              <a:rPr lang="en-US" i="1" dirty="0" smtClean="0"/>
              <a:t>reactions, </a:t>
            </a:r>
          </a:p>
          <a:p>
            <a:pPr>
              <a:buNone/>
            </a:pPr>
            <a:endParaRPr lang="en-US" dirty="0" smtClean="0"/>
          </a:p>
        </p:txBody>
      </p:sp>
      <p:pic>
        <p:nvPicPr>
          <p:cNvPr id="4" name="Picture 3" descr="Cerebellum_NIH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105400" y="609600"/>
            <a:ext cx="3809715" cy="2772626"/>
          </a:xfrm>
          <a:prstGeom prst="rect">
            <a:avLst/>
          </a:prstGeom>
        </p:spPr>
      </p:pic>
      <p:pic>
        <p:nvPicPr>
          <p:cNvPr id="5" name="Picture 4" descr="brain stem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181600" y="3505200"/>
            <a:ext cx="3657600" cy="2372851"/>
          </a:xfrm>
          <a:prstGeom prst="rect">
            <a:avLst/>
          </a:prstGeom>
        </p:spPr>
      </p:pic>
    </p:spTree>
  </p:cSld>
  <p:clrMapOvr>
    <a:masterClrMapping/>
  </p:clrMapOvr>
  <p:transition spd="slow">
    <p:dissolve/>
    <p:sndAc>
      <p:stSnd>
        <p:snd r:embed="rId2" name="wind.wav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Spinal Cord and Nerve Tracts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143000"/>
            <a:ext cx="7772400" cy="57150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B0F0"/>
                </a:solidFill>
              </a:rPr>
              <a:t>Myelin-</a:t>
            </a:r>
            <a:r>
              <a:rPr lang="en-US" dirty="0" smtClean="0"/>
              <a:t>an insulating sheath of cells (</a:t>
            </a:r>
            <a:r>
              <a:rPr lang="en-US" dirty="0" err="1" smtClean="0"/>
              <a:t>glial</a:t>
            </a:r>
            <a:r>
              <a:rPr lang="en-US" dirty="0" smtClean="0"/>
              <a:t> &amp; fat ) that wrap around  axons. ( at birth un-m)</a:t>
            </a:r>
          </a:p>
          <a:p>
            <a:r>
              <a:rPr lang="en-US" b="1" dirty="0" smtClean="0">
                <a:solidFill>
                  <a:srgbClr val="00B0F0"/>
                </a:solidFill>
              </a:rPr>
              <a:t>Development of myelin (around neurons) contributes to speed of nerve impulses</a:t>
            </a:r>
          </a:p>
          <a:p>
            <a:r>
              <a:rPr lang="en-US" b="1" dirty="0" smtClean="0">
                <a:solidFill>
                  <a:srgbClr val="00B0F0"/>
                </a:solidFill>
              </a:rPr>
              <a:t>High –level function </a:t>
            </a:r>
            <a:r>
              <a:rPr lang="en-US" dirty="0" smtClean="0"/>
              <a:t>– only when neurons are </a:t>
            </a:r>
            <a:r>
              <a:rPr lang="en-US" dirty="0" err="1" smtClean="0"/>
              <a:t>myelinated</a:t>
            </a:r>
            <a:r>
              <a:rPr lang="en-US" dirty="0" smtClean="0"/>
              <a:t> allowing faster and more frequent conduction of nerve signals. </a:t>
            </a:r>
          </a:p>
          <a:p>
            <a:r>
              <a:rPr lang="en-US" b="1" dirty="0" smtClean="0">
                <a:solidFill>
                  <a:srgbClr val="00B0F0"/>
                </a:solidFill>
              </a:rPr>
              <a:t>Multiple Sclerosis </a:t>
            </a:r>
            <a:r>
              <a:rPr lang="en-US" dirty="0" smtClean="0"/>
              <a:t>– deterioration of the myelin sheath,= poor conductivity and communication between nerves &amp; muscles.</a:t>
            </a:r>
          </a:p>
          <a:p>
            <a:r>
              <a:rPr lang="en-US" b="1" dirty="0" smtClean="0">
                <a:solidFill>
                  <a:srgbClr val="00B0F0"/>
                </a:solidFill>
              </a:rPr>
              <a:t>Spinal Cord- </a:t>
            </a:r>
            <a:r>
              <a:rPr lang="en-US" dirty="0" smtClean="0"/>
              <a:t>relatively small &amp; short at birth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 spd="slow">
    <p:dissolve/>
    <p:sndAc>
      <p:stSnd>
        <p:snd r:embed="rId2" name="wind.wav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7772400" cy="914400"/>
          </a:xfrm>
        </p:spPr>
        <p:txBody>
          <a:bodyPr/>
          <a:lstStyle/>
          <a:p>
            <a:r>
              <a:rPr lang="en-US" b="1" dirty="0" smtClean="0"/>
              <a:t>Spinal Cord and Nerve Tracts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914400"/>
            <a:ext cx="7772400" cy="544116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Sensory pathways – info toward the brain</a:t>
            </a:r>
          </a:p>
          <a:p>
            <a:r>
              <a:rPr lang="en-US" dirty="0" smtClean="0"/>
              <a:t>Motor pathways – from the brain to the muscles</a:t>
            </a:r>
          </a:p>
          <a:p>
            <a:r>
              <a:rPr lang="en-US" dirty="0" smtClean="0"/>
              <a:t>   Two major tracts:</a:t>
            </a:r>
          </a:p>
          <a:p>
            <a:pPr>
              <a:buNone/>
            </a:pPr>
            <a:r>
              <a:rPr lang="en-US" dirty="0" smtClean="0"/>
              <a:t> 1) </a:t>
            </a:r>
            <a:r>
              <a:rPr lang="en-US" b="1" dirty="0" err="1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Extrapyramidal</a:t>
            </a:r>
            <a:r>
              <a:rPr lang="en-US" b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 </a:t>
            </a:r>
            <a:r>
              <a:rPr lang="en-US" dirty="0" smtClean="0"/>
              <a:t>pathway- random &amp; postural movements (7 days after birth, involuntary, reflex) </a:t>
            </a:r>
          </a:p>
          <a:p>
            <a:pPr>
              <a:buNone/>
            </a:pPr>
            <a:r>
              <a:rPr lang="en-US" dirty="0" smtClean="0"/>
              <a:t>2) </a:t>
            </a:r>
            <a:r>
              <a:rPr lang="en-US" b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Pyramidal pathway </a:t>
            </a:r>
            <a:r>
              <a:rPr lang="en-US" dirty="0" smtClean="0"/>
              <a:t>– </a:t>
            </a:r>
            <a:r>
              <a:rPr lang="en-US" dirty="0" err="1" smtClean="0"/>
              <a:t>myelinates</a:t>
            </a:r>
            <a:r>
              <a:rPr lang="en-US" dirty="0" smtClean="0"/>
              <a:t> after birth, functioning 4-5 months, controls muscles for finger movements (voluntary movements)</a:t>
            </a:r>
          </a:p>
          <a:p>
            <a:pPr>
              <a:buNone/>
            </a:pPr>
            <a:r>
              <a:rPr lang="en-US" dirty="0" smtClean="0"/>
              <a:t>3)  </a:t>
            </a:r>
            <a:r>
              <a:rPr lang="en-US" dirty="0" err="1" smtClean="0"/>
              <a:t>Myelination</a:t>
            </a:r>
            <a:r>
              <a:rPr lang="en-US" dirty="0" smtClean="0"/>
              <a:t> occurs in </a:t>
            </a:r>
            <a:r>
              <a:rPr lang="en-US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Motor Tracts from brain to Spinal Cord </a:t>
            </a:r>
            <a:r>
              <a:rPr lang="en-US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 (direction of messages) </a:t>
            </a:r>
            <a:r>
              <a:rPr lang="en-US" dirty="0" smtClean="0"/>
              <a:t>and </a:t>
            </a:r>
            <a:r>
              <a:rPr lang="en-US" dirty="0" smtClean="0"/>
              <a:t>in </a:t>
            </a:r>
            <a:r>
              <a:rPr lang="en-US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Sensory Tracts </a:t>
            </a:r>
            <a:r>
              <a:rPr lang="en-US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from sensory receptors to SC and Brain (direction of impulses) </a:t>
            </a:r>
            <a:endParaRPr lang="en-US" dirty="0" smtClean="0">
              <a:solidFill>
                <a:schemeClr val="accent3">
                  <a:lumMod val="40000"/>
                  <a:lumOff val="60000"/>
                </a:schemeClr>
              </a:solidFill>
            </a:endParaRPr>
          </a:p>
          <a:p>
            <a:r>
              <a:rPr lang="en-US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Sensory Pathways mature before  motor pathways.</a:t>
            </a:r>
          </a:p>
          <a:p>
            <a:endParaRPr lang="en-US" dirty="0"/>
          </a:p>
        </p:txBody>
      </p:sp>
    </p:spTree>
  </p:cSld>
  <p:clrMapOvr>
    <a:masterClrMapping/>
  </p:clrMapOvr>
  <p:transition spd="slow">
    <p:dissolve/>
    <p:sndAc>
      <p:stSnd>
        <p:snd r:embed="rId2" name="wind.wav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0"/>
            <a:ext cx="7772400" cy="914400"/>
          </a:xfrm>
        </p:spPr>
        <p:txBody>
          <a:bodyPr/>
          <a:lstStyle/>
          <a:p>
            <a:r>
              <a:rPr lang="en-US" b="1" dirty="0" smtClean="0"/>
              <a:t>Nervous System &amp; Aging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914400"/>
            <a:ext cx="7772400" cy="5441160"/>
          </a:xfrm>
        </p:spPr>
        <p:txBody>
          <a:bodyPr/>
          <a:lstStyle/>
          <a:p>
            <a:r>
              <a:rPr lang="en-US" b="1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Neurogenesis</a:t>
            </a:r>
            <a:r>
              <a:rPr lang="en-US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- </a:t>
            </a:r>
            <a:r>
              <a:rPr lang="en-US" b="1" dirty="0" smtClean="0">
                <a:solidFill>
                  <a:schemeClr val="tx2"/>
                </a:solidFill>
              </a:rPr>
              <a:t>the propagation of nerve cells (division and production of additional nerve cells) .  </a:t>
            </a:r>
            <a:r>
              <a:rPr lang="en-US" b="1" dirty="0" err="1" smtClean="0">
                <a:solidFill>
                  <a:schemeClr val="tx2"/>
                </a:solidFill>
              </a:rPr>
              <a:t>Neurogenesis</a:t>
            </a:r>
            <a:r>
              <a:rPr lang="en-US" b="1" smtClean="0">
                <a:solidFill>
                  <a:schemeClr val="tx2"/>
                </a:solidFill>
              </a:rPr>
              <a:t> can occur </a:t>
            </a:r>
            <a:r>
              <a:rPr lang="en-US" b="1" dirty="0" smtClean="0">
                <a:solidFill>
                  <a:schemeClr val="tx2"/>
                </a:solidFill>
              </a:rPr>
              <a:t>with age just as muscle cells can grow at any age.</a:t>
            </a:r>
          </a:p>
          <a:p>
            <a:r>
              <a:rPr lang="en-US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Overall, the nervous system slows down and declines with age.  Due in part to inactivity and less active pathways (use it or lose it) and aging of the body</a:t>
            </a:r>
            <a:r>
              <a:rPr lang="en-US" dirty="0" smtClean="0"/>
              <a:t>.  </a:t>
            </a:r>
          </a:p>
          <a:p>
            <a:endParaRPr lang="en-US" dirty="0"/>
          </a:p>
        </p:txBody>
      </p:sp>
    </p:spTree>
  </p:cSld>
  <p:clrMapOvr>
    <a:masterClrMapping/>
  </p:clrMapOvr>
  <p:transition spd="slow">
    <p:dissolve/>
    <p:sndAc>
      <p:stSnd>
        <p:snd r:embed="rId2" name="wind.wav"/>
      </p:stSnd>
    </p:sndAc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106</TotalTime>
  <Words>406</Words>
  <Application>Microsoft Office PowerPoint</Application>
  <PresentationFormat>On-screen Show (4:3)</PresentationFormat>
  <Paragraphs>37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Metro</vt:lpstr>
      <vt:lpstr>BRAIN STructures</vt:lpstr>
      <vt:lpstr>Slide 2</vt:lpstr>
      <vt:lpstr>Slide 3</vt:lpstr>
      <vt:lpstr>Slide 4</vt:lpstr>
      <vt:lpstr>Slide 5</vt:lpstr>
      <vt:lpstr>Lower Brain Structures</vt:lpstr>
      <vt:lpstr>Spinal Cord and Nerve Tracts</vt:lpstr>
      <vt:lpstr>Spinal Cord and Nerve Tracts</vt:lpstr>
      <vt:lpstr>Nervous System &amp; Aging </vt:lpstr>
    </vt:vector>
  </TitlesOfParts>
  <Company>Camden County College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Brain STructures</dc:title>
  <dc:creator>NDiCicco</dc:creator>
  <cp:lastModifiedBy>NDiCicco</cp:lastModifiedBy>
  <cp:revision>13</cp:revision>
  <dcterms:created xsi:type="dcterms:W3CDTF">2014-02-26T15:58:09Z</dcterms:created>
  <dcterms:modified xsi:type="dcterms:W3CDTF">2017-02-27T14:30:17Z</dcterms:modified>
</cp:coreProperties>
</file>