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9" r:id="rId4"/>
    <p:sldId id="269" r:id="rId5"/>
    <p:sldId id="258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8" d="100"/>
          <a:sy n="218" d="100"/>
        </p:scale>
        <p:origin x="-22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" name="Chimes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audio" Target="../media/audio1.bin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46F320-B36E-4143-804B-17BD9EEE753C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245044-BF7C-453D-9D1E-C76771DAC6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13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13" name="Chimes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13438"/>
            <a:ext cx="7745505" cy="9445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i="1" dirty="0"/>
          </a:p>
          <a:p>
            <a:pPr marL="0" indent="0">
              <a:buNone/>
            </a:pPr>
            <a:endParaRPr lang="en-US" sz="900" i="1" dirty="0" smtClean="0"/>
          </a:p>
          <a:p>
            <a:r>
              <a:rPr lang="en-US" sz="900" i="1" dirty="0" smtClean="0"/>
              <a:t>Based on readings from Barrett, et. al. chapters 11, 25</a:t>
            </a:r>
            <a:endParaRPr lang="en-US" sz="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5029200"/>
          </a:xfrm>
        </p:spPr>
        <p:txBody>
          <a:bodyPr/>
          <a:lstStyle/>
          <a:p>
            <a:r>
              <a:rPr lang="en-US" sz="4000" dirty="0"/>
              <a:t>Consumer Health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Decisions</a:t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PowerPoint </a:t>
            </a:r>
            <a:r>
              <a:rPr lang="en-US" dirty="0"/>
              <a:t># 7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4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Look for </a:t>
            </a:r>
            <a:r>
              <a:rPr lang="en-US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“USP”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the label.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Check the label for contents.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Reject supplements that provide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megadoses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Beware of label and advertising claims.</a:t>
            </a:r>
          </a:p>
          <a:p>
            <a:r>
              <a:rPr lang="en-US" sz="28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Observe _______ dates.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Store supplements wisely.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Take supplements carefully.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Vitamins/Minerals: Reducing Risk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constituent parts of proteins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Essential amino acids must be _________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Supplements may pose risk for some people, including: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Pregnant or _____ women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Infants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Children and adolescents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elderly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Those with ________disorders of amino acid metabolism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Those with certain diseases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Amino Acids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mino-Acid-Struct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914400"/>
            <a:ext cx="1143000" cy="7807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Naturally occurring substances taken from parts of _______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Herbal remedies have a long history.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Herbal supplements may act in the same way as drugs.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Herbals may ______ with medications, vitamins, and minerals.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Side effects may be unpredictable.</a:t>
            </a:r>
            <a:endParaRPr lang="en-US" sz="2800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Herbal Supplements</a:t>
            </a:r>
            <a:endParaRPr lang="en-US" sz="36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  <a:solidFill>
            <a:srgbClr val="008000"/>
          </a:solidFill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Few have been ______ in controlled studies for effectiveness and safety, especially in children.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not always contain the ingredient(s) listed on the label or in the amounts stated on the label.</a:t>
            </a:r>
          </a:p>
          <a:p>
            <a:r>
              <a:rPr lang="en-US" sz="2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have been contaminated.</a:t>
            </a:r>
            <a:endParaRPr lang="en-US" sz="2800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Herbal Supplements</a:t>
            </a:r>
            <a:endParaRPr lang="en-US" sz="36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erbs-and-supplemen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572000"/>
            <a:ext cx="2743200" cy="22055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28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is_________regarding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the benefit and risk of many supplements.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NCCIH funds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studies on supplements.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Using high doses of vitamins or vitamin insurance must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take into account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bioavailability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of the supplement,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symptoms of overdose,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and the possible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to one’s health.  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RDA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is an established guideline to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meet or exceed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 nutritional needs of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most people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They are evaluated and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updated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every </a:t>
            </a:r>
            <a:r>
              <a:rPr lang="en-US" sz="2800" b="1" dirty="0" smtClean="0">
                <a:solidFill>
                  <a:srgbClr val="895D1D"/>
                </a:solidFill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years.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05425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Research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791200"/>
          </a:xfrm>
          <a:solidFill>
            <a:schemeClr val="accent1"/>
          </a:solidFill>
        </p:spPr>
        <p:txBody>
          <a:bodyPr>
            <a:noAutofit/>
          </a:bodyPr>
          <a:lstStyle/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Speak with your health care provider.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Speak with a dietician and a pharmacist.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Always let your health care providers know what you are taking.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Read the _______ research.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Follow label directions.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Avoid “</a:t>
            </a:r>
            <a:r>
              <a:rPr lang="en-US" sz="2600" dirty="0" err="1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megadoses</a:t>
            </a: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Avoid supplements that contain hormones or steroids.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Stop taking it if side effects develop.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Look for the “</a:t>
            </a:r>
            <a:r>
              <a:rPr lang="en-US" sz="2600" b="1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USP Verified</a:t>
            </a: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” mark.</a:t>
            </a:r>
          </a:p>
          <a:p>
            <a:pPr>
              <a:buClr>
                <a:schemeClr val="accent2"/>
              </a:buClr>
              <a:buFont typeface="Wingdings" charset="2"/>
              <a:buChar char="v"/>
            </a:pPr>
            <a: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  <a:t>Visit the FDA and NCCIH websites for current information.</a:t>
            </a:r>
            <a:br>
              <a:rPr lang="en-US" sz="2600" dirty="0" smtClean="0">
                <a:solidFill>
                  <a:srgbClr val="ECE9C6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600" dirty="0" smtClean="0">
              <a:solidFill>
                <a:srgbClr val="ECE9C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Reducing Risk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Define and explain the term “dietary supplements.”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List reasons that people use supplements.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Discuss the benefits and hazards of supplements.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Discuss characteristics of people who might benefit from using supplements.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Explain some of the risks of using herbs as remedies.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Explain the federal regulation of dietary supplements.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Chapter Objectives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6777318" cy="457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Facts About Supplements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4682262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More than 1000 new supplements are developed each year.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Market is over $29 billion</a:t>
            </a:r>
          </a:p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Large and small companies produce supplements.</a:t>
            </a:r>
          </a:p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Supplements have been touted to treat almost _____condition known to man.</a:t>
            </a:r>
          </a:p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Claims by those who market supplements frequently have ____ basis in science.</a:t>
            </a:r>
          </a:p>
          <a:p>
            <a:pPr marL="342900" indent="-3429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People take supplements for a variety of reasons.</a:t>
            </a: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Only about a _____ of dietary supplements have scientific evidence of safety and effectiveness.</a:t>
            </a:r>
          </a:p>
          <a:p>
            <a:pPr marL="457200" indent="-457200" algn="l">
              <a:buClr>
                <a:schemeClr val="accent2"/>
              </a:buClr>
              <a:buFont typeface="Wingdings" charset="2"/>
              <a:buChar char="u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Supplements can interact with medications.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U.S. F____T_____C_____ has primary responsibility for regulating advertisement and labeling.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Aside from advertising, regulation is by the Food and Drug Administration.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FDA regulation is hampered by the fact that supplements are usually treated as foods, not drugs.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FDA does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not_____the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content of supplements and cannot insure the ingredients or their amounts listed on the label are accurate.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Regulation of Dietary Supplements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is a product that is intended to supplement the diet and that </a:t>
            </a:r>
            <a:r>
              <a:rPr lang="en-US" sz="2800" b="1" dirty="0" err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contains_____or</a:t>
            </a:r>
            <a:r>
              <a:rPr lang="en-US" sz="28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_____</a:t>
            </a:r>
            <a:r>
              <a:rPr lang="en-US" sz="28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the following: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minerals, _____ or botanicals, amino acids, a dietary substance  used  “</a:t>
            </a:r>
            <a:r>
              <a:rPr lang="mr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supplement the diet by increasing dietary intake” (weight gainer),  or any combination of the above ingredients.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228600"/>
            <a:ext cx="7922110" cy="1395806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>
                <a:latin typeface="Arial" pitchFamily="34" charset="0"/>
                <a:cs typeface="Arial" pitchFamily="34" charset="0"/>
              </a:rPr>
              <a:t>1994 </a:t>
            </a:r>
            <a:r>
              <a:rPr lang="en-US" sz="2700" b="1" i="1" dirty="0" smtClean="0">
                <a:latin typeface="Arial" pitchFamily="34" charset="0"/>
                <a:cs typeface="Arial" pitchFamily="34" charset="0"/>
              </a:rPr>
              <a:t>Dietary Supplement Health &amp; Education (DSHEA) Act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Definition of a dietary supplement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aw Boo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16000" cy="1295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Governs federal regulation of dietary supplements.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Specified the ingredient and label information.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Prohibits the FDA from banning suspicious ingredients.</a:t>
            </a:r>
          </a:p>
          <a:p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label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about the products </a:t>
            </a:r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influence on body structure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its effects on how the </a:t>
            </a:r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body functions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if they </a:t>
            </a:r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contain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smtClean="0">
                <a:solidFill>
                  <a:srgbClr val="D6862D"/>
                </a:solidFill>
                <a:latin typeface="Times New Roman" pitchFamily="18" charset="0"/>
                <a:cs typeface="Times New Roman" pitchFamily="18" charset="0"/>
              </a:rPr>
              <a:t>_________ statement.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This product is not intended to diagnose, treat, cure or 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prevent any disease”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Broadened the meaning of the term to include more products as dietary supplements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Requires good manufacturing practices.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D6862D"/>
                </a:solidFill>
                <a:latin typeface="Arial" pitchFamily="34" charset="0"/>
                <a:cs typeface="Arial" pitchFamily="34" charset="0"/>
              </a:rPr>
              <a:t>Dietary Supplement Health and Education Act</a:t>
            </a:r>
            <a:endParaRPr lang="en-US" sz="3600" b="1" dirty="0">
              <a:solidFill>
                <a:srgbClr val="D6862D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charset="2"/>
              <a:buChar char="u"/>
            </a:pPr>
            <a:r>
              <a:rPr lang="en-US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Basic nutrients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(6) necessary to support life.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Widely dispersed in food.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Marketed with a wide array of claims.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most ________ reason for taking supplements is to overcome ______, which can only be diagnosed by a physician.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Taking excessive amounts can result in health problems.</a:t>
            </a:r>
          </a:p>
          <a:p>
            <a:pPr>
              <a:buFont typeface="Wingdings" charset="2"/>
              <a:buChar char="u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Supplements are no guarantee against disease.</a:t>
            </a:r>
            <a:endParaRPr lang="en-US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Vitamins and Minerals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Those whose diets are poor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 or nursing women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Young children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Those who consume less than 1200 calories/day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Smokers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Heavy drinkers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Examples of People Who May Need Vitamin/Mineral Supplements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Postmenopausal women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 persons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Women with heavy menstrual bleeding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Those with a _____ condition that affects absorption, use, or excretion of nutrients.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Examples of People Who May Need Vitamin/Mineral Supplements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Chimes"/>
          </p:stSnd>
        </p:sndAc>
      </p:transition>
    </mc:Choice>
    <mc:Fallback>
      <p:transition xmlns:p14="http://schemas.microsoft.com/office/powerpoint/2010/main" spd="slow">
        <p:blinds dir="vert"/>
        <p:sndAc>
          <p:stSnd>
            <p:snd r:embed="rId2" name="Chimes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452</TotalTime>
  <Words>853</Words>
  <Application>Microsoft Macintosh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Hardcover</vt:lpstr>
      <vt:lpstr>Consumer Health  Decisions  PowerPoint # 7   </vt:lpstr>
      <vt:lpstr>Chapter Objectives</vt:lpstr>
      <vt:lpstr>Facts About Supplements</vt:lpstr>
      <vt:lpstr>Regulation of Dietary Supplements</vt:lpstr>
      <vt:lpstr>1994 Dietary Supplement Health &amp; Education (DSHEA) Act Definition of a dietary supplement:</vt:lpstr>
      <vt:lpstr>Dietary Supplement Health and Education Act</vt:lpstr>
      <vt:lpstr>Vitamins and Minerals</vt:lpstr>
      <vt:lpstr>Examples of People Who May Need Vitamin/Mineral Supplements</vt:lpstr>
      <vt:lpstr>Examples of People Who May Need Vitamin/Mineral Supplements</vt:lpstr>
      <vt:lpstr>Vitamins/Minerals: Reducing Risk</vt:lpstr>
      <vt:lpstr>Amino Acids</vt:lpstr>
      <vt:lpstr>Herbal Supplements</vt:lpstr>
      <vt:lpstr>Herbal Supplements</vt:lpstr>
      <vt:lpstr>Research</vt:lpstr>
      <vt:lpstr>Reducing Risk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Health: Making Informed Decisions  J. Thomas Butler, Ed.D., CHES (ret.) </dc:title>
  <dc:creator>Tom Butler</dc:creator>
  <cp:lastModifiedBy>Nicholas DiCicco</cp:lastModifiedBy>
  <cp:revision>26</cp:revision>
  <dcterms:created xsi:type="dcterms:W3CDTF">2011-01-20T16:01:38Z</dcterms:created>
  <dcterms:modified xsi:type="dcterms:W3CDTF">2018-01-08T14:37:31Z</dcterms:modified>
</cp:coreProperties>
</file>