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udio/unknown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57" r:id="rId3"/>
    <p:sldId id="259" r:id="rId4"/>
    <p:sldId id="269" r:id="rId5"/>
    <p:sldId id="258" r:id="rId6"/>
    <p:sldId id="27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1" r:id="rId15"/>
    <p:sldId id="26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audio" Target="../media/audio1.bin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audio" Target="../media/audio1.bin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546F320-B36E-4143-804B-17BD9EEE753C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245044-BF7C-453D-9D1E-C76771DAC66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  <p:sndAc>
          <p:stSnd>
            <p:snd r:embed="rId4" name="Chimes"/>
          </p:stSnd>
        </p:sndAc>
      </p:transition>
    </mc:Choice>
    <mc:Fallback>
      <p:transition spd="slow">
        <p:blinds dir="vert"/>
        <p:sndAc>
          <p:stSnd>
            <p:snd r:embed="rId1" name="Chimes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6F320-B36E-4143-804B-17BD9EEE753C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45044-BF7C-453D-9D1E-C76771DAC66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  <p:sndAc>
          <p:stSnd>
            <p:snd r:embed="rId3" name="Chimes"/>
          </p:stSnd>
        </p:sndAc>
      </p:transition>
    </mc:Choice>
    <mc:Fallback>
      <p:transition spd="slow">
        <p:blinds dir="vert"/>
        <p:sndAc>
          <p:stSnd>
            <p:snd r:embed="rId1" name="Chimes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6F320-B36E-4143-804B-17BD9EEE753C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45044-BF7C-453D-9D1E-C76771DAC66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  <p:sndAc>
          <p:stSnd>
            <p:snd r:embed="rId3" name="Chimes"/>
          </p:stSnd>
        </p:sndAc>
      </p:transition>
    </mc:Choice>
    <mc:Fallback>
      <p:transition spd="slow">
        <p:blinds dir="vert"/>
        <p:sndAc>
          <p:stSnd>
            <p:snd r:embed="rId1" name="Chimes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6F320-B36E-4143-804B-17BD9EEE753C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45044-BF7C-453D-9D1E-C76771DAC6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  <p:sndAc>
          <p:stSnd>
            <p:snd r:embed="rId3" name="Chimes"/>
          </p:stSnd>
        </p:sndAc>
      </p:transition>
    </mc:Choice>
    <mc:Fallback>
      <p:transition spd="slow">
        <p:blinds dir="vert"/>
        <p:sndAc>
          <p:stSnd>
            <p:snd r:embed="rId1" name="Chimes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6F320-B36E-4143-804B-17BD9EEE753C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45044-BF7C-453D-9D1E-C76771DAC6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  <p:sndAc>
          <p:stSnd>
            <p:snd r:embed="rId4" name="Chimes"/>
          </p:stSnd>
        </p:sndAc>
      </p:transition>
    </mc:Choice>
    <mc:Fallback>
      <p:transition spd="slow">
        <p:blinds dir="vert"/>
        <p:sndAc>
          <p:stSnd>
            <p:snd r:embed="rId1" name="Chimes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6F320-B36E-4143-804B-17BD9EEE753C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45044-BF7C-453D-9D1E-C76771DAC6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  <p:sndAc>
          <p:stSnd>
            <p:snd r:embed="rId3" name="Chimes"/>
          </p:stSnd>
        </p:sndAc>
      </p:transition>
    </mc:Choice>
    <mc:Fallback>
      <p:transition spd="slow">
        <p:blinds dir="vert"/>
        <p:sndAc>
          <p:stSnd>
            <p:snd r:embed="rId1" name="Chimes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6F320-B36E-4143-804B-17BD9EEE753C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45044-BF7C-453D-9D1E-C76771DAC66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  <p:sndAc>
          <p:stSnd>
            <p:snd r:embed="rId3" name="Chimes"/>
          </p:stSnd>
        </p:sndAc>
      </p:transition>
    </mc:Choice>
    <mc:Fallback>
      <p:transition spd="slow">
        <p:blinds dir="vert"/>
        <p:sndAc>
          <p:stSnd>
            <p:snd r:embed="rId1" name="Chimes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6F320-B36E-4143-804B-17BD9EEE753C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45044-BF7C-453D-9D1E-C76771DAC66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  <p:sndAc>
          <p:stSnd>
            <p:snd r:embed="rId3" name="Chimes"/>
          </p:stSnd>
        </p:sndAc>
      </p:transition>
    </mc:Choice>
    <mc:Fallback>
      <p:transition spd="slow">
        <p:blinds dir="vert"/>
        <p:sndAc>
          <p:stSnd>
            <p:snd r:embed="rId1" name="Chimes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6F320-B36E-4143-804B-17BD9EEE753C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45044-BF7C-453D-9D1E-C76771DAC6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  <p:sndAc>
          <p:stSnd>
            <p:snd r:embed="rId3" name="Chimes"/>
          </p:stSnd>
        </p:sndAc>
      </p:transition>
    </mc:Choice>
    <mc:Fallback>
      <p:transition spd="slow">
        <p:blinds dir="vert"/>
        <p:sndAc>
          <p:stSnd>
            <p:snd r:embed="rId1" name="Chimes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6F320-B36E-4143-804B-17BD9EEE753C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45044-BF7C-453D-9D1E-C76771DAC6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  <p:sndAc>
          <p:stSnd>
            <p:snd r:embed="rId3" name="Chimes"/>
          </p:stSnd>
        </p:sndAc>
      </p:transition>
    </mc:Choice>
    <mc:Fallback>
      <p:transition spd="slow">
        <p:blinds dir="vert"/>
        <p:sndAc>
          <p:stSnd>
            <p:snd r:embed="rId1" name="Chimes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6F320-B36E-4143-804B-17BD9EEE753C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45044-BF7C-453D-9D1E-C76771DAC6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  <p:sndAc>
          <p:stSnd>
            <p:snd r:embed="rId3" name="Chimes"/>
          </p:stSnd>
        </p:sndAc>
      </p:transition>
    </mc:Choice>
    <mc:Fallback>
      <p:transition spd="slow">
        <p:blinds dir="vert"/>
        <p:sndAc>
          <p:stSnd>
            <p:snd r:embed="rId1" name="Chimes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546F320-B36E-4143-804B-17BD9EEE753C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6245044-BF7C-453D-9D1E-C76771DAC66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  <p:sndAc>
          <p:stSnd>
            <p:snd r:embed="rId14" name="Chimes"/>
          </p:stSnd>
        </p:sndAc>
      </p:transition>
    </mc:Choice>
    <mc:Fallback>
      <p:transition spd="slow">
        <p:blinds dir="vert"/>
        <p:sndAc>
          <p:stSnd>
            <p:snd r:embed="rId13" name="Chimes"/>
          </p:stSnd>
        </p:sndAc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913438"/>
            <a:ext cx="7745505" cy="94456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sz="900" dirty="0" smtClean="0"/>
          </a:p>
          <a:p>
            <a:pPr marL="0" indent="0">
              <a:buNone/>
            </a:pPr>
            <a:endParaRPr lang="en-US" sz="900" dirty="0"/>
          </a:p>
          <a:p>
            <a:pPr marL="0" indent="0">
              <a:buNone/>
            </a:pPr>
            <a:endParaRPr lang="en-US" sz="900" dirty="0" smtClean="0"/>
          </a:p>
          <a:p>
            <a:pPr marL="0" indent="0">
              <a:buNone/>
            </a:pPr>
            <a:endParaRPr lang="en-US" sz="900" i="1" dirty="0"/>
          </a:p>
          <a:p>
            <a:pPr marL="0" indent="0">
              <a:buNone/>
            </a:pPr>
            <a:endParaRPr lang="en-US" sz="900" i="1" dirty="0" smtClean="0"/>
          </a:p>
          <a:p>
            <a:r>
              <a:rPr lang="en-US" sz="900" i="1" dirty="0" smtClean="0"/>
              <a:t>Based on readings from Barrett, et. al. chapters 11, 25</a:t>
            </a:r>
            <a:endParaRPr lang="en-US" sz="900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56263" cy="5029200"/>
          </a:xfrm>
        </p:spPr>
        <p:txBody>
          <a:bodyPr/>
          <a:lstStyle/>
          <a:p>
            <a:r>
              <a:rPr lang="en-US" sz="4000" dirty="0"/>
              <a:t>Consumer Health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Decisions</a:t>
            </a:r>
            <a:br>
              <a:rPr lang="en-US" sz="40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PowerPoint </a:t>
            </a:r>
            <a:r>
              <a:rPr lang="en-US" dirty="0"/>
              <a:t># 7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00343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  <p:sndAc>
          <p:stSnd>
            <p:snd r:embed="rId3" name="Chimes"/>
          </p:stSnd>
        </p:sndAc>
      </p:transition>
    </mc:Choice>
    <mc:Fallback>
      <p:transition spd="slow">
        <p:blinds dir="vert"/>
        <p:sndAc>
          <p:stSnd>
            <p:snd r:embed="rId2" name="Chimes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Look for </a:t>
            </a:r>
            <a:r>
              <a:rPr lang="en-US" sz="28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“USP”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on the label.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Check the label for contents.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Reject supplements that provide “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megadoses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.”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Beware of label and advertising claims.</a:t>
            </a:r>
          </a:p>
          <a:p>
            <a:r>
              <a:rPr lang="en-US" sz="2800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Observe _______ dates.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Store supplements wisely.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Take supplements carefully.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Vitamins/Minerals: Reducing Risk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  <p:sndAc>
          <p:stSnd>
            <p:snd r:embed="rId3" name="Chimes"/>
          </p:stSnd>
        </p:sndAc>
      </p:transition>
    </mc:Choice>
    <mc:Fallback>
      <p:transition spd="slow">
        <p:blinds dir="vert"/>
        <p:sndAc>
          <p:stSnd>
            <p:snd r:embed="rId2" name="Chimes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lnSpcReduction="10000"/>
          </a:bodyPr>
          <a:lstStyle/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The constituent parts of proteins</a:t>
            </a:r>
          </a:p>
          <a:p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Essential amino acids must be _________</a:t>
            </a:r>
          </a:p>
          <a:p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Supplements may pose risk for some people, including:</a:t>
            </a:r>
          </a:p>
          <a:p>
            <a:pPr lvl="1"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Pregnant or _____ women</a:t>
            </a:r>
          </a:p>
          <a:p>
            <a:pPr lvl="1"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Infants</a:t>
            </a:r>
          </a:p>
          <a:p>
            <a:pPr lvl="1"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Children and adolescents</a:t>
            </a:r>
          </a:p>
          <a:p>
            <a:pPr lvl="1"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The elderly</a:t>
            </a:r>
          </a:p>
          <a:p>
            <a:pPr lvl="1"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Those with ________disorders of amino acid metabolism</a:t>
            </a:r>
          </a:p>
          <a:p>
            <a:pPr lvl="1"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Those with certain diseases</a:t>
            </a:r>
            <a:endParaRPr lang="en-US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Amino Acids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Amino-Acid-Structure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33800" y="914400"/>
            <a:ext cx="1143000" cy="78075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  <p:sndAc>
          <p:stSnd>
            <p:snd r:embed="rId4" name="Chimes"/>
          </p:stSnd>
        </p:sndAc>
      </p:transition>
    </mc:Choice>
    <mc:Fallback>
      <p:transition spd="slow">
        <p:blinds dir="vert"/>
        <p:sndAc>
          <p:stSnd>
            <p:snd r:embed="rId2" name="Chimes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8000"/>
          </a:solidFill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Naturally occurring substances taken from parts of _______</a:t>
            </a:r>
          </a:p>
          <a:p>
            <a:r>
              <a:rPr lang="en-US" sz="2800" dirty="0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Herbal remedies have a long history.</a:t>
            </a:r>
          </a:p>
          <a:p>
            <a:r>
              <a:rPr lang="en-US" sz="2800" dirty="0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Herbal supplements may act in the same way as drugs.</a:t>
            </a:r>
          </a:p>
          <a:p>
            <a:r>
              <a:rPr lang="en-US" sz="2800" dirty="0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Herbals may ______ with medications, vitamins, and minerals.</a:t>
            </a:r>
          </a:p>
          <a:p>
            <a:r>
              <a:rPr lang="en-US" sz="2800" dirty="0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Side effects may be unpredictable.</a:t>
            </a:r>
            <a:endParaRPr lang="en-US" sz="2800" dirty="0">
              <a:solidFill>
                <a:schemeClr val="bg2">
                  <a:lumMod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Herbal Supplements</a:t>
            </a:r>
            <a:endParaRPr lang="en-US" sz="3600" b="1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  <p:sndAc>
          <p:stSnd>
            <p:snd r:embed="rId3" name="Chimes"/>
          </p:stSnd>
        </p:sndAc>
      </p:transition>
    </mc:Choice>
    <mc:Fallback>
      <p:transition spd="slow">
        <p:blinds dir="vert"/>
        <p:sndAc>
          <p:stSnd>
            <p:snd r:embed="rId2" name="Chimes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648200"/>
          </a:xfrm>
          <a:solidFill>
            <a:srgbClr val="008000"/>
          </a:solidFill>
        </p:spPr>
        <p:txBody>
          <a:bodyPr>
            <a:normAutofit/>
          </a:bodyPr>
          <a:lstStyle/>
          <a:p>
            <a:endParaRPr lang="en-US" sz="2800" dirty="0" smtClean="0">
              <a:solidFill>
                <a:schemeClr val="bg2">
                  <a:lumMod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Few have been ______ in controlled studies for effectiveness and safety, especially in children.</a:t>
            </a:r>
          </a:p>
          <a:p>
            <a:r>
              <a:rPr lang="en-US" sz="2800" dirty="0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May not always contain the ingredient(s) listed on the label or in the amounts stated on the label.</a:t>
            </a:r>
          </a:p>
          <a:p>
            <a:r>
              <a:rPr lang="en-US" sz="2800" dirty="0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Some have been contaminated.</a:t>
            </a:r>
            <a:endParaRPr lang="en-US" sz="2800" dirty="0">
              <a:solidFill>
                <a:schemeClr val="bg2">
                  <a:lumMod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Herbal Supplements</a:t>
            </a:r>
            <a:endParaRPr lang="en-US" sz="3600" b="1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herbs-and-supplements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67400" y="4572000"/>
            <a:ext cx="2743200" cy="220558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  <p:sndAc>
          <p:stSnd>
            <p:snd r:embed="rId4" name="Chimes"/>
          </p:stSnd>
        </p:sndAc>
      </p:transition>
    </mc:Choice>
    <mc:Fallback>
      <p:transition spd="slow">
        <p:blinds dir="vert"/>
        <p:sndAc>
          <p:stSnd>
            <p:snd r:embed="rId2" name="Chimes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en-US" sz="28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Research </a:t>
            </a:r>
            <a:r>
              <a:rPr lang="en-US" sz="2800" b="1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is_________regarding</a:t>
            </a:r>
            <a:r>
              <a:rPr lang="en-US" sz="28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the benefit and risk of many supplements.</a:t>
            </a:r>
          </a:p>
          <a:p>
            <a:r>
              <a:rPr lang="en-US" sz="28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NCCIH funds 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scientific</a:t>
            </a:r>
            <a:r>
              <a:rPr lang="en-US" sz="28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studies on supplements.</a:t>
            </a:r>
          </a:p>
          <a:p>
            <a:r>
              <a:rPr lang="en-US" sz="28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Using high doses of vitamins or vitamin insurance must 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take into account </a:t>
            </a:r>
            <a:r>
              <a:rPr lang="en-US" sz="28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b="1" dirty="0" smtClean="0">
                <a:solidFill>
                  <a:srgbClr val="895D1D"/>
                </a:solidFill>
                <a:latin typeface="Times New Roman" pitchFamily="18" charset="0"/>
                <a:cs typeface="Times New Roman" pitchFamily="18" charset="0"/>
              </a:rPr>
              <a:t>bioavailability</a:t>
            </a:r>
            <a:r>
              <a:rPr lang="en-US" sz="28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of the supplement, </a:t>
            </a:r>
            <a:r>
              <a:rPr lang="en-US" sz="2800" b="1" dirty="0" smtClean="0">
                <a:solidFill>
                  <a:srgbClr val="895D1D"/>
                </a:solidFill>
                <a:latin typeface="Times New Roman" pitchFamily="18" charset="0"/>
                <a:cs typeface="Times New Roman" pitchFamily="18" charset="0"/>
              </a:rPr>
              <a:t>symptoms of overdose, </a:t>
            </a:r>
            <a:r>
              <a:rPr lang="en-US" sz="28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and the possible </a:t>
            </a:r>
            <a:r>
              <a:rPr lang="en-US" sz="2800" b="1" dirty="0" smtClean="0">
                <a:solidFill>
                  <a:srgbClr val="895D1D"/>
                </a:solidFill>
                <a:latin typeface="Times New Roman" pitchFamily="18" charset="0"/>
                <a:cs typeface="Times New Roman" pitchFamily="18" charset="0"/>
              </a:rPr>
              <a:t>damage</a:t>
            </a:r>
            <a:r>
              <a:rPr lang="en-US" sz="28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to one’s health.  </a:t>
            </a:r>
          </a:p>
          <a:p>
            <a:r>
              <a:rPr lang="en-US" sz="28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b="1" dirty="0" smtClean="0">
                <a:solidFill>
                  <a:srgbClr val="895D1D"/>
                </a:solidFill>
                <a:latin typeface="Times New Roman" pitchFamily="18" charset="0"/>
                <a:cs typeface="Times New Roman" pitchFamily="18" charset="0"/>
              </a:rPr>
              <a:t>RDA</a:t>
            </a:r>
            <a:r>
              <a:rPr lang="en-US" sz="28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is an established guideline to </a:t>
            </a:r>
            <a:r>
              <a:rPr lang="en-US" sz="2800" b="1" dirty="0" smtClean="0">
                <a:solidFill>
                  <a:srgbClr val="895D1D"/>
                </a:solidFill>
                <a:latin typeface="Times New Roman" pitchFamily="18" charset="0"/>
                <a:cs typeface="Times New Roman" pitchFamily="18" charset="0"/>
              </a:rPr>
              <a:t>meet or exceed </a:t>
            </a:r>
            <a:r>
              <a:rPr lang="en-US" sz="28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the nutritional needs of </a:t>
            </a:r>
            <a:r>
              <a:rPr lang="en-US" sz="2800" b="1" dirty="0" smtClean="0">
                <a:solidFill>
                  <a:srgbClr val="895D1D"/>
                </a:solidFill>
                <a:latin typeface="Times New Roman" pitchFamily="18" charset="0"/>
                <a:cs typeface="Times New Roman" pitchFamily="18" charset="0"/>
              </a:rPr>
              <a:t>most people</a:t>
            </a:r>
            <a:r>
              <a:rPr lang="en-US" sz="28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. They are evaluated and </a:t>
            </a:r>
            <a:r>
              <a:rPr lang="en-US" sz="2800" b="1" dirty="0" smtClean="0">
                <a:solidFill>
                  <a:srgbClr val="895D1D"/>
                </a:solidFill>
                <a:latin typeface="Times New Roman" pitchFamily="18" charset="0"/>
                <a:cs typeface="Times New Roman" pitchFamily="18" charset="0"/>
              </a:rPr>
              <a:t>updated</a:t>
            </a:r>
            <a:r>
              <a:rPr lang="en-US" sz="28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every </a:t>
            </a:r>
            <a:r>
              <a:rPr lang="en-US" sz="2800" b="1" dirty="0" smtClean="0">
                <a:solidFill>
                  <a:srgbClr val="895D1D"/>
                </a:solidFill>
                <a:latin typeface="Times New Roman" pitchFamily="18" charset="0"/>
                <a:cs typeface="Times New Roman" pitchFamily="18" charset="0"/>
              </a:rPr>
              <a:t>ten</a:t>
            </a:r>
            <a:r>
              <a:rPr lang="en-US" sz="28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years.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56263" cy="1054250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Research</a:t>
            </a:r>
            <a:endParaRPr lang="en-US" sz="3600" b="1" dirty="0">
              <a:solidFill>
                <a:schemeClr val="tx2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  <p:sndAc>
          <p:stSnd>
            <p:snd r:embed="rId3" name="Chimes"/>
          </p:stSnd>
        </p:sndAc>
      </p:transition>
    </mc:Choice>
    <mc:Fallback>
      <p:transition spd="slow">
        <p:blinds dir="vert"/>
        <p:sndAc>
          <p:stSnd>
            <p:snd r:embed="rId2" name="Chimes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763000" cy="5791200"/>
          </a:xfrm>
          <a:solidFill>
            <a:schemeClr val="accent1"/>
          </a:solidFill>
        </p:spPr>
        <p:txBody>
          <a:bodyPr>
            <a:noAutofit/>
          </a:bodyPr>
          <a:lstStyle/>
          <a:p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accent2"/>
              </a:buClr>
              <a:buFont typeface="Wingdings" charset="2"/>
              <a:buChar char="v"/>
            </a:pPr>
            <a:r>
              <a:rPr lang="en-US" sz="2600" dirty="0" smtClean="0">
                <a:solidFill>
                  <a:srgbClr val="ECE9C6"/>
                </a:solidFill>
                <a:latin typeface="Times New Roman" pitchFamily="18" charset="0"/>
                <a:cs typeface="Times New Roman" pitchFamily="18" charset="0"/>
              </a:rPr>
              <a:t>Speak with your health care provider.</a:t>
            </a:r>
          </a:p>
          <a:p>
            <a:pPr>
              <a:buClr>
                <a:schemeClr val="accent2"/>
              </a:buClr>
              <a:buFont typeface="Wingdings" charset="2"/>
              <a:buChar char="v"/>
            </a:pPr>
            <a:r>
              <a:rPr lang="en-US" sz="2600" dirty="0" smtClean="0">
                <a:solidFill>
                  <a:srgbClr val="ECE9C6"/>
                </a:solidFill>
                <a:latin typeface="Times New Roman" pitchFamily="18" charset="0"/>
                <a:cs typeface="Times New Roman" pitchFamily="18" charset="0"/>
              </a:rPr>
              <a:t>Speak with a dietician and a pharmacist.</a:t>
            </a:r>
          </a:p>
          <a:p>
            <a:pPr>
              <a:buClr>
                <a:schemeClr val="accent2"/>
              </a:buClr>
              <a:buFont typeface="Wingdings" charset="2"/>
              <a:buChar char="v"/>
            </a:pPr>
            <a:r>
              <a:rPr lang="en-US" sz="2600" dirty="0" smtClean="0">
                <a:solidFill>
                  <a:srgbClr val="ECE9C6"/>
                </a:solidFill>
                <a:latin typeface="Times New Roman" pitchFamily="18" charset="0"/>
                <a:cs typeface="Times New Roman" pitchFamily="18" charset="0"/>
              </a:rPr>
              <a:t>Always let your health care providers know what you are taking.</a:t>
            </a:r>
          </a:p>
          <a:p>
            <a:pPr>
              <a:buClr>
                <a:schemeClr val="accent2"/>
              </a:buClr>
              <a:buFont typeface="Wingdings" charset="2"/>
              <a:buChar char="v"/>
            </a:pPr>
            <a:r>
              <a:rPr lang="en-US" sz="2600" dirty="0" smtClean="0">
                <a:solidFill>
                  <a:srgbClr val="ECE9C6"/>
                </a:solidFill>
                <a:latin typeface="Times New Roman" pitchFamily="18" charset="0"/>
                <a:cs typeface="Times New Roman" pitchFamily="18" charset="0"/>
              </a:rPr>
              <a:t>Read the _______ research.</a:t>
            </a:r>
          </a:p>
          <a:p>
            <a:pPr>
              <a:buClr>
                <a:schemeClr val="accent2"/>
              </a:buClr>
              <a:buFont typeface="Wingdings" charset="2"/>
              <a:buChar char="v"/>
            </a:pPr>
            <a:r>
              <a:rPr lang="en-US" sz="2600" dirty="0" smtClean="0">
                <a:solidFill>
                  <a:srgbClr val="ECE9C6"/>
                </a:solidFill>
                <a:latin typeface="Times New Roman" pitchFamily="18" charset="0"/>
                <a:cs typeface="Times New Roman" pitchFamily="18" charset="0"/>
              </a:rPr>
              <a:t>Follow label directions.</a:t>
            </a:r>
          </a:p>
          <a:p>
            <a:pPr>
              <a:buClr>
                <a:schemeClr val="accent2"/>
              </a:buClr>
              <a:buFont typeface="Wingdings" charset="2"/>
              <a:buChar char="v"/>
            </a:pPr>
            <a:r>
              <a:rPr lang="en-US" sz="2600" dirty="0" smtClean="0">
                <a:solidFill>
                  <a:srgbClr val="ECE9C6"/>
                </a:solidFill>
                <a:latin typeface="Times New Roman" pitchFamily="18" charset="0"/>
                <a:cs typeface="Times New Roman" pitchFamily="18" charset="0"/>
              </a:rPr>
              <a:t>Avoid “</a:t>
            </a:r>
            <a:r>
              <a:rPr lang="en-US" sz="2600" dirty="0" err="1" smtClean="0">
                <a:solidFill>
                  <a:srgbClr val="ECE9C6"/>
                </a:solidFill>
                <a:latin typeface="Times New Roman" pitchFamily="18" charset="0"/>
                <a:cs typeface="Times New Roman" pitchFamily="18" charset="0"/>
              </a:rPr>
              <a:t>megadoses</a:t>
            </a:r>
            <a:r>
              <a:rPr lang="en-US" sz="2600" dirty="0" smtClean="0">
                <a:solidFill>
                  <a:srgbClr val="ECE9C6"/>
                </a:solidFill>
                <a:latin typeface="Times New Roman" pitchFamily="18" charset="0"/>
                <a:cs typeface="Times New Roman" pitchFamily="18" charset="0"/>
              </a:rPr>
              <a:t>.”</a:t>
            </a:r>
          </a:p>
          <a:p>
            <a:pPr>
              <a:buClr>
                <a:schemeClr val="accent2"/>
              </a:buClr>
              <a:buFont typeface="Wingdings" charset="2"/>
              <a:buChar char="v"/>
            </a:pPr>
            <a:r>
              <a:rPr lang="en-US" sz="2600" dirty="0" smtClean="0">
                <a:solidFill>
                  <a:srgbClr val="ECE9C6"/>
                </a:solidFill>
                <a:latin typeface="Times New Roman" pitchFamily="18" charset="0"/>
                <a:cs typeface="Times New Roman" pitchFamily="18" charset="0"/>
              </a:rPr>
              <a:t>Avoid supplements that contain hormones or steroids.</a:t>
            </a:r>
          </a:p>
          <a:p>
            <a:pPr>
              <a:buClr>
                <a:schemeClr val="accent2"/>
              </a:buClr>
              <a:buFont typeface="Wingdings" charset="2"/>
              <a:buChar char="v"/>
            </a:pPr>
            <a:r>
              <a:rPr lang="en-US" sz="2600" dirty="0" smtClean="0">
                <a:solidFill>
                  <a:srgbClr val="ECE9C6"/>
                </a:solidFill>
                <a:latin typeface="Times New Roman" pitchFamily="18" charset="0"/>
                <a:cs typeface="Times New Roman" pitchFamily="18" charset="0"/>
              </a:rPr>
              <a:t>Stop taking it if side effects develop.</a:t>
            </a:r>
          </a:p>
          <a:p>
            <a:pPr>
              <a:buClr>
                <a:schemeClr val="accent2"/>
              </a:buClr>
              <a:buFont typeface="Wingdings" charset="2"/>
              <a:buChar char="v"/>
            </a:pPr>
            <a:r>
              <a:rPr lang="en-US" sz="2600" dirty="0" smtClean="0">
                <a:solidFill>
                  <a:srgbClr val="ECE9C6"/>
                </a:solidFill>
                <a:latin typeface="Times New Roman" pitchFamily="18" charset="0"/>
                <a:cs typeface="Times New Roman" pitchFamily="18" charset="0"/>
              </a:rPr>
              <a:t>Look for the “</a:t>
            </a:r>
            <a:r>
              <a:rPr lang="en-US" sz="2600" b="1" dirty="0" smtClean="0">
                <a:solidFill>
                  <a:srgbClr val="ECE9C6"/>
                </a:solidFill>
                <a:latin typeface="Times New Roman" pitchFamily="18" charset="0"/>
                <a:cs typeface="Times New Roman" pitchFamily="18" charset="0"/>
              </a:rPr>
              <a:t>USP Verified</a:t>
            </a:r>
            <a:r>
              <a:rPr lang="en-US" sz="2600" dirty="0" smtClean="0">
                <a:solidFill>
                  <a:srgbClr val="ECE9C6"/>
                </a:solidFill>
                <a:latin typeface="Times New Roman" pitchFamily="18" charset="0"/>
                <a:cs typeface="Times New Roman" pitchFamily="18" charset="0"/>
              </a:rPr>
              <a:t>” mark.</a:t>
            </a:r>
          </a:p>
          <a:p>
            <a:pPr>
              <a:buClr>
                <a:schemeClr val="accent2"/>
              </a:buClr>
              <a:buFont typeface="Wingdings" charset="2"/>
              <a:buChar char="v"/>
            </a:pPr>
            <a:r>
              <a:rPr lang="en-US" sz="2600" dirty="0" smtClean="0">
                <a:solidFill>
                  <a:srgbClr val="ECE9C6"/>
                </a:solidFill>
                <a:latin typeface="Times New Roman" pitchFamily="18" charset="0"/>
                <a:cs typeface="Times New Roman" pitchFamily="18" charset="0"/>
              </a:rPr>
              <a:t>Visit the FDA and NCCIH websites for current information.</a:t>
            </a:r>
            <a:br>
              <a:rPr lang="en-US" sz="2600" dirty="0" smtClean="0">
                <a:solidFill>
                  <a:srgbClr val="ECE9C6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600" dirty="0" smtClean="0">
              <a:solidFill>
                <a:srgbClr val="ECE9C6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763000" cy="762000"/>
          </a:xfrm>
          <a:solidFill>
            <a:schemeClr val="accent5"/>
          </a:solidFill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Reducing Risk</a:t>
            </a:r>
            <a:endParaRPr lang="en-US" sz="3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  <p:sndAc>
          <p:stSnd>
            <p:snd r:embed="rId3" name="Chimes"/>
          </p:stSnd>
        </p:sndAc>
      </p:transition>
    </mc:Choice>
    <mc:Fallback>
      <p:transition spd="slow">
        <p:blinds dir="vert"/>
        <p:sndAc>
          <p:stSnd>
            <p:snd r:embed="rId2" name="Chimes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Define and explain the term “dietary supplements.”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List reasons that people use supplements.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Discuss the benefits and hazards of supplements.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Discuss characteristics of people who might benefit from using supplements.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Explain some of the risks of using herbs as remedies.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Explain the federal regulation of dietary supplements.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Chapter Objectives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  <p:sndAc>
          <p:stSnd>
            <p:snd r:embed="rId3" name="Chimes"/>
          </p:stSnd>
        </p:sndAc>
      </p:transition>
    </mc:Choice>
    <mc:Fallback>
      <p:transition spd="slow">
        <p:blinds dir="vert"/>
        <p:sndAc>
          <p:stSnd>
            <p:snd r:embed="rId2" name="Chimes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381000"/>
            <a:ext cx="6777318" cy="457200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Facts About Supplements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371600" y="838200"/>
            <a:ext cx="6400800" cy="4682262"/>
          </a:xfrm>
        </p:spPr>
        <p:txBody>
          <a:bodyPr>
            <a:normAutofit fontScale="85000" lnSpcReduction="20000"/>
          </a:bodyPr>
          <a:lstStyle/>
          <a:p>
            <a:pPr marL="342900" indent="-342900" algn="l">
              <a:buClr>
                <a:schemeClr val="accent2"/>
              </a:buClr>
              <a:buFont typeface="Wingdings" charset="2"/>
              <a:buChar char="u"/>
            </a:pPr>
            <a:r>
              <a:rPr lang="en-US" sz="23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More than 1000 new supplements are developed each year. </a:t>
            </a:r>
            <a:r>
              <a:rPr lang="en-US" sz="2300" b="1" dirty="0" smtClean="0">
                <a:latin typeface="Times New Roman" pitchFamily="18" charset="0"/>
                <a:cs typeface="Times New Roman" pitchFamily="18" charset="0"/>
              </a:rPr>
              <a:t>Market is over $29 billion</a:t>
            </a:r>
          </a:p>
          <a:p>
            <a:pPr marL="342900" indent="-342900" algn="l">
              <a:buClr>
                <a:schemeClr val="accent2"/>
              </a:buClr>
              <a:buFont typeface="Wingdings" charset="2"/>
              <a:buChar char="u"/>
            </a:pPr>
            <a:r>
              <a:rPr lang="en-US" sz="23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Large and small companies produce supplements.</a:t>
            </a:r>
          </a:p>
          <a:p>
            <a:pPr marL="342900" indent="-342900" algn="l">
              <a:buClr>
                <a:schemeClr val="accent2"/>
              </a:buClr>
              <a:buFont typeface="Wingdings" charset="2"/>
              <a:buChar char="u"/>
            </a:pPr>
            <a:r>
              <a:rPr lang="en-US" sz="23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Supplements have been touted to treat almost _____condition known to man.</a:t>
            </a:r>
          </a:p>
          <a:p>
            <a:pPr marL="342900" indent="-342900" algn="l">
              <a:buClr>
                <a:schemeClr val="accent2"/>
              </a:buClr>
              <a:buFont typeface="Wingdings" charset="2"/>
              <a:buChar char="u"/>
            </a:pPr>
            <a:r>
              <a:rPr lang="en-US" sz="23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Claims by those who market supplements frequently have ____ basis in science.</a:t>
            </a:r>
          </a:p>
          <a:p>
            <a:pPr marL="342900" indent="-342900" algn="l">
              <a:buClr>
                <a:schemeClr val="accent2"/>
              </a:buClr>
              <a:buFont typeface="Wingdings" charset="2"/>
              <a:buChar char="u"/>
            </a:pPr>
            <a:r>
              <a:rPr lang="en-US" sz="23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People take supplements for a variety of reasons.</a:t>
            </a:r>
          </a:p>
          <a:p>
            <a:pPr marL="457200" indent="-457200" algn="l">
              <a:buFont typeface="Arial"/>
              <a:buChar char="•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>
              <a:buFont typeface="Arial"/>
              <a:buChar char="•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>
              <a:buClr>
                <a:schemeClr val="accent2"/>
              </a:buClr>
              <a:buFont typeface="Wingdings" charset="2"/>
              <a:buChar char="u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Only about a _____ of dietary supplements have scientific evidence of safety and effectiveness.</a:t>
            </a:r>
          </a:p>
          <a:p>
            <a:pPr marL="457200" indent="-457200" algn="l">
              <a:buClr>
                <a:schemeClr val="accent2"/>
              </a:buClr>
              <a:buFont typeface="Wingdings" charset="2"/>
              <a:buChar char="u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Supplements can interact with medications.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  <p:sndAc>
          <p:stSnd>
            <p:snd r:embed="rId3" name="Chimes"/>
          </p:stSnd>
        </p:sndAc>
      </p:transition>
    </mc:Choice>
    <mc:Fallback>
      <p:transition spd="slow">
        <p:blinds dir="vert"/>
        <p:sndAc>
          <p:stSnd>
            <p:snd r:embed="rId2" name="Chimes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U.S. F____T_____C_____ has primary responsibility for regulating advertisement and labeling.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Aside from advertising, regulation is by the Food and Drug Administration.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FDA regulation is hampered by the fact that supplements are usually treated as foods, not drugs.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FDA does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not_____the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content of supplements and cannot insure the ingredients or their amounts listed on the label are accurate.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Regulation of Dietary Supplements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  <p:sndAc>
          <p:stSnd>
            <p:snd r:embed="rId3" name="Chimes"/>
          </p:stSnd>
        </p:sndAc>
      </p:transition>
    </mc:Choice>
    <mc:Fallback>
      <p:transition spd="slow">
        <p:blinds dir="vert"/>
        <p:sndAc>
          <p:stSnd>
            <p:snd r:embed="rId2" name="Chimes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It is a product that is intended to supplement the diet and that </a:t>
            </a:r>
            <a:r>
              <a:rPr lang="en-US" sz="2800" b="1" dirty="0" err="1" smtClean="0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contains_____or</a:t>
            </a:r>
            <a:r>
              <a:rPr lang="en-US" sz="2800" b="1" dirty="0" smtClean="0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 _____</a:t>
            </a:r>
            <a:r>
              <a:rPr lang="en-US" sz="2800" dirty="0" smtClean="0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of the following: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_______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minerals, _____ or botanicals, amino acids, a dietary substance  used  “</a:t>
            </a:r>
            <a:r>
              <a:rPr lang="mr-IN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 supplement the diet by increasing dietary intake” (weight gainer),  or any combination of the above ingredients.</a:t>
            </a:r>
          </a:p>
          <a:p>
            <a:pPr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490" y="228600"/>
            <a:ext cx="7922110" cy="1395806"/>
          </a:xfrm>
        </p:spPr>
        <p:txBody>
          <a:bodyPr>
            <a:normAutofit fontScale="90000"/>
          </a:bodyPr>
          <a:lstStyle/>
          <a:p>
            <a:pPr algn="l"/>
            <a:r>
              <a:rPr lang="en-US" sz="2700" b="1" dirty="0" smtClean="0">
                <a:latin typeface="Arial" pitchFamily="34" charset="0"/>
                <a:cs typeface="Arial" pitchFamily="34" charset="0"/>
              </a:rPr>
              <a:t>1994 </a:t>
            </a:r>
            <a:r>
              <a:rPr lang="en-US" sz="2700" b="1" i="1" dirty="0" smtClean="0">
                <a:latin typeface="Arial" pitchFamily="34" charset="0"/>
                <a:cs typeface="Arial" pitchFamily="34" charset="0"/>
              </a:rPr>
              <a:t>Dietary Supplement Health &amp; Education (DSHEA) Act </a:t>
            </a:r>
            <a:r>
              <a:rPr lang="en-US" sz="2700" b="1" dirty="0" smtClean="0">
                <a:latin typeface="Arial" pitchFamily="34" charset="0"/>
                <a:cs typeface="Arial" pitchFamily="34" charset="0"/>
              </a:rPr>
              <a:t>Definition of a dietary supplement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: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Law Book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24800" y="152400"/>
            <a:ext cx="1016000" cy="12954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  <p:sndAc>
          <p:stSnd>
            <p:snd r:embed="rId4" name="Chimes"/>
          </p:stSnd>
        </p:sndAc>
      </p:transition>
    </mc:Choice>
    <mc:Fallback>
      <p:transition spd="slow">
        <p:blinds dir="vert"/>
        <p:sndAc>
          <p:stSnd>
            <p:snd r:embed="rId2" name="Chimes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Governs federal regulation of dietary supplements.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Specified the ingredient and label information.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Prohibits the FDA from banning suspicious ingredients.</a:t>
            </a:r>
          </a:p>
          <a:p>
            <a:r>
              <a:rPr lang="en-US" sz="2800" dirty="0" smtClean="0">
                <a:solidFill>
                  <a:srgbClr val="D6862D"/>
                </a:solidFill>
                <a:latin typeface="Times New Roman" pitchFamily="18" charset="0"/>
                <a:cs typeface="Times New Roman" pitchFamily="18" charset="0"/>
              </a:rPr>
              <a:t>Allows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label 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statements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about the products </a:t>
            </a:r>
            <a:r>
              <a:rPr lang="en-US" sz="2800" dirty="0" smtClean="0">
                <a:solidFill>
                  <a:srgbClr val="D6862D"/>
                </a:solidFill>
                <a:latin typeface="Times New Roman" pitchFamily="18" charset="0"/>
                <a:cs typeface="Times New Roman" pitchFamily="18" charset="0"/>
              </a:rPr>
              <a:t>influence on body structure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or its effects on how the </a:t>
            </a:r>
            <a:r>
              <a:rPr lang="en-US" sz="2800" dirty="0" smtClean="0">
                <a:solidFill>
                  <a:srgbClr val="D6862D"/>
                </a:solidFill>
                <a:latin typeface="Times New Roman" pitchFamily="18" charset="0"/>
                <a:cs typeface="Times New Roman" pitchFamily="18" charset="0"/>
              </a:rPr>
              <a:t>body functions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if they </a:t>
            </a:r>
            <a:r>
              <a:rPr lang="en-US" sz="2800" dirty="0" smtClean="0">
                <a:solidFill>
                  <a:srgbClr val="D6862D"/>
                </a:solidFill>
                <a:latin typeface="Times New Roman" pitchFamily="18" charset="0"/>
                <a:cs typeface="Times New Roman" pitchFamily="18" charset="0"/>
              </a:rPr>
              <a:t>contain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800" dirty="0" smtClean="0">
                <a:solidFill>
                  <a:srgbClr val="D6862D"/>
                </a:solidFill>
                <a:latin typeface="Times New Roman" pitchFamily="18" charset="0"/>
                <a:cs typeface="Times New Roman" pitchFamily="18" charset="0"/>
              </a:rPr>
              <a:t>_________ statement.</a:t>
            </a:r>
          </a:p>
          <a:p>
            <a:pPr marL="0" indent="0">
              <a:buNone/>
            </a:pPr>
            <a:r>
              <a:rPr lang="en-US" sz="2800" i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800" b="1" i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This product is not intended to diagnose, treat, cure or  </a:t>
            </a:r>
          </a:p>
          <a:p>
            <a:pPr marL="0" indent="0">
              <a:buNone/>
            </a:pPr>
            <a:r>
              <a:rPr lang="en-US" sz="2800" b="1" i="1" dirty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prevent any disease”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Broadened the meaning of the term to include more products as dietary supplements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Requires good manufacturing practices.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D6862D"/>
                </a:solidFill>
                <a:latin typeface="Arial" pitchFamily="34" charset="0"/>
                <a:cs typeface="Arial" pitchFamily="34" charset="0"/>
              </a:rPr>
              <a:t>Dietary Supplement Health and Education Act</a:t>
            </a:r>
            <a:endParaRPr lang="en-US" sz="3600" b="1" dirty="0">
              <a:solidFill>
                <a:srgbClr val="D6862D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  <p:sndAc>
          <p:stSnd>
            <p:snd r:embed="rId3" name="Chimes"/>
          </p:stSnd>
        </p:sndAc>
      </p:transition>
    </mc:Choice>
    <mc:Fallback>
      <p:transition spd="slow">
        <p:blinds dir="vert"/>
        <p:sndAc>
          <p:stSnd>
            <p:snd r:embed="rId2" name="Chimes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u="sng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charset="2"/>
              <a:buChar char="u"/>
            </a:pPr>
            <a:r>
              <a:rPr lang="en-US" b="1" u="sng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Basic nutrients </a:t>
            </a:r>
            <a:r>
              <a:rPr lang="en-US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(6) necessary to support life.</a:t>
            </a:r>
          </a:p>
          <a:p>
            <a:pPr>
              <a:buFont typeface="Wingdings" charset="2"/>
              <a:buChar char="u"/>
            </a:pPr>
            <a:r>
              <a:rPr lang="en-US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Widely dispersed in food.</a:t>
            </a:r>
          </a:p>
          <a:p>
            <a:pPr>
              <a:buFont typeface="Wingdings" charset="2"/>
              <a:buChar char="u"/>
            </a:pPr>
            <a:r>
              <a:rPr lang="en-US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Marketed with a wide array of claims.</a:t>
            </a:r>
          </a:p>
          <a:p>
            <a:pPr>
              <a:buFont typeface="Wingdings" charset="2"/>
              <a:buChar char="u"/>
            </a:pPr>
            <a:r>
              <a:rPr lang="en-US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The most ________ reason for taking supplements is to overcome ______, which can only be diagnosed by a physician.</a:t>
            </a:r>
          </a:p>
          <a:p>
            <a:pPr>
              <a:buFont typeface="Wingdings" charset="2"/>
              <a:buChar char="u"/>
            </a:pPr>
            <a:r>
              <a:rPr lang="en-US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Taking excessive amounts can result in health problems.</a:t>
            </a:r>
          </a:p>
          <a:p>
            <a:pPr>
              <a:buFont typeface="Wingdings" charset="2"/>
              <a:buChar char="u"/>
            </a:pPr>
            <a:r>
              <a:rPr lang="en-US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Supplements are no guarantee against disease.</a:t>
            </a:r>
            <a:endParaRPr lang="en-US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56263" cy="8382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Vitamins and Minerals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  <p:sndAc>
          <p:stSnd>
            <p:snd r:embed="rId3" name="Chimes"/>
          </p:stSnd>
        </p:sndAc>
      </p:transition>
    </mc:Choice>
    <mc:Fallback>
      <p:transition spd="slow">
        <p:blinds dir="vert"/>
        <p:sndAc>
          <p:stSnd>
            <p:snd r:embed="rId2" name="Chimes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Those whose diets are poor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_______ or nursing women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Young children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______________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Those who consume less than 1200 calories/day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Smokers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Heavy drinkers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Examples of People Who May Need Vitamin/Mineral Supplements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  <p:sndAc>
          <p:stSnd>
            <p:snd r:embed="rId3" name="Chimes"/>
          </p:stSnd>
        </p:sndAc>
      </p:transition>
    </mc:Choice>
    <mc:Fallback>
      <p:transition spd="slow">
        <p:blinds dir="vert"/>
        <p:sndAc>
          <p:stSnd>
            <p:snd r:embed="rId2" name="Chimes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Postmenopausal women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______ persons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Women with heavy menstrual bleeding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Those with a _____ condition that affects absorption, use, or excretion of nutrients.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Examples of People Who May Need Vitamin/Mineral Supplements</a:t>
            </a:r>
            <a:endParaRPr lang="en-US" sz="36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  <p:sndAc>
          <p:stSnd>
            <p:snd r:embed="rId3" name="Chimes"/>
          </p:stSnd>
        </p:sndAc>
      </p:transition>
    </mc:Choice>
    <mc:Fallback>
      <p:transition spd="slow">
        <p:blinds dir="vert"/>
        <p:sndAc>
          <p:stSnd>
            <p:snd r:embed="rId2" name="Chimes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Hardcover.thmx</Template>
  <TotalTime>452</TotalTime>
  <Words>850</Words>
  <Application>Microsoft Office PowerPoint</Application>
  <PresentationFormat>On-screen Show (4:3)</PresentationFormat>
  <Paragraphs>109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Hardcover</vt:lpstr>
      <vt:lpstr>Consumer Health  Decisions  PowerPoint # 7   </vt:lpstr>
      <vt:lpstr>Chapter Objectives</vt:lpstr>
      <vt:lpstr>Facts About Supplements</vt:lpstr>
      <vt:lpstr>Regulation of Dietary Supplements</vt:lpstr>
      <vt:lpstr>1994 Dietary Supplement Health &amp; Education (DSHEA) Act Definition of a dietary supplement:</vt:lpstr>
      <vt:lpstr>Dietary Supplement Health and Education Act</vt:lpstr>
      <vt:lpstr>Vitamins and Minerals</vt:lpstr>
      <vt:lpstr>Examples of People Who May Need Vitamin/Mineral Supplements</vt:lpstr>
      <vt:lpstr>Examples of People Who May Need Vitamin/Mineral Supplements</vt:lpstr>
      <vt:lpstr>Vitamins/Minerals: Reducing Risk</vt:lpstr>
      <vt:lpstr>Amino Acids</vt:lpstr>
      <vt:lpstr>Herbal Supplements</vt:lpstr>
      <vt:lpstr>Herbal Supplements</vt:lpstr>
      <vt:lpstr>Research</vt:lpstr>
      <vt:lpstr>Reducing Risk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Consumer Health: Making Informed Decisions  J. Thomas Butler, Ed.D., CHES (ret.) </dc:title>
  <dc:creator>Tom Butler</dc:creator>
  <cp:lastModifiedBy>NDiCicco</cp:lastModifiedBy>
  <cp:revision>26</cp:revision>
  <dcterms:created xsi:type="dcterms:W3CDTF">2011-01-20T16:01:38Z</dcterms:created>
  <dcterms:modified xsi:type="dcterms:W3CDTF">2018-08-29T19:25:13Z</dcterms:modified>
</cp:coreProperties>
</file>