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7239"/>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3D26A4-405D-48B9-8954-FD14768A2C2F}" type="datetimeFigureOut">
              <a:rPr lang="en-US" smtClean="0"/>
              <a:pPr/>
              <a:t>1/30/2017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006075-C538-495F-AD91-FEE7073E2E3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3D26A4-405D-48B9-8954-FD14768A2C2F}" type="datetimeFigureOut">
              <a:rPr lang="en-US" smtClean="0"/>
              <a:pPr/>
              <a:t>1/30/2017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006075-C538-495F-AD91-FEE7073E2E3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3D26A4-405D-48B9-8954-FD14768A2C2F}" type="datetimeFigureOut">
              <a:rPr lang="en-US" smtClean="0"/>
              <a:pPr/>
              <a:t>1/30/2017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006075-C538-495F-AD91-FEE7073E2E3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3D26A4-405D-48B9-8954-FD14768A2C2F}" type="datetimeFigureOut">
              <a:rPr lang="en-US" smtClean="0"/>
              <a:pPr/>
              <a:t>1/30/2017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006075-C538-495F-AD91-FEE7073E2E3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3D26A4-405D-48B9-8954-FD14768A2C2F}" type="datetimeFigureOut">
              <a:rPr lang="en-US" smtClean="0"/>
              <a:pPr/>
              <a:t>1/30/2017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006075-C538-495F-AD91-FEE7073E2E3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3D26A4-405D-48B9-8954-FD14768A2C2F}" type="datetimeFigureOut">
              <a:rPr lang="en-US" smtClean="0"/>
              <a:pPr/>
              <a:t>1/30/2017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9006075-C538-495F-AD91-FEE7073E2E3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3D26A4-405D-48B9-8954-FD14768A2C2F}" type="datetimeFigureOut">
              <a:rPr lang="en-US" smtClean="0"/>
              <a:pPr/>
              <a:t>1/30/2017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9006075-C538-495F-AD91-FEE7073E2E3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3D26A4-405D-48B9-8954-FD14768A2C2F}" type="datetimeFigureOut">
              <a:rPr lang="en-US" smtClean="0"/>
              <a:pPr/>
              <a:t>1/30/2017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9006075-C538-495F-AD91-FEE7073E2E3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3D26A4-405D-48B9-8954-FD14768A2C2F}" type="datetimeFigureOut">
              <a:rPr lang="en-US" smtClean="0"/>
              <a:pPr/>
              <a:t>1/30/2017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9006075-C538-495F-AD91-FEE7073E2E3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3D26A4-405D-48B9-8954-FD14768A2C2F}" type="datetimeFigureOut">
              <a:rPr lang="en-US" smtClean="0"/>
              <a:pPr/>
              <a:t>1/30/2017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9006075-C538-495F-AD91-FEE7073E2E3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3D26A4-405D-48B9-8954-FD14768A2C2F}" type="datetimeFigureOut">
              <a:rPr lang="en-US" smtClean="0"/>
              <a:pPr/>
              <a:t>1/30/2017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9006075-C538-495F-AD91-FEE7073E2E3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3D26A4-405D-48B9-8954-FD14768A2C2F}" type="datetimeFigureOut">
              <a:rPr lang="en-US" smtClean="0"/>
              <a:pPr/>
              <a:t>1/30/2017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006075-C538-495F-AD91-FEE7073E2E3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0000FF"/>
                </a:solidFill>
              </a:rPr>
              <a:t>Chapter 2 </a:t>
            </a:r>
            <a:endParaRPr lang="en-US" dirty="0">
              <a:solidFill>
                <a:srgbClr val="0000FF"/>
              </a:solidFill>
            </a:endParaRPr>
          </a:p>
        </p:txBody>
      </p:sp>
      <p:sp>
        <p:nvSpPr>
          <p:cNvPr id="3" name="Subtitle 2"/>
          <p:cNvSpPr>
            <a:spLocks noGrp="1"/>
          </p:cNvSpPr>
          <p:nvPr>
            <p:ph type="subTitle" idx="1"/>
          </p:nvPr>
        </p:nvSpPr>
        <p:spPr>
          <a:xfrm>
            <a:off x="1371600" y="4038600"/>
            <a:ext cx="6400800" cy="1752600"/>
          </a:xfrm>
        </p:spPr>
        <p:txBody>
          <a:bodyPr/>
          <a:lstStyle/>
          <a:p>
            <a:r>
              <a:rPr lang="en-US" b="1" dirty="0" smtClean="0">
                <a:solidFill>
                  <a:srgbClr val="D97239"/>
                </a:solidFill>
              </a:rPr>
              <a:t> THEORETICAL Perspectives in Motor Development</a:t>
            </a:r>
            <a:endParaRPr lang="en-US" b="1" dirty="0">
              <a:solidFill>
                <a:srgbClr val="D97239"/>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 II of the Dynamical Systems Theory- Perception/Action</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Perception is closely linked to movement but the environment must also be considered</a:t>
            </a:r>
          </a:p>
          <a:p>
            <a:pPr>
              <a:buNone/>
            </a:pPr>
            <a:r>
              <a:rPr lang="en-US" u="sng" dirty="0" smtClean="0">
                <a:latin typeface="Century" pitchFamily="18" charset="0"/>
              </a:rPr>
              <a:t>Related Terms: </a:t>
            </a:r>
          </a:p>
          <a:p>
            <a:r>
              <a:rPr lang="en-US" b="1" u="sng" dirty="0" smtClean="0">
                <a:latin typeface="Century" pitchFamily="18" charset="0"/>
              </a:rPr>
              <a:t>Affordance-</a:t>
            </a:r>
            <a:r>
              <a:rPr lang="en-US" b="1" dirty="0" smtClean="0">
                <a:latin typeface="Century" pitchFamily="18" charset="0"/>
              </a:rPr>
              <a:t> </a:t>
            </a:r>
            <a:r>
              <a:rPr lang="en-US" dirty="0" smtClean="0">
                <a:latin typeface="Century" pitchFamily="18" charset="0"/>
              </a:rPr>
              <a:t>Function that an environmental object provides for an individual. e.g. Baseball bat affords an adult an opportunity to swing but it does not offer this opportunity to an infant.</a:t>
            </a:r>
          </a:p>
          <a:p>
            <a:r>
              <a:rPr lang="en-US" dirty="0" smtClean="0">
                <a:latin typeface="Century" pitchFamily="18" charset="0"/>
              </a:rPr>
              <a:t>Steps afford more movement opportunity as one matures from an infant </a:t>
            </a:r>
            <a:r>
              <a:rPr lang="en-US" i="1" u="sng" dirty="0" smtClean="0">
                <a:latin typeface="Century" pitchFamily="18" charset="0"/>
              </a:rPr>
              <a:t>(crawl up steps as infant, one at a time, walk, run, skip, jump as one matures</a:t>
            </a:r>
            <a:r>
              <a:rPr lang="en-US" dirty="0" smtClean="0">
                <a:latin typeface="Century" pitchFamily="18" charset="0"/>
              </a:rPr>
              <a:t>)</a:t>
            </a:r>
          </a:p>
          <a:p>
            <a:r>
              <a:rPr lang="en-US" i="1" dirty="0" smtClean="0">
                <a:latin typeface="Century" pitchFamily="18" charset="0"/>
              </a:rPr>
              <a:t>Affordance changes as an individual matures and develops physically.</a:t>
            </a:r>
            <a:endParaRPr lang="en-US" i="1" dirty="0">
              <a:latin typeface="Century"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r>
              <a:rPr lang="en-US" dirty="0" smtClean="0"/>
              <a:t>Part II of the Dynamical Systems Theory- Perception/Action</a:t>
            </a: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r>
              <a:rPr lang="en-US" dirty="0" smtClean="0">
                <a:latin typeface="Century" pitchFamily="18" charset="0"/>
              </a:rPr>
              <a:t>Terms Cont’d</a:t>
            </a:r>
          </a:p>
          <a:p>
            <a:r>
              <a:rPr lang="en-US" b="1" u="sng" dirty="0" smtClean="0">
                <a:latin typeface="Century" pitchFamily="18" charset="0"/>
              </a:rPr>
              <a:t>Body Scaling: </a:t>
            </a:r>
            <a:r>
              <a:rPr lang="en-US" dirty="0" smtClean="0">
                <a:latin typeface="Century" pitchFamily="18" charset="0"/>
              </a:rPr>
              <a:t>proportion of individual body size to the equipment, field, etc.</a:t>
            </a:r>
          </a:p>
          <a:p>
            <a:r>
              <a:rPr lang="en-US" i="1" dirty="0" smtClean="0">
                <a:latin typeface="Century" pitchFamily="18" charset="0"/>
              </a:rPr>
              <a:t>e.g. little league field, distance to mound and bases compared to a high school field.</a:t>
            </a:r>
          </a:p>
          <a:p>
            <a:r>
              <a:rPr lang="en-US" i="1" dirty="0" smtClean="0">
                <a:latin typeface="Century" pitchFamily="18" charset="0"/>
              </a:rPr>
              <a:t>Basketball court size, basket height for 5 year olds vs. college students.  </a:t>
            </a:r>
          </a:p>
          <a:p>
            <a:r>
              <a:rPr lang="en-US" dirty="0" smtClean="0">
                <a:latin typeface="Century" pitchFamily="18" charset="0"/>
              </a:rPr>
              <a:t>Changing these scales can enhance motor learning and development or failure to do so can decrease learning and development. *</a:t>
            </a:r>
          </a:p>
          <a:p>
            <a:r>
              <a:rPr lang="en-US" b="1" dirty="0" smtClean="0">
                <a:latin typeface="Century" pitchFamily="18" charset="0"/>
              </a:rPr>
              <a:t>*Key Teaching Point</a:t>
            </a:r>
            <a:endParaRPr lang="en-US" b="1" dirty="0">
              <a:latin typeface="Century"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dirty="0" smtClean="0"/>
              <a:t>Theories of Motor Development and Motor Skills</a:t>
            </a:r>
            <a:endParaRPr lang="en-US" dirty="0"/>
          </a:p>
        </p:txBody>
      </p:sp>
      <p:sp>
        <p:nvSpPr>
          <p:cNvPr id="3" name="Content Placeholder 2"/>
          <p:cNvSpPr>
            <a:spLocks noGrp="1"/>
          </p:cNvSpPr>
          <p:nvPr>
            <p:ph idx="1"/>
          </p:nvPr>
        </p:nvSpPr>
        <p:spPr/>
        <p:style>
          <a:lnRef idx="1">
            <a:schemeClr val="accent6"/>
          </a:lnRef>
          <a:fillRef idx="3">
            <a:schemeClr val="accent6"/>
          </a:fillRef>
          <a:effectRef idx="2">
            <a:schemeClr val="accent6"/>
          </a:effectRef>
          <a:fontRef idx="minor">
            <a:schemeClr val="lt1"/>
          </a:fontRef>
        </p:style>
        <p:txBody>
          <a:bodyPr>
            <a:normAutofit/>
          </a:bodyPr>
          <a:lstStyle/>
          <a:p>
            <a:pPr marL="514350" indent="-514350">
              <a:buAutoNum type="arabicPeriod"/>
            </a:pPr>
            <a:r>
              <a:rPr lang="en-US" b="1" dirty="0" smtClean="0">
                <a:latin typeface="Arial Black" pitchFamily="34" charset="0"/>
              </a:rPr>
              <a:t>Maturational Model/Theory</a:t>
            </a:r>
          </a:p>
          <a:p>
            <a:pPr marL="514350" indent="-514350">
              <a:buAutoNum type="arabicPeriod"/>
            </a:pPr>
            <a:r>
              <a:rPr lang="en-US" b="1" dirty="0">
                <a:latin typeface="Arial Black" pitchFamily="34" charset="0"/>
              </a:rPr>
              <a:t> </a:t>
            </a:r>
            <a:r>
              <a:rPr lang="en-US" b="1" dirty="0" smtClean="0">
                <a:latin typeface="Arial Black" pitchFamily="34" charset="0"/>
              </a:rPr>
              <a:t>Information Processing   </a:t>
            </a:r>
          </a:p>
          <a:p>
            <a:pPr marL="514350" indent="-514350">
              <a:buNone/>
            </a:pPr>
            <a:r>
              <a:rPr lang="en-US" b="1" dirty="0">
                <a:latin typeface="Arial Black" pitchFamily="34" charset="0"/>
              </a:rPr>
              <a:t> </a:t>
            </a:r>
            <a:r>
              <a:rPr lang="en-US" b="1" dirty="0" smtClean="0">
                <a:latin typeface="Arial Black" pitchFamily="34" charset="0"/>
              </a:rPr>
              <a:t>    Model/Theory</a:t>
            </a:r>
          </a:p>
          <a:p>
            <a:pPr marL="514350" indent="-514350">
              <a:buAutoNum type="arabicPeriod"/>
            </a:pPr>
            <a:r>
              <a:rPr lang="en-US" b="1" dirty="0" smtClean="0">
                <a:latin typeface="Arial Black" pitchFamily="34" charset="0"/>
              </a:rPr>
              <a:t>Ecological Theory/Model</a:t>
            </a:r>
          </a:p>
          <a:p>
            <a:pPr marL="514350" indent="-514350">
              <a:buNone/>
            </a:pPr>
            <a:r>
              <a:rPr lang="en-US" b="1" dirty="0">
                <a:latin typeface="Arial Black" pitchFamily="34" charset="0"/>
              </a:rPr>
              <a:t>	</a:t>
            </a:r>
            <a:r>
              <a:rPr lang="en-US" b="1" dirty="0" smtClean="0">
                <a:latin typeface="Arial Black" pitchFamily="34" charset="0"/>
              </a:rPr>
              <a:t>a. Dynamical Systems   </a:t>
            </a:r>
          </a:p>
          <a:p>
            <a:pPr marL="514350" indent="-514350">
              <a:buNone/>
            </a:pPr>
            <a:r>
              <a:rPr lang="en-US" b="1" dirty="0" smtClean="0">
                <a:latin typeface="Arial Black" pitchFamily="34" charset="0"/>
              </a:rPr>
              <a:t>        Perspective</a:t>
            </a:r>
          </a:p>
          <a:p>
            <a:pPr marL="514350" indent="-514350">
              <a:buNone/>
            </a:pPr>
            <a:r>
              <a:rPr lang="en-US" b="1" dirty="0">
                <a:latin typeface="Arial Black" pitchFamily="34" charset="0"/>
              </a:rPr>
              <a:t>	</a:t>
            </a:r>
            <a:r>
              <a:rPr lang="en-US" b="1" dirty="0" smtClean="0">
                <a:latin typeface="Arial Black" pitchFamily="34" charset="0"/>
              </a:rPr>
              <a:t>b. Perception/Action Perspective</a:t>
            </a:r>
            <a:endParaRPr lang="en-US" b="1" dirty="0">
              <a:latin typeface="Arial Black"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b="1" dirty="0" smtClean="0"/>
              <a:t>Maturational Theory</a:t>
            </a:r>
            <a:endParaRPr lang="en-US" b="1"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r>
              <a:rPr lang="en-US" b="1" dirty="0" smtClean="0"/>
              <a:t>Key Ideas-Genetics and Heredity are primarily responsible for motor learning and motor skill success.  Environment plays a minor role.</a:t>
            </a:r>
          </a:p>
          <a:p>
            <a:r>
              <a:rPr lang="en-US" i="1" dirty="0" smtClean="0">
                <a:latin typeface="Book Antiqua" pitchFamily="18" charset="0"/>
              </a:rPr>
              <a:t>Developmental change is a function of the maturation of the individual’s CNS.  As CNS develops so does movement ability and skill.  The environment may speed up or slow down this maturation but cannot change its biologically determined outcome. </a:t>
            </a:r>
          </a:p>
          <a:p>
            <a:r>
              <a:rPr lang="en-US" i="1" dirty="0" smtClean="0">
                <a:latin typeface="Book Antiqua" pitchFamily="18" charset="0"/>
              </a:rPr>
              <a:t>Athletes are born, not made. </a:t>
            </a:r>
            <a:endParaRPr lang="en-US" i="1" dirty="0">
              <a:latin typeface="Book Antiqua"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lumMod val="60000"/>
                    <a:lumOff val="40000"/>
                  </a:schemeClr>
                </a:solidFill>
              </a:rPr>
              <a:t>Information Processing Model</a:t>
            </a:r>
            <a:endParaRPr lang="en-US" b="1" dirty="0">
              <a:solidFill>
                <a:schemeClr val="tx2">
                  <a:lumMod val="60000"/>
                  <a:lumOff val="40000"/>
                </a:schemeClr>
              </a:solidFill>
            </a:endParaRPr>
          </a:p>
        </p:txBody>
      </p:sp>
      <p:sp>
        <p:nvSpPr>
          <p:cNvPr id="3" name="Content Placeholder 2"/>
          <p:cNvSpPr>
            <a:spLocks noGrp="1"/>
          </p:cNvSpPr>
          <p:nvPr>
            <p:ph idx="1"/>
          </p:nvPr>
        </p:nvSpPr>
        <p:spPr/>
        <p:txBody>
          <a:bodyPr/>
          <a:lstStyle/>
          <a:p>
            <a:r>
              <a:rPr lang="en-US" b="1" dirty="0" smtClean="0">
                <a:solidFill>
                  <a:srgbClr val="FF0000"/>
                </a:solidFill>
              </a:rPr>
              <a:t>(1970s) Brain as a computer that:</a:t>
            </a:r>
          </a:p>
          <a:p>
            <a:pPr marL="514350" indent="-514350">
              <a:buAutoNum type="arabicPeriod"/>
            </a:pPr>
            <a:r>
              <a:rPr lang="en-US" b="1" dirty="0" smtClean="0">
                <a:solidFill>
                  <a:srgbClr val="FF0000"/>
                </a:solidFill>
              </a:rPr>
              <a:t>Takes in information</a:t>
            </a:r>
          </a:p>
          <a:p>
            <a:pPr marL="514350" indent="-514350">
              <a:buAutoNum type="arabicPeriod"/>
            </a:pPr>
            <a:r>
              <a:rPr lang="en-US" b="1" dirty="0" smtClean="0">
                <a:solidFill>
                  <a:srgbClr val="FF0000"/>
                </a:solidFill>
              </a:rPr>
              <a:t>Processes it</a:t>
            </a:r>
          </a:p>
          <a:p>
            <a:pPr marL="514350" indent="-514350">
              <a:buAutoNum type="arabicPeriod"/>
            </a:pPr>
            <a:r>
              <a:rPr lang="en-US" b="1" dirty="0" smtClean="0">
                <a:solidFill>
                  <a:srgbClr val="FF0000"/>
                </a:solidFill>
              </a:rPr>
              <a:t>Produces a movement output based on the above</a:t>
            </a:r>
          </a:p>
          <a:p>
            <a:pPr marL="514350" indent="-514350">
              <a:buNone/>
            </a:pPr>
            <a:r>
              <a:rPr lang="en-US" b="1" dirty="0" smtClean="0">
                <a:solidFill>
                  <a:srgbClr val="FF0000"/>
                </a:solidFill>
              </a:rPr>
              <a:t>The better the individual is at taking in info, and processing it, the better the movement he/she will produce</a:t>
            </a:r>
            <a:r>
              <a:rPr lang="en-US" dirty="0" smtClean="0"/>
              <a:t>.</a:t>
            </a:r>
          </a:p>
          <a:p>
            <a:pPr marL="514350" indent="-514350">
              <a:buNone/>
            </a:pPr>
            <a:endParaRPr lang="en-US" dirty="0"/>
          </a:p>
          <a:p>
            <a:pPr marL="514350" indent="-514350">
              <a:buNone/>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rgbClr r="0" g="0" b="0"/>
          </a:lnRef>
          <a:fillRef idx="1002">
            <a:schemeClr val="dk2"/>
          </a:fillRef>
          <a:effectRef idx="0">
            <a:scrgbClr r="0" g="0" b="0"/>
          </a:effectRef>
          <a:fontRef idx="major"/>
        </p:style>
        <p:txBody>
          <a:bodyPr>
            <a:normAutofit fontScale="90000"/>
          </a:bodyPr>
          <a:lstStyle/>
          <a:p>
            <a:r>
              <a:rPr lang="en-US" sz="3600" b="1" dirty="0" smtClean="0"/>
              <a:t/>
            </a:r>
            <a:br>
              <a:rPr lang="en-US" sz="3600" b="1" dirty="0" smtClean="0"/>
            </a:br>
            <a:r>
              <a:rPr lang="en-US" sz="3600" b="1" dirty="0" smtClean="0"/>
              <a:t>Key Concept for the Info Processing Model</a:t>
            </a:r>
            <a:r>
              <a:rPr lang="en-US" dirty="0" smtClean="0"/>
              <a:t/>
            </a:r>
            <a:br>
              <a:rPr lang="en-US" dirty="0" smtClean="0"/>
            </a:br>
            <a:endParaRPr lang="en-US" dirty="0"/>
          </a:p>
        </p:txBody>
      </p:sp>
      <p:sp>
        <p:nvSpPr>
          <p:cNvPr id="3" name="Content Placeholder 2"/>
          <p:cNvSpPr>
            <a:spLocks noGrp="1"/>
          </p:cNvSpPr>
          <p:nvPr>
            <p:ph idx="1"/>
          </p:nvPr>
        </p:nvSpPr>
        <p:spPr/>
        <p:style>
          <a:lnRef idx="0">
            <a:scrgbClr r="0" g="0" b="0"/>
          </a:lnRef>
          <a:fillRef idx="1003">
            <a:schemeClr val="lt2"/>
          </a:fillRef>
          <a:effectRef idx="0">
            <a:scrgbClr r="0" g="0" b="0"/>
          </a:effectRef>
          <a:fontRef idx="major"/>
        </p:style>
        <p:txBody>
          <a:bodyPr>
            <a:normAutofit lnSpcReduction="10000"/>
          </a:bodyPr>
          <a:lstStyle/>
          <a:p>
            <a:r>
              <a:rPr lang="en-US" dirty="0" smtClean="0"/>
              <a:t>Stimulus response bonds- formed by repetition, eventually with enough repetition the movement occurs w/o conscious thought.</a:t>
            </a:r>
          </a:p>
          <a:p>
            <a:r>
              <a:rPr lang="en-US" dirty="0" smtClean="0"/>
              <a:t>Feedback- 2 types:</a:t>
            </a:r>
          </a:p>
          <a:p>
            <a:pPr>
              <a:buNone/>
            </a:pPr>
            <a:r>
              <a:rPr lang="en-US" dirty="0" smtClean="0"/>
              <a:t>1. </a:t>
            </a:r>
            <a:r>
              <a:rPr lang="en-US" u="sng" dirty="0" smtClean="0"/>
              <a:t>Knowledge of Results- </a:t>
            </a:r>
            <a:r>
              <a:rPr lang="en-US" dirty="0" smtClean="0"/>
              <a:t>missed long, short, no arc, off to the right.</a:t>
            </a:r>
          </a:p>
          <a:p>
            <a:pPr>
              <a:buNone/>
            </a:pPr>
            <a:r>
              <a:rPr lang="en-US" dirty="0" smtClean="0"/>
              <a:t>1. </a:t>
            </a:r>
            <a:r>
              <a:rPr lang="en-US" u="sng" dirty="0" smtClean="0"/>
              <a:t>Knowledge of Performance- </a:t>
            </a:r>
            <a:r>
              <a:rPr lang="en-US" dirty="0" smtClean="0"/>
              <a:t>didn’t follow through, no knee bend, wasn’t square, led with the bat not your wrist, etc.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3"/>
          </a:lnRef>
          <a:fillRef idx="3">
            <a:schemeClr val="accent3"/>
          </a:fillRef>
          <a:effectRef idx="2">
            <a:schemeClr val="accent3"/>
          </a:effectRef>
          <a:fontRef idx="minor">
            <a:schemeClr val="lt1"/>
          </a:fontRef>
        </p:style>
        <p:txBody>
          <a:bodyPr>
            <a:normAutofit fontScale="92500"/>
          </a:bodyPr>
          <a:lstStyle/>
          <a:p>
            <a:r>
              <a:rPr lang="en-US" dirty="0" smtClean="0"/>
              <a:t>Aspects of performance dependent on:</a:t>
            </a:r>
          </a:p>
          <a:p>
            <a:pPr>
              <a:buNone/>
            </a:pPr>
            <a:r>
              <a:rPr lang="en-US" i="1" dirty="0" smtClean="0"/>
              <a:t>Attention, </a:t>
            </a:r>
          </a:p>
          <a:p>
            <a:pPr>
              <a:buNone/>
            </a:pPr>
            <a:r>
              <a:rPr lang="en-US" i="1" dirty="0" smtClean="0"/>
              <a:t>vigilance (focus over time),</a:t>
            </a:r>
          </a:p>
          <a:p>
            <a:pPr>
              <a:buNone/>
            </a:pPr>
            <a:r>
              <a:rPr lang="en-US" i="1" dirty="0" smtClean="0"/>
              <a:t> memory,</a:t>
            </a:r>
          </a:p>
          <a:p>
            <a:pPr>
              <a:buNone/>
            </a:pPr>
            <a:r>
              <a:rPr lang="en-US" i="1" dirty="0"/>
              <a:t>s</a:t>
            </a:r>
            <a:r>
              <a:rPr lang="en-US" i="1" dirty="0" smtClean="0"/>
              <a:t>ensory abilities (perceptual motor development),</a:t>
            </a:r>
          </a:p>
          <a:p>
            <a:pPr>
              <a:buNone/>
            </a:pPr>
            <a:r>
              <a:rPr lang="en-US" b="1" dirty="0" smtClean="0"/>
              <a:t>Better sensory info = better knowledge of results and knowledge of performance, and knowledge of body in space = better movement output. </a:t>
            </a:r>
            <a:endParaRPr lang="en-US" b="1" dirty="0"/>
          </a:p>
        </p:txBody>
      </p:sp>
      <p:sp>
        <p:nvSpPr>
          <p:cNvPr id="4"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sz="3600" dirty="0" smtClean="0"/>
              <a:t/>
            </a:r>
            <a:br>
              <a:rPr lang="en-US" sz="3600" dirty="0" smtClean="0"/>
            </a:br>
            <a:r>
              <a:rPr lang="en-US" sz="3600" b="1" dirty="0" smtClean="0"/>
              <a:t>Key Concept for the Info Processing Model</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r>
              <a:rPr lang="en-US" dirty="0" smtClean="0"/>
              <a:t/>
            </a:r>
            <a:br>
              <a:rPr lang="en-US" dirty="0" smtClean="0"/>
            </a:br>
            <a:r>
              <a:rPr lang="en-US" dirty="0" smtClean="0"/>
              <a:t>Ecological Theory</a:t>
            </a:r>
            <a:br>
              <a:rPr lang="en-US" dirty="0" smtClean="0"/>
            </a:br>
            <a:endParaRPr lang="en-US" dirty="0"/>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lstStyle/>
          <a:p>
            <a:r>
              <a:rPr lang="en-US" dirty="0" smtClean="0">
                <a:latin typeface="Berlin Sans FB" pitchFamily="34" charset="0"/>
              </a:rPr>
              <a:t>1980, Stresses the interrelationship between the individual, the environment, and the task.</a:t>
            </a:r>
          </a:p>
          <a:p>
            <a:r>
              <a:rPr lang="en-US" dirty="0" smtClean="0">
                <a:latin typeface="Berlin Sans FB" pitchFamily="34" charset="0"/>
              </a:rPr>
              <a:t>Two Parts-</a:t>
            </a:r>
          </a:p>
          <a:p>
            <a:pPr marL="514350" indent="-514350">
              <a:buAutoNum type="arabicPeriod"/>
            </a:pPr>
            <a:r>
              <a:rPr lang="en-US" dirty="0" smtClean="0">
                <a:latin typeface="Berlin Sans FB" pitchFamily="34" charset="0"/>
              </a:rPr>
              <a:t>Dynamical System (motor </a:t>
            </a:r>
            <a:r>
              <a:rPr lang="en-US" smtClean="0">
                <a:latin typeface="Berlin Sans FB" pitchFamily="34" charset="0"/>
              </a:rPr>
              <a:t>control </a:t>
            </a:r>
            <a:r>
              <a:rPr lang="en-US" smtClean="0">
                <a:latin typeface="Berlin Sans FB" pitchFamily="34" charset="0"/>
              </a:rPr>
              <a:t>&amp; coordination </a:t>
            </a:r>
            <a:r>
              <a:rPr lang="en-US" dirty="0" smtClean="0">
                <a:latin typeface="Berlin Sans FB" pitchFamily="34" charset="0"/>
              </a:rPr>
              <a:t>interacts with the environment)</a:t>
            </a:r>
            <a:endParaRPr lang="en-US" dirty="0" smtClean="0">
              <a:latin typeface="Berlin Sans FB" pitchFamily="34" charset="0"/>
            </a:endParaRPr>
          </a:p>
          <a:p>
            <a:pPr marL="514350" indent="-514350">
              <a:buAutoNum type="arabicPeriod"/>
            </a:pPr>
            <a:r>
              <a:rPr lang="en-US" dirty="0" smtClean="0">
                <a:latin typeface="Berlin Sans FB" pitchFamily="34" charset="0"/>
              </a:rPr>
              <a:t>Perception/Action System</a:t>
            </a:r>
            <a:endParaRPr lang="en-US" dirty="0">
              <a:latin typeface="Berlin Sans FB"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en-US" dirty="0" smtClean="0">
                <a:latin typeface="Book Antiqua" pitchFamily="18" charset="0"/>
              </a:rPr>
              <a:t>Dynamical System Cont’d</a:t>
            </a:r>
            <a:br>
              <a:rPr lang="en-US" dirty="0" smtClean="0">
                <a:latin typeface="Book Antiqua" pitchFamily="18" charset="0"/>
              </a:rPr>
            </a:br>
            <a:r>
              <a:rPr lang="en-US" sz="2000" dirty="0" smtClean="0">
                <a:latin typeface="Book Antiqua" pitchFamily="18" charset="0"/>
              </a:rPr>
              <a:t>(part of the Ecological Theory)</a:t>
            </a:r>
            <a:endParaRPr lang="en-US" sz="2000" dirty="0">
              <a:latin typeface="Book Antiqua" pitchFamily="18" charset="0"/>
            </a:endParaRPr>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r>
              <a:rPr lang="en-US" b="1" dirty="0" smtClean="0">
                <a:latin typeface="Bell MT" pitchFamily="18" charset="0"/>
              </a:rPr>
              <a:t>Movement based on the interaction of body structure and environment. </a:t>
            </a:r>
          </a:p>
          <a:p>
            <a:r>
              <a:rPr lang="en-US" b="1" dirty="0" smtClean="0">
                <a:latin typeface="Bell MT" pitchFamily="18" charset="0"/>
              </a:rPr>
              <a:t>Body structure makes walking an easy movement but:</a:t>
            </a:r>
          </a:p>
          <a:p>
            <a:r>
              <a:rPr lang="en-US" b="1" dirty="0" smtClean="0">
                <a:latin typeface="Bell MT" pitchFamily="18" charset="0"/>
              </a:rPr>
              <a:t>You can adapt to demands of changing and challenging environments (e.g. sand, uphill, ice, downhill)</a:t>
            </a:r>
          </a:p>
          <a:p>
            <a:r>
              <a:rPr lang="en-US" b="1" dirty="0" smtClean="0">
                <a:latin typeface="Bell MT" pitchFamily="18" charset="0"/>
              </a:rPr>
              <a:t>The ability to adapt to changing environments for the same movement skill is termed “Spontaneous  Self-Organization”</a:t>
            </a:r>
            <a:endParaRPr lang="en-US" b="1" dirty="0">
              <a:latin typeface="Bell MT"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rgbClr r="0" g="0" b="0"/>
          </a:lnRef>
          <a:fillRef idx="1002">
            <a:schemeClr val="dk2"/>
          </a:fillRef>
          <a:effectRef idx="0">
            <a:scrgbClr r="0" g="0" b="0"/>
          </a:effectRef>
          <a:fontRef idx="major"/>
        </p:style>
        <p:txBody>
          <a:bodyPr>
            <a:normAutofit fontScale="90000"/>
          </a:bodyPr>
          <a:lstStyle/>
          <a:p>
            <a:r>
              <a:rPr lang="en-US" sz="3600" b="1" dirty="0" smtClean="0">
                <a:latin typeface="Book Antiqua" pitchFamily="18" charset="0"/>
              </a:rPr>
              <a:t>Dynamical System Cont’d</a:t>
            </a:r>
            <a:br>
              <a:rPr lang="en-US" sz="3600" b="1" dirty="0" smtClean="0">
                <a:latin typeface="Book Antiqua" pitchFamily="18" charset="0"/>
              </a:rPr>
            </a:br>
            <a:r>
              <a:rPr lang="en-US" sz="3600" b="1" dirty="0" smtClean="0">
                <a:latin typeface="Book Antiqua" pitchFamily="18" charset="0"/>
              </a:rPr>
              <a:t>(part of the Ecological Theory</a:t>
            </a:r>
            <a:r>
              <a:rPr lang="en-US" dirty="0" smtClean="0">
                <a:latin typeface="Book Antiqua" pitchFamily="18" charset="0"/>
              </a:rPr>
              <a:t>)</a:t>
            </a:r>
            <a:endParaRPr lang="en-US" dirty="0"/>
          </a:p>
        </p:txBody>
      </p:sp>
      <p:sp>
        <p:nvSpPr>
          <p:cNvPr id="3" name="Content Placeholder 2"/>
          <p:cNvSpPr>
            <a:spLocks noGrp="1"/>
          </p:cNvSpPr>
          <p:nvPr>
            <p:ph idx="1"/>
          </p:nvPr>
        </p:nvSpPr>
        <p:spPr/>
        <p:style>
          <a:lnRef idx="0">
            <a:scrgbClr r="0" g="0" b="0"/>
          </a:lnRef>
          <a:fillRef idx="1001">
            <a:schemeClr val="dk2"/>
          </a:fillRef>
          <a:effectRef idx="0">
            <a:scrgbClr r="0" g="0" b="0"/>
          </a:effectRef>
          <a:fontRef idx="major"/>
        </p:style>
        <p:txBody>
          <a:bodyPr>
            <a:normAutofit fontScale="70000" lnSpcReduction="20000"/>
          </a:bodyPr>
          <a:lstStyle/>
          <a:p>
            <a:r>
              <a:rPr lang="en-US" dirty="0" smtClean="0">
                <a:solidFill>
                  <a:schemeClr val="bg1"/>
                </a:solidFill>
              </a:rPr>
              <a:t>Body systems develop at different times and rates.  </a:t>
            </a:r>
          </a:p>
          <a:p>
            <a:r>
              <a:rPr lang="en-US" dirty="0" smtClean="0">
                <a:solidFill>
                  <a:schemeClr val="bg1"/>
                </a:solidFill>
              </a:rPr>
              <a:t>Development level can limit or constrain motor skill learning and development.</a:t>
            </a:r>
          </a:p>
          <a:p>
            <a:r>
              <a:rPr lang="en-US" dirty="0" smtClean="0">
                <a:solidFill>
                  <a:schemeClr val="bg1"/>
                </a:solidFill>
              </a:rPr>
              <a:t>Individuals my only be able to walk when the slowest developing body system affecting that movement reaches a certain point of development.</a:t>
            </a:r>
          </a:p>
          <a:p>
            <a:r>
              <a:rPr lang="en-US" dirty="0" smtClean="0">
                <a:solidFill>
                  <a:schemeClr val="bg1"/>
                </a:solidFill>
              </a:rPr>
              <a:t>This system limiting the development or performance of that movement is called a “rate limiter”</a:t>
            </a:r>
          </a:p>
          <a:p>
            <a:r>
              <a:rPr lang="en-US" dirty="0" smtClean="0">
                <a:solidFill>
                  <a:schemeClr val="bg1"/>
                </a:solidFill>
              </a:rPr>
              <a:t>Examples:  Leg strength in walking, core strength in sitting up, neck strength in hold the head up. </a:t>
            </a:r>
          </a:p>
          <a:p>
            <a:r>
              <a:rPr lang="en-US" dirty="0" smtClean="0">
                <a:solidFill>
                  <a:schemeClr val="bg1"/>
                </a:solidFill>
              </a:rPr>
              <a:t>As one ages and loses strength or coordination due to disease or aging one loses function (i.e. motor skill ability due to the rate limiter”. </a:t>
            </a:r>
            <a:r>
              <a:rPr lang="en-US" dirty="0">
                <a:solidFill>
                  <a:schemeClr val="bg1"/>
                </a:solidFill>
              </a:rPr>
              <a:t> </a:t>
            </a:r>
            <a:r>
              <a:rPr lang="en-US" dirty="0" smtClean="0">
                <a:solidFill>
                  <a:schemeClr val="bg1"/>
                </a:solidFill>
              </a:rPr>
              <a:t> E.G. loss of core strength decreases balance and increases falls in the elderly thus use of walkers for support to allow one to balance and be mobile.</a:t>
            </a:r>
            <a:endParaRPr lang="en-US"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677</Words>
  <Application>Microsoft Office PowerPoint</Application>
  <PresentationFormat>On-screen Show (4:3)</PresentationFormat>
  <Paragraphs>62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Chapter 2 </vt:lpstr>
      <vt:lpstr>Theories of Motor Development and Motor Skills</vt:lpstr>
      <vt:lpstr>Maturational Theory</vt:lpstr>
      <vt:lpstr>Information Processing Model</vt:lpstr>
      <vt:lpstr> Key Concept for the Info Processing Model </vt:lpstr>
      <vt:lpstr> Key Concept for the Info Processing Model </vt:lpstr>
      <vt:lpstr> Ecological Theory </vt:lpstr>
      <vt:lpstr>Dynamical System Cont’d (part of the Ecological Theory)</vt:lpstr>
      <vt:lpstr>Dynamical System Cont’d (part of the Ecological Theory)</vt:lpstr>
      <vt:lpstr>Part II of the Dynamical Systems Theory- Perception/Action</vt:lpstr>
      <vt:lpstr>Part II of the Dynamical Systems Theory- Perception/Action</vt:lpstr>
    </vt:vector>
  </TitlesOfParts>
  <Company>Camden County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dc:title>
  <dc:creator>NDiCicco</dc:creator>
  <cp:lastModifiedBy>NDiCicco</cp:lastModifiedBy>
  <cp:revision>6</cp:revision>
  <dcterms:created xsi:type="dcterms:W3CDTF">2014-01-27T16:24:16Z</dcterms:created>
  <dcterms:modified xsi:type="dcterms:W3CDTF">2017-01-30T14:12:31Z</dcterms:modified>
</cp:coreProperties>
</file>