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0"/>
  </p:normalViewPr>
  <p:slideViewPr>
    <p:cSldViewPr>
      <p:cViewPr varScale="1">
        <p:scale>
          <a:sx n="102" d="100"/>
          <a:sy n="102" d="100"/>
        </p:scale>
        <p:origin x="192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640F-52C1-4CF2-AB9F-C89F308983F0}" type="datetimeFigureOut">
              <a:rPr lang="en-US" smtClean="0"/>
              <a:pPr/>
              <a:t>1/19/21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F904-F043-4466-9738-85E68C1DA0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voltag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640F-52C1-4CF2-AB9F-C89F308983F0}" type="datetimeFigureOut">
              <a:rPr lang="en-US" smtClean="0"/>
              <a:pPr/>
              <a:t>1/19/21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F904-F043-4466-9738-85E68C1DA0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voltag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640F-52C1-4CF2-AB9F-C89F308983F0}" type="datetimeFigureOut">
              <a:rPr lang="en-US" smtClean="0"/>
              <a:pPr/>
              <a:t>1/19/21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F904-F043-4466-9738-85E68C1DA0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voltag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640F-52C1-4CF2-AB9F-C89F308983F0}" type="datetimeFigureOut">
              <a:rPr lang="en-US" smtClean="0"/>
              <a:pPr/>
              <a:t>1/19/21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F904-F043-4466-9738-85E68C1DA0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voltag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640F-52C1-4CF2-AB9F-C89F308983F0}" type="datetimeFigureOut">
              <a:rPr lang="en-US" smtClean="0"/>
              <a:pPr/>
              <a:t>1/19/21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F904-F043-4466-9738-85E68C1DA0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voltag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640F-52C1-4CF2-AB9F-C89F308983F0}" type="datetimeFigureOut">
              <a:rPr lang="en-US" smtClean="0"/>
              <a:pPr/>
              <a:t>1/19/21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F904-F043-4466-9738-85E68C1DA0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voltag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640F-52C1-4CF2-AB9F-C89F308983F0}" type="datetimeFigureOut">
              <a:rPr lang="en-US" smtClean="0"/>
              <a:pPr/>
              <a:t>1/19/21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F904-F043-4466-9738-85E68C1DA0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voltag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640F-52C1-4CF2-AB9F-C89F308983F0}" type="datetimeFigureOut">
              <a:rPr lang="en-US" smtClean="0"/>
              <a:pPr/>
              <a:t>1/19/21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F904-F043-4466-9738-85E68C1DA0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voltag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640F-52C1-4CF2-AB9F-C89F308983F0}" type="datetimeFigureOut">
              <a:rPr lang="en-US" smtClean="0"/>
              <a:pPr/>
              <a:t>1/19/21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F904-F043-4466-9738-85E68C1DA0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voltag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640F-52C1-4CF2-AB9F-C89F308983F0}" type="datetimeFigureOut">
              <a:rPr lang="en-US" smtClean="0"/>
              <a:pPr/>
              <a:t>1/19/21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F904-F043-4466-9738-85E68C1DA0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voltag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A640F-52C1-4CF2-AB9F-C89F308983F0}" type="datetimeFigureOut">
              <a:rPr lang="en-US" smtClean="0"/>
              <a:pPr/>
              <a:t>1/19/21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6F904-F043-4466-9738-85E68C1DA0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ndAc>
      <p:stSnd>
        <p:snd r:embed="rId1" name="voltag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A640F-52C1-4CF2-AB9F-C89F308983F0}" type="datetimeFigureOut">
              <a:rPr lang="en-US" smtClean="0"/>
              <a:pPr/>
              <a:t>1/19/21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6F904-F043-4466-9738-85E68C1DA0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ndAc>
      <p:stSnd>
        <p:snd r:embed="rId13" name="voltage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Adipose </a:t>
            </a:r>
            <a:r>
              <a:rPr lang="en-US"/>
              <a:t>Tissue Development</a:t>
            </a:r>
            <a:endParaRPr lang="en-US" dirty="0"/>
          </a:p>
        </p:txBody>
      </p:sp>
    </p:spTree>
  </p:cSld>
  <p:clrMapOvr>
    <a:masterClrMapping/>
  </p:clrMapOvr>
  <p:transition spd="slow">
    <p:sndAc>
      <p:stSnd>
        <p:snd r:embed="rId2" name="voltage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Skeletal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sndAc>
      <p:stSnd>
        <p:snd r:embed="rId2" name="voltage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Muscle Development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 spd="slow">
    <p:sndAc>
      <p:stSnd>
        <p:snd r:embed="rId2" name="voltage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Adipose Tissue Development</a:t>
            </a:r>
            <a:br>
              <a:rPr lang="en-US" sz="2800" dirty="0">
                <a:solidFill>
                  <a:srgbClr val="C00000"/>
                </a:solidFill>
              </a:rPr>
            </a:b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1066800"/>
            <a:ext cx="427072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Adipose Tissue Plays a Vital Role in Health: </a:t>
            </a:r>
          </a:p>
          <a:p>
            <a:pPr>
              <a:buFont typeface="Arial" pitchFamily="34" charset="0"/>
              <a:buChar char="•"/>
            </a:pPr>
            <a:endParaRPr lang="en-US" b="1" dirty="0"/>
          </a:p>
          <a:p>
            <a:pPr>
              <a:buFont typeface="Arial" pitchFamily="34" charset="0"/>
              <a:buChar char="•"/>
            </a:pPr>
            <a:r>
              <a:rPr lang="en-US" b="1" dirty="0"/>
              <a:t>Energy Storage</a:t>
            </a:r>
          </a:p>
          <a:p>
            <a:pPr>
              <a:buFont typeface="Arial" pitchFamily="34" charset="0"/>
              <a:buChar char="•"/>
            </a:pPr>
            <a:r>
              <a:rPr lang="en-US" b="1" dirty="0"/>
              <a:t>Insulation &amp; Temperature Regulation</a:t>
            </a:r>
          </a:p>
          <a:p>
            <a:pPr>
              <a:buFont typeface="Arial" pitchFamily="34" charset="0"/>
              <a:buChar char="•"/>
            </a:pPr>
            <a:r>
              <a:rPr lang="en-US" b="1" dirty="0"/>
              <a:t>Protection</a:t>
            </a:r>
          </a:p>
          <a:p>
            <a:pPr>
              <a:buFont typeface="Arial" pitchFamily="34" charset="0"/>
              <a:buChar char="•"/>
            </a:pPr>
            <a:endParaRPr lang="en-US" b="1" dirty="0"/>
          </a:p>
          <a:p>
            <a:pPr>
              <a:buFont typeface="Arial" pitchFamily="34" charset="0"/>
              <a:buChar char="•"/>
            </a:pPr>
            <a:r>
              <a:rPr lang="en-US" b="1" dirty="0"/>
              <a:t>Fetal Development:  Appears at 3.5 months</a:t>
            </a:r>
          </a:p>
          <a:p>
            <a:pPr>
              <a:buFont typeface="Arial" pitchFamily="34" charset="0"/>
              <a:buChar char="•"/>
            </a:pPr>
            <a:r>
              <a:rPr lang="en-US" b="1" dirty="0"/>
              <a:t>Rapid increase in last  2months before birth</a:t>
            </a:r>
          </a:p>
          <a:p>
            <a:pPr>
              <a:buFont typeface="Arial" pitchFamily="34" charset="0"/>
              <a:buChar char="•"/>
            </a:pPr>
            <a:r>
              <a:rPr lang="en-US" b="1" dirty="0"/>
              <a:t>1.1 lbs of BW @ birth</a:t>
            </a:r>
          </a:p>
          <a:p>
            <a:r>
              <a:rPr lang="en-US" b="1" dirty="0"/>
              <a:t>Post Natal:</a:t>
            </a:r>
          </a:p>
          <a:p>
            <a:pPr>
              <a:buFont typeface="Arial" pitchFamily="34" charset="0"/>
              <a:buChar char="•"/>
            </a:pPr>
            <a:r>
              <a:rPr lang="en-US" b="1" dirty="0"/>
              <a:t>Rapid Increase for ~ 6 months</a:t>
            </a:r>
          </a:p>
          <a:p>
            <a:pPr>
              <a:buFont typeface="Arial" pitchFamily="34" charset="0"/>
              <a:buChar char="•"/>
            </a:pPr>
            <a:r>
              <a:rPr lang="en-US" b="1" dirty="0"/>
              <a:t>Gradual  Increase until 8</a:t>
            </a:r>
          </a:p>
          <a:p>
            <a:pPr>
              <a:buFont typeface="Arial" pitchFamily="34" charset="0"/>
              <a:buChar char="•"/>
            </a:pPr>
            <a:r>
              <a:rPr lang="en-US" b="1" dirty="0"/>
              <a:t>Increase gradually through adolescence</a:t>
            </a:r>
          </a:p>
          <a:p>
            <a:pPr>
              <a:buFont typeface="Arial" pitchFamily="34" charset="0"/>
              <a:buChar char="•"/>
            </a:pPr>
            <a:r>
              <a:rPr lang="en-US" b="1" dirty="0"/>
              <a:t>Female more dramatic  increase then males   ( avg. 31 lbs vs. 22lbs)</a:t>
            </a:r>
          </a:p>
        </p:txBody>
      </p:sp>
      <p:sp>
        <p:nvSpPr>
          <p:cNvPr id="1026" name="AutoShape 2" descr="data:image/jpeg;base64,/9j/4AAQSkZJRgABAQAAAQABAAD/2wCEAAkGBwgHBgkIBwgKCgkLDRYPDQwMDRsUFRAWIB0iIiAdHx8kKDQsJCYxJx8fLT0tMTU3Ojo6Iys/RD84QzQ5OjcBCgoKDQwNGg8PGjclHyU3Nzc3Nzc3Nzc3Nzc3Nzc3Nzc3Nzc3Nzc3Nzc3Nzc3Nzc3Nzc3Nzc3Nzc3Nzc3Nzc3N//AABEIAGMAYwMBIgACEQEDEQH/xAAbAAEBAQEBAQEBAAAAAAAAAAAABwYFAwQIAf/EADUQAAIBAwIEAwMLBQAAAAAAAAABAgMEBQYRBxIhMUFRgRMiYQgUNDZicnWhsbPCMnGCkpP/xAAUAQEAAAAAAAAAAAAAAAAAAAAA/8QAFBEBAAAAAAAAAAAAAAAAAAAAAP/aAAwDAQACEQMRAD8AuIAAAAAAAAAAAAAAAAAAAAAAAAAAAAAAAAAAAAAAAAAAxvEfXtpouxppUvnWSut1bWqff7UvKP5t9F4tYm00Vr3Wsfn2q9QVsTb1esLGinuo+TgmlHp5tvzGgbaOtuKWc1Nfr2tvi6ipWUH1inu1Brw6Ri3t5yTLQBHavBrJY2Dr6a1fe293FbpVOaEZPw3lB7pejPfS/EHN4HPU9M8RaKp16jUbfIJJRnu9ouW3RxfbmXZ913arZh+L+maGodGXsvZp3lhTlc200t2nFbyj/lFNbeez8ANwDHcI85Vz2g8dc3M3O5op29WTe7bg9k38XHlbNiAAAAAAAAAAAEd4EVI47M6q09XajdULrnSfeSjKUJPbyT5f9ixEk4macy2B1JR15pOlKrXpra/topvniltzNLvFro9uq2T82tJpPijpnUNtDnvqWPvNlz215UUGn9mT6S9OvmkBtzh63yNHFaRy97cSioU7SolzPbmk1yxXq2l6jJ6v05ird17/ADVjSglvsq6lKX9ordv0RJ85l8nxfzNHCYCjXttOW9ZTurua25tvF/xh336vbboGt4BWVS14e0qtRNK6uqtaO/l0h/BlHPmxtjb4zH29hZ0/Z29vTjTpx8opbI+kAAAAAAAAAAABi9S8M9J5yVa6ucaqNzJNyq2s3Scn5tL3W/i0dnWNvn7nBVqWlbuja5JyjyVayTSjv7y6prfb4E4qYTjIqc3PUVg48r3Xudv+QHB4KaC0/qfC3WSzdtUuKtG7dKMPbShDlUIvqo7PvJ+Jd8fYWeMtIWmPtqNtbw/ppUYKMV6I/OvCzHa+vMHdT0blbazsldNVYVuXd1OWO76wl4cpVND43iJaZl1NWZezusd7KS9lTUebn6bNbQj8fEDfgAAAAAAAAAAAAB53H0ep9x/oeh53H0ep9x/oBKvk3/U/I/iMv26ZWSTfJv8AqfkfxGX7dMrIAAAAAAAAAAAAAAP5JJrZrdPugAOLpLAYvTuOq2uGtVbUaledSUVOUt5dt95NvtFHbAAAAAAAAA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 descr="girl fa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00800" y="1143000"/>
            <a:ext cx="2316736" cy="2514600"/>
          </a:xfrm>
          <a:prstGeom prst="rect">
            <a:avLst/>
          </a:prstGeom>
        </p:spPr>
      </p:pic>
    </p:spTree>
  </p:cSld>
  <p:clrMapOvr>
    <a:masterClrMapping/>
  </p:clrMapOvr>
  <p:transition spd="slow">
    <p:sndAc>
      <p:stSnd>
        <p:snd r:embed="rId2" name="voltage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609600"/>
            <a:ext cx="8229600" cy="8402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Arial Black" pitchFamily="34" charset="0"/>
              </a:rPr>
              <a:t>Adipose tissue increase by both hyperplasia (new cells formed) and hypertrophy (increase in size of existing cells) HOWEVER cell size does </a:t>
            </a:r>
            <a:r>
              <a:rPr lang="en-US" b="1" dirty="0" err="1">
                <a:solidFill>
                  <a:schemeClr val="bg1"/>
                </a:solidFill>
                <a:latin typeface="Arial Black" pitchFamily="34" charset="0"/>
              </a:rPr>
              <a:t>does</a:t>
            </a:r>
            <a:r>
              <a:rPr lang="en-US" b="1" dirty="0">
                <a:solidFill>
                  <a:schemeClr val="bg1"/>
                </a:solidFill>
                <a:latin typeface="Arial Black" pitchFamily="34" charset="0"/>
              </a:rPr>
              <a:t> not  increase significantly until after puberty. </a:t>
            </a:r>
          </a:p>
          <a:p>
            <a:pPr>
              <a:buFont typeface="Arial" pitchFamily="34" charset="0"/>
              <a:buChar char="•"/>
            </a:pPr>
            <a:endParaRPr lang="en-US" b="1" dirty="0">
              <a:solidFill>
                <a:schemeClr val="bg1"/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Arial Black" pitchFamily="34" charset="0"/>
              </a:rPr>
              <a:t>After 7/8 yrs. It is more likely fat will increase risk of being a fat adult</a:t>
            </a:r>
          </a:p>
          <a:p>
            <a:pPr>
              <a:buFont typeface="Arial" pitchFamily="34" charset="0"/>
              <a:buChar char="•"/>
            </a:pPr>
            <a:endParaRPr lang="en-US" b="1" dirty="0">
              <a:solidFill>
                <a:schemeClr val="bg1"/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Arial Black" pitchFamily="34" charset="0"/>
              </a:rPr>
              <a:t>Fat Distribution:</a:t>
            </a:r>
          </a:p>
          <a:p>
            <a:r>
              <a:rPr lang="en-US" b="1" dirty="0">
                <a:solidFill>
                  <a:schemeClr val="bg1"/>
                </a:solidFill>
                <a:latin typeface="Arial Black" pitchFamily="34" charset="0"/>
              </a:rPr>
              <a:t>      Changes during development    </a:t>
            </a:r>
          </a:p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Arial Black" pitchFamily="34" charset="0"/>
              </a:rPr>
              <a:t>Childhood: </a:t>
            </a:r>
          </a:p>
          <a:p>
            <a:r>
              <a:rPr lang="en-US" b="1" dirty="0">
                <a:solidFill>
                  <a:schemeClr val="bg1"/>
                </a:solidFill>
                <a:latin typeface="Arial Black" pitchFamily="34" charset="0"/>
              </a:rPr>
              <a:t>     Internal fat (visceral fat, i.e. around organs) increases faster    </a:t>
            </a:r>
          </a:p>
          <a:p>
            <a:r>
              <a:rPr lang="en-US" b="1" dirty="0">
                <a:solidFill>
                  <a:schemeClr val="bg1"/>
                </a:solidFill>
                <a:latin typeface="Arial Black" pitchFamily="34" charset="0"/>
              </a:rPr>
              <a:t>     than subcutaneous fat (under skin)  </a:t>
            </a:r>
          </a:p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Arial Black" pitchFamily="34" charset="0"/>
              </a:rPr>
              <a:t>Subcutaneous fat decreases until 6 or 7 then increases until    </a:t>
            </a:r>
          </a:p>
          <a:p>
            <a:r>
              <a:rPr lang="en-US" b="1" dirty="0">
                <a:solidFill>
                  <a:schemeClr val="bg1"/>
                </a:solidFill>
                <a:latin typeface="Arial Black" pitchFamily="34" charset="0"/>
              </a:rPr>
              <a:t>     ages 12/13.</a:t>
            </a:r>
          </a:p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Arial Black" pitchFamily="34" charset="0"/>
              </a:rPr>
              <a:t>After 12/13 sub fat Increases in girls but BOYS typically lose </a:t>
            </a:r>
          </a:p>
          <a:p>
            <a:r>
              <a:rPr lang="en-US" b="1" dirty="0">
                <a:solidFill>
                  <a:schemeClr val="bg1"/>
                </a:solidFill>
                <a:latin typeface="Arial Black" pitchFamily="34" charset="0"/>
              </a:rPr>
              <a:t>     sub fat in mid-</a:t>
            </a:r>
            <a:r>
              <a:rPr lang="en-US" b="1" dirty="0" err="1">
                <a:solidFill>
                  <a:schemeClr val="bg1"/>
                </a:solidFill>
                <a:latin typeface="Arial Black" pitchFamily="34" charset="0"/>
              </a:rPr>
              <a:t>adolesence</a:t>
            </a:r>
            <a:endParaRPr lang="en-US" b="1" dirty="0">
              <a:solidFill>
                <a:schemeClr val="bg1"/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b="1" dirty="0">
              <a:solidFill>
                <a:schemeClr val="bg1"/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>
                <a:solidFill>
                  <a:schemeClr val="bg1"/>
                </a:solidFill>
                <a:latin typeface="Arial Black" pitchFamily="34" charset="0"/>
              </a:rPr>
              <a:t>Adipose cells persist once formed even in malnutrition  </a:t>
            </a:r>
          </a:p>
          <a:p>
            <a:r>
              <a:rPr lang="en-US" b="1" dirty="0">
                <a:solidFill>
                  <a:schemeClr val="bg1"/>
                </a:solidFill>
                <a:latin typeface="Arial Black" pitchFamily="34" charset="0"/>
              </a:rPr>
              <a:t>     situations where they are empty of “fat”.   i.e. the extra      </a:t>
            </a:r>
          </a:p>
          <a:p>
            <a:r>
              <a:rPr lang="en-US" b="1" dirty="0">
                <a:solidFill>
                  <a:schemeClr val="bg1"/>
                </a:solidFill>
                <a:latin typeface="Arial Black" pitchFamily="34" charset="0"/>
              </a:rPr>
              <a:t>     energy (calories ) stored in adipose cells is not present but </a:t>
            </a:r>
          </a:p>
          <a:p>
            <a:r>
              <a:rPr lang="en-US" b="1" dirty="0">
                <a:solidFill>
                  <a:schemeClr val="bg1"/>
                </a:solidFill>
                <a:latin typeface="Arial Black" pitchFamily="34" charset="0"/>
              </a:rPr>
              <a:t>     the cell remains.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boy fa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2362200"/>
            <a:ext cx="1828800" cy="1209675"/>
          </a:xfrm>
          <a:prstGeom prst="rect">
            <a:avLst/>
          </a:prstGeom>
        </p:spPr>
      </p:pic>
    </p:spTree>
  </p:cSld>
  <p:clrMapOvr>
    <a:masterClrMapping/>
  </p:clrMapOvr>
  <p:transition spd="slow">
    <p:sndAc>
      <p:stSnd>
        <p:snd r:embed="rId2" name="voltage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/>
              <a:t>Adipose Tissue- Adulthood &amp; Elderly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Tend to gain in adulthood due to nutrition and inactivity</a:t>
            </a:r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Avg. gains: Males = 18lbs, Female =28 lbs between 20 and 50</a:t>
            </a:r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Fat distribution &amp; aging</a:t>
            </a:r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Sub fat on limbs decreases</a:t>
            </a:r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Sub fat in abdomen increases  </a:t>
            </a:r>
          </a:p>
        </p:txBody>
      </p:sp>
      <p:pic>
        <p:nvPicPr>
          <p:cNvPr id="4" name="Picture 3" descr="man fa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5999" y="2438400"/>
            <a:ext cx="2595067" cy="3276600"/>
          </a:xfrm>
          <a:prstGeom prst="rect">
            <a:avLst/>
          </a:prstGeom>
        </p:spPr>
      </p:pic>
    </p:spTree>
  </p:cSld>
  <p:clrMapOvr>
    <a:masterClrMapping/>
  </p:clrMapOvr>
  <p:transition spd="slow">
    <p:sndAc>
      <p:stSnd>
        <p:snd r:embed="rId2" name="voltage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200" dirty="0">
                <a:latin typeface="Arial Black" pitchFamily="34" charset="0"/>
              </a:rPr>
              <a:t>Obstacle to Movement &amp; Health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b="1" dirty="0">
                <a:latin typeface="Elephant" pitchFamily="18" charset="0"/>
              </a:rPr>
              <a:t>Being Overweight and Obese can be a constraint to movement at any age:</a:t>
            </a:r>
          </a:p>
          <a:p>
            <a:r>
              <a:rPr lang="en-US" b="1" dirty="0">
                <a:latin typeface="Elephant" pitchFamily="18" charset="0"/>
              </a:rPr>
              <a:t>Requires more physical exertion/effort</a:t>
            </a:r>
          </a:p>
          <a:p>
            <a:r>
              <a:rPr lang="en-US" b="1" dirty="0">
                <a:latin typeface="Elephant" pitchFamily="18" charset="0"/>
              </a:rPr>
              <a:t>Social Pressure (constraint) related to body image.</a:t>
            </a:r>
          </a:p>
          <a:p>
            <a:r>
              <a:rPr lang="en-US" b="1" dirty="0">
                <a:latin typeface="Elephant" pitchFamily="18" charset="0"/>
              </a:rPr>
              <a:t>Decrease self esteem related to appearance can discourage (constrain) participation</a:t>
            </a:r>
            <a:r>
              <a:rPr lang="en-US" dirty="0">
                <a:latin typeface="Elephant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sndAc>
      <p:stSnd>
        <p:snd r:embed="rId2" name="voltage.wav"/>
      </p:stSnd>
    </p:sndAc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330</Words>
  <Application>Microsoft Macintosh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Elephant</vt:lpstr>
      <vt:lpstr>Office Theme</vt:lpstr>
      <vt:lpstr>Chapter 9</vt:lpstr>
      <vt:lpstr>Skeletal System</vt:lpstr>
      <vt:lpstr>Muscle Development </vt:lpstr>
      <vt:lpstr>Adipose Tissue Development </vt:lpstr>
      <vt:lpstr>PowerPoint Presentation</vt:lpstr>
      <vt:lpstr>Adipose Tissue- Adulthood &amp; Elderly</vt:lpstr>
      <vt:lpstr>Obstacle to Movement &amp; Health</vt:lpstr>
    </vt:vector>
  </TitlesOfParts>
  <Company>Camden County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creator>NDiCicco</dc:creator>
  <cp:lastModifiedBy>Microsoft Office User</cp:lastModifiedBy>
  <cp:revision>8</cp:revision>
  <dcterms:created xsi:type="dcterms:W3CDTF">2014-02-21T14:18:45Z</dcterms:created>
  <dcterms:modified xsi:type="dcterms:W3CDTF">2021-01-19T15:29:22Z</dcterms:modified>
</cp:coreProperties>
</file>