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1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84A2-9B27-460A-90A8-6B9B770C611E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DE60-A33E-4278-975D-E18F48424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84A2-9B27-460A-90A8-6B9B770C611E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DE60-A33E-4278-975D-E18F48424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84A2-9B27-460A-90A8-6B9B770C611E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DE60-A33E-4278-975D-E18F48424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84A2-9B27-460A-90A8-6B9B770C611E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DE60-A33E-4278-975D-E18F48424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84A2-9B27-460A-90A8-6B9B770C611E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DE60-A33E-4278-975D-E18F48424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84A2-9B27-460A-90A8-6B9B770C611E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DE60-A33E-4278-975D-E18F48424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84A2-9B27-460A-90A8-6B9B770C611E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DE60-A33E-4278-975D-E18F48424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84A2-9B27-460A-90A8-6B9B770C611E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5A6DE60-A33E-4278-975D-E18F4842467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84A2-9B27-460A-90A8-6B9B770C611E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DE60-A33E-4278-975D-E18F48424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584A2-9B27-460A-90A8-6B9B770C611E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E5A6DE60-A33E-4278-975D-E18F48424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C0584A2-9B27-460A-90A8-6B9B770C611E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6DE60-A33E-4278-975D-E18F48424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C0584A2-9B27-460A-90A8-6B9B770C611E}" type="datetimeFigureOut">
              <a:rPr lang="en-US" smtClean="0"/>
              <a:pPr/>
              <a:t>4/14/2017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E5A6DE60-A33E-4278-975D-E18F484246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Aerobic and Anaerobic energy </a:t>
            </a:r>
            <a:r>
              <a:rPr lang="en-US" dirty="0" err="1" smtClean="0"/>
              <a:t>systsems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Anaerbic</a:t>
            </a:r>
            <a:r>
              <a:rPr lang="en-US" dirty="0" smtClean="0"/>
              <a:t> Energy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ATP-PC </a:t>
            </a:r>
            <a:r>
              <a:rPr lang="en-US" dirty="0" smtClean="0"/>
              <a:t>System</a:t>
            </a:r>
            <a:endParaRPr lang="en-US" dirty="0" smtClean="0"/>
          </a:p>
          <a:p>
            <a:r>
              <a:rPr lang="en-US" dirty="0" smtClean="0"/>
              <a:t>Lactic Acid System (</a:t>
            </a:r>
            <a:r>
              <a:rPr lang="en-US" dirty="0" err="1" smtClean="0"/>
              <a:t>Anaerboic</a:t>
            </a:r>
            <a:r>
              <a:rPr lang="en-US" dirty="0" smtClean="0"/>
              <a:t> </a:t>
            </a:r>
            <a:r>
              <a:rPr lang="en-US" dirty="0" err="1" smtClean="0"/>
              <a:t>Glycolysis</a:t>
            </a:r>
            <a:r>
              <a:rPr lang="en-US" dirty="0" smtClean="0"/>
              <a:t>)</a:t>
            </a:r>
          </a:p>
          <a:p>
            <a:r>
              <a:rPr lang="en-US" dirty="0" smtClean="0"/>
              <a:t>ATP-PC System:</a:t>
            </a:r>
          </a:p>
          <a:p>
            <a:r>
              <a:rPr lang="en-US" dirty="0" smtClean="0"/>
              <a:t>PC+ADP</a:t>
            </a:r>
            <a:r>
              <a:rPr lang="en-US" dirty="0" smtClean="0">
                <a:sym typeface="Wingdings" pitchFamily="2" charset="2"/>
              </a:rPr>
              <a:t>ATP  lasts about 10secs as PC (</a:t>
            </a:r>
            <a:r>
              <a:rPr lang="en-US" dirty="0" err="1" smtClean="0">
                <a:sym typeface="Wingdings" pitchFamily="2" charset="2"/>
              </a:rPr>
              <a:t>phospho-creatine</a:t>
            </a:r>
            <a:r>
              <a:rPr lang="en-US" dirty="0" smtClean="0">
                <a:sym typeface="Wingdings" pitchFamily="2" charset="2"/>
              </a:rPr>
              <a:t>) stores run out in about 10 </a:t>
            </a:r>
            <a:r>
              <a:rPr lang="en-US" dirty="0" err="1" smtClean="0">
                <a:sym typeface="Wingdings" pitchFamily="2" charset="2"/>
              </a:rPr>
              <a:t>secs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Systems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Wingdings" pitchFamily="2" charset="2"/>
              </a:rPr>
              <a:t>Have enough </a:t>
            </a:r>
            <a:r>
              <a:rPr lang="en-US" dirty="0" smtClean="0">
                <a:solidFill>
                  <a:srgbClr val="FF0000"/>
                </a:solidFill>
                <a:sym typeface="Wingdings" pitchFamily="2" charset="2"/>
              </a:rPr>
              <a:t>ATP stored </a:t>
            </a:r>
            <a:r>
              <a:rPr lang="en-US" dirty="0" smtClean="0">
                <a:sym typeface="Wingdings" pitchFamily="2" charset="2"/>
              </a:rPr>
              <a:t>in muscle to produce contractions for about 1-2 </a:t>
            </a:r>
            <a:r>
              <a:rPr lang="en-US" dirty="0" err="1" smtClean="0">
                <a:sym typeface="Wingdings" pitchFamily="2" charset="2"/>
              </a:rPr>
              <a:t>secs</a:t>
            </a:r>
            <a:r>
              <a:rPr lang="en-US" dirty="0" smtClean="0">
                <a:sym typeface="Wingdings" pitchFamily="2" charset="2"/>
              </a:rPr>
              <a:t>. This energy is available instantaneously</a:t>
            </a:r>
          </a:p>
          <a:p>
            <a:r>
              <a:rPr lang="en-US" dirty="0" smtClean="0">
                <a:sym typeface="Wingdings" pitchFamily="2" charset="2"/>
              </a:rPr>
              <a:t>ATP stored – used for energy, yields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ADP + PC </a:t>
            </a:r>
          </a:p>
          <a:p>
            <a:pPr>
              <a:buNone/>
            </a:pPr>
            <a:r>
              <a:rPr lang="en-US" dirty="0" smtClean="0">
                <a:sym typeface="Wingdings" pitchFamily="2" charset="2"/>
              </a:rPr>
              <a:t>	then PC splits yielding energy that allows ADP to add a PC molecule to form ATP, this repeats until PC stores are depleted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Anaerobic Energy Systems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Lactic Acid System (Anaerobic </a:t>
            </a:r>
            <a:r>
              <a:rPr lang="en-US" dirty="0" err="1" smtClean="0">
                <a:solidFill>
                  <a:srgbClr val="FFFF00"/>
                </a:solidFill>
              </a:rPr>
              <a:t>Glycolysis</a:t>
            </a:r>
            <a:r>
              <a:rPr lang="en-US" dirty="0" smtClean="0">
                <a:solidFill>
                  <a:srgbClr val="FFFF00"/>
                </a:solidFill>
              </a:rPr>
              <a:t>)  </a:t>
            </a:r>
            <a:r>
              <a:rPr lang="en-US" i="1" dirty="0" smtClean="0">
                <a:solidFill>
                  <a:srgbClr val="00B0F0"/>
                </a:solidFill>
              </a:rPr>
              <a:t>energy for 10s-3 minutes</a:t>
            </a:r>
          </a:p>
          <a:p>
            <a:r>
              <a:rPr lang="en-US" dirty="0" smtClean="0">
                <a:solidFill>
                  <a:srgbClr val="FFFF00"/>
                </a:solidFill>
              </a:rPr>
              <a:t>Glucose+2 ATP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 2 </a:t>
            </a:r>
            <a:r>
              <a:rPr lang="en-US" dirty="0" err="1" smtClean="0">
                <a:solidFill>
                  <a:srgbClr val="FFFF00"/>
                </a:solidFill>
                <a:sym typeface="Wingdings" pitchFamily="2" charset="2"/>
              </a:rPr>
              <a:t>Pyruvic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 Acid +4 ATP with a by-product of lactic acid</a:t>
            </a:r>
          </a:p>
          <a:p>
            <a:r>
              <a:rPr lang="en-US" sz="2400" dirty="0" smtClean="0">
                <a:sym typeface="Wingdings" pitchFamily="2" charset="2"/>
              </a:rPr>
              <a:t>If energy demands are high, more glucose is broken down  and more </a:t>
            </a:r>
            <a:r>
              <a:rPr lang="en-US" sz="2400" dirty="0" err="1" smtClean="0">
                <a:sym typeface="Wingdings" pitchFamily="2" charset="2"/>
              </a:rPr>
              <a:t>pyruvate</a:t>
            </a:r>
            <a:r>
              <a:rPr lang="en-US" sz="2400" dirty="0" smtClean="0">
                <a:sym typeface="Wingdings" pitchFamily="2" charset="2"/>
              </a:rPr>
              <a:t> is produced.  </a:t>
            </a:r>
          </a:p>
          <a:p>
            <a:r>
              <a:rPr lang="en-US" sz="2400" dirty="0" smtClean="0">
                <a:sym typeface="Wingdings" pitchFamily="2" charset="2"/>
              </a:rPr>
              <a:t>If not enough O2 in mitochondria (O2 deficit/debt), H+ binds to the </a:t>
            </a:r>
            <a:r>
              <a:rPr lang="en-US" sz="2400" dirty="0" err="1" smtClean="0">
                <a:sym typeface="Wingdings" pitchFamily="2" charset="2"/>
              </a:rPr>
              <a:t>pyruvate</a:t>
            </a:r>
            <a:r>
              <a:rPr lang="en-US" sz="2400" dirty="0" smtClean="0">
                <a:sym typeface="Wingdings" pitchFamily="2" charset="2"/>
              </a:rPr>
              <a:t>  forming lactic acid</a:t>
            </a:r>
          </a:p>
          <a:p>
            <a:r>
              <a:rPr lang="en-US" sz="2400" dirty="0" smtClean="0">
                <a:sym typeface="Wingdings" pitchFamily="2" charset="2"/>
              </a:rPr>
              <a:t>As lactic acid builds, it interferes with muscle contraction and muscle stops contracting</a:t>
            </a:r>
          </a:p>
          <a:p>
            <a:r>
              <a:rPr lang="en-US" sz="2400" dirty="0" smtClean="0">
                <a:sym typeface="Wingdings" pitchFamily="2" charset="2"/>
              </a:rPr>
              <a:t>Once sufficient O2 is obtained (slow down or stop contractions), lactate is cleared and used for energy or converted to glucose.</a:t>
            </a:r>
          </a:p>
          <a:p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Aerobic Energy Production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Glucose+2 ATP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 2 </a:t>
            </a:r>
            <a:r>
              <a:rPr lang="en-US" dirty="0" err="1" smtClean="0">
                <a:solidFill>
                  <a:srgbClr val="FFFF00"/>
                </a:solidFill>
                <a:sym typeface="Wingdings" pitchFamily="2" charset="2"/>
              </a:rPr>
              <a:t>Pyruvic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 Acid +4 ATP with a by-product of lactic acid</a:t>
            </a:r>
          </a:p>
          <a:p>
            <a:r>
              <a:rPr lang="en-US" sz="2800" dirty="0" smtClean="0"/>
              <a:t>If enough O2 is present, H+ binds with O2 to form Acetyl Co A which then enters a series of chemical reactions producing 36 ATP molecules, this can be repeated indefinitely as long as O2 is present (sub-maximal exercise) and glucose is available. </a:t>
            </a:r>
            <a:endParaRPr lang="en-US" sz="28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Summary of Energy Systems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B0F0"/>
                </a:solidFill>
              </a:rPr>
              <a:t>High Intensity Energy Demands are met </a:t>
            </a:r>
            <a:r>
              <a:rPr lang="en-US" dirty="0" smtClean="0"/>
              <a:t>–</a:t>
            </a:r>
            <a:r>
              <a:rPr lang="en-US" dirty="0" smtClean="0">
                <a:solidFill>
                  <a:srgbClr val="FFC000"/>
                </a:solidFill>
              </a:rPr>
              <a:t>ATP-PC system (10s)</a:t>
            </a:r>
          </a:p>
          <a:p>
            <a:r>
              <a:rPr lang="en-US" dirty="0" smtClean="0"/>
              <a:t>- </a:t>
            </a:r>
            <a:r>
              <a:rPr lang="en-US" dirty="0" smtClean="0">
                <a:solidFill>
                  <a:srgbClr val="FFC000"/>
                </a:solidFill>
              </a:rPr>
              <a:t>Lactic Acid System ( 10-3minutes)</a:t>
            </a:r>
          </a:p>
          <a:p>
            <a:r>
              <a:rPr lang="en-US" dirty="0" smtClean="0">
                <a:solidFill>
                  <a:srgbClr val="92D050"/>
                </a:solidFill>
              </a:rPr>
              <a:t>Lower Intensity Exercise </a:t>
            </a:r>
            <a:r>
              <a:rPr lang="en-US" sz="2000" dirty="0" smtClean="0">
                <a:solidFill>
                  <a:srgbClr val="92D050"/>
                </a:solidFill>
              </a:rPr>
              <a:t>(3 minutes and above)-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smtClean="0">
                <a:solidFill>
                  <a:srgbClr val="FFFF00"/>
                </a:solidFill>
              </a:rPr>
              <a:t>Aerobic </a:t>
            </a:r>
            <a:r>
              <a:rPr lang="en-US" dirty="0" err="1" smtClean="0">
                <a:solidFill>
                  <a:srgbClr val="FFFF00"/>
                </a:solidFill>
              </a:rPr>
              <a:t>Glycolysis</a:t>
            </a:r>
            <a:endParaRPr lang="en-US" dirty="0" smtClean="0">
              <a:solidFill>
                <a:srgbClr val="FFFF00"/>
              </a:solidFill>
            </a:endParaRPr>
          </a:p>
          <a:p>
            <a:r>
              <a:rPr lang="en-US" dirty="0" smtClean="0"/>
              <a:t>Energy systems overlap- any intensity lasting more than 10 minutes is fueled </a:t>
            </a:r>
            <a:r>
              <a:rPr lang="en-US" dirty="0" smtClean="0">
                <a:solidFill>
                  <a:srgbClr val="FF0000"/>
                </a:solidFill>
              </a:rPr>
              <a:t>increasingly </a:t>
            </a:r>
            <a:r>
              <a:rPr lang="en-US" dirty="0" smtClean="0"/>
              <a:t>by the aerobic energy system (</a:t>
            </a:r>
            <a:r>
              <a:rPr lang="en-US" dirty="0" err="1" smtClean="0"/>
              <a:t>aeroboic</a:t>
            </a:r>
            <a:r>
              <a:rPr lang="en-US" dirty="0" smtClean="0"/>
              <a:t> </a:t>
            </a:r>
            <a:r>
              <a:rPr lang="en-US" dirty="0" err="1" smtClean="0"/>
              <a:t>glycolysis</a:t>
            </a:r>
            <a:r>
              <a:rPr lang="en-US" dirty="0" smtClean="0"/>
              <a:t>).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32</TotalTime>
  <Words>294</Words>
  <Application>Microsoft Office PowerPoint</Application>
  <PresentationFormat>On-screen Show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Technic</vt:lpstr>
      <vt:lpstr>Aerobic and Anaerobic energy systsems</vt:lpstr>
      <vt:lpstr>Anaerbic Energy Systems</vt:lpstr>
      <vt:lpstr>Energy Systems </vt:lpstr>
      <vt:lpstr>Anaerobic Energy Systems </vt:lpstr>
      <vt:lpstr>Aerobic Energy Production</vt:lpstr>
      <vt:lpstr>Summary of Energy Systems </vt:lpstr>
    </vt:vector>
  </TitlesOfParts>
  <Company>Camden County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Aerobic and Anaerobic energy systsems</dc:title>
  <dc:creator>NDiCicco</dc:creator>
  <cp:lastModifiedBy>NDiCicco</cp:lastModifiedBy>
  <cp:revision>4</cp:revision>
  <dcterms:created xsi:type="dcterms:W3CDTF">2014-04-28T13:14:43Z</dcterms:created>
  <dcterms:modified xsi:type="dcterms:W3CDTF">2017-04-14T13:40:26Z</dcterms:modified>
</cp:coreProperties>
</file>