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6" r:id="rId2"/>
  </p:sldMasterIdLst>
  <p:notesMasterIdLst>
    <p:notesMasterId r:id="rId41"/>
  </p:notesMasterIdLst>
  <p:handoutMasterIdLst>
    <p:handoutMasterId r:id="rId42"/>
  </p:handoutMasterIdLst>
  <p:sldIdLst>
    <p:sldId id="270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1" r:id="rId12"/>
    <p:sldId id="280" r:id="rId13"/>
    <p:sldId id="307" r:id="rId14"/>
    <p:sldId id="282" r:id="rId15"/>
    <p:sldId id="308" r:id="rId16"/>
    <p:sldId id="283" r:id="rId17"/>
    <p:sldId id="284" r:id="rId18"/>
    <p:sldId id="285" r:id="rId19"/>
    <p:sldId id="309" r:id="rId20"/>
    <p:sldId id="286" r:id="rId21"/>
    <p:sldId id="287" r:id="rId22"/>
    <p:sldId id="288" r:id="rId23"/>
    <p:sldId id="295" r:id="rId24"/>
    <p:sldId id="289" r:id="rId25"/>
    <p:sldId id="290" r:id="rId26"/>
    <p:sldId id="291" r:id="rId27"/>
    <p:sldId id="292" r:id="rId28"/>
    <p:sldId id="293" r:id="rId29"/>
    <p:sldId id="294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4" r:id="rId38"/>
    <p:sldId id="305" r:id="rId39"/>
    <p:sldId id="306" r:id="rId40"/>
  </p:sldIdLst>
  <p:sldSz cx="12192000" cy="6858000"/>
  <p:notesSz cx="6858000" cy="9144000"/>
  <p:custDataLst>
    <p:tags r:id="rId4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6BC"/>
    <a:srgbClr val="D7D7D7"/>
    <a:srgbClr val="069E51"/>
    <a:srgbClr val="6A6A6A"/>
    <a:srgbClr val="B93737"/>
    <a:srgbClr val="F49C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43" autoAdjust="0"/>
  </p:normalViewPr>
  <p:slideViewPr>
    <p:cSldViewPr snapToGrid="0" snapToObjects="1">
      <p:cViewPr varScale="1">
        <p:scale>
          <a:sx n="60" d="100"/>
          <a:sy n="60" d="100"/>
        </p:scale>
        <p:origin x="90" y="7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019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gs" Target="tags/tag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7A2C252-5688-44A0-BFF9-CFA8D34B8E5E}" type="datetimeFigureOut">
              <a:rPr lang="en-US" altLang="en-US"/>
              <a:pPr>
                <a:defRPr/>
              </a:pPr>
              <a:t>4/12/2019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254FF0-9A45-4C62-8064-44E4CC66855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96CCC59E-CCE7-404B-AA4E-0DEAD720DA9F}" type="datetimeFigureOut">
              <a:rPr lang="en-US" altLang="en-US"/>
              <a:pPr>
                <a:defRPr/>
              </a:pPr>
              <a:t>4/12/2019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9D8F4014-75F9-474D-8DFA-11374318636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1A18C52-4951-4419-9876-5C39A97F1CB5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2419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2186931-8F73-4318-8424-0BDA82E6AB6A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11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3867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02606B7-D108-42D8-A051-2669D1D7ECCC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13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52526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E97463F-C63A-429B-B7F0-6ADF27E24244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15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03436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4E5C63F-33B9-404E-A8BF-87B3A711EF94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16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5044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1B8B774-58AC-4209-A00F-08FE143D6061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17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1569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5590547-C813-4436-B600-E57D2A89BB9F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19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2741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C359674-7E06-4FA6-9072-4FF9C0CC9586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20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6353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6584D7C-FF77-4ADF-B315-3996C9B0AFDC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21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8413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A1E704E-13B6-4051-8164-28FCB6527224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22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9874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5403A4B-216D-45EA-81E8-87F60A860102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23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231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15FC412-7AF3-43F9-AB82-68721BFA094B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4839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62D31DC-1DE9-4799-A11A-784793316CF2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24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8700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C5FADB5-8AF5-4FC7-9A6B-138E43A6C87A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25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9382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85999F7-8AE0-4320-9A8A-CF8AA0B785B8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26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8860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D4A2A2D-851F-447C-B6E5-09681D0542A9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27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3834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3A09412-6B38-456D-9F94-B4F328CA2A2D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28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5095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E16E4B8-C278-4A5A-AB88-A61733D686F7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29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628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DC7A9D4-CDCB-4844-8404-A881D94EB7C8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30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52510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B8079B2-9C99-4D59-8801-387992C619AC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31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89052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60461EE-BEE1-4A3C-8989-A561D5028C80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32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8816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82F5C61-D25B-46D7-8F0D-CD47E7E9E824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33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262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8F8726F-C452-4A39-837B-B5AD1F773D51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4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15576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C57457D-19A4-4D96-BE58-765A5C29A9E6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34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95016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81130D8-58B8-4FD2-BDD3-A0BBD1ED6E20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35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171132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4CC122C-3550-49D4-9072-8BD1A9AFE750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36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46336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18E9A54-F864-474C-9B8F-3563F3B84981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37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01688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837258B-E0E8-4858-89EB-8E60507C5605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38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497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26F2806-5236-49BE-83E0-614AD74D157A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5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9925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0308E6C-F40D-4B22-9CAA-A1DA10DAC435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6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155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8E31FEB-B9F9-4F97-9990-D506EE512E12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7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606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326E564-66AC-4BA2-BB13-300387A2A5A8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8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847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F546D33-653F-4376-9B2B-757A5ED8EEDD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9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6354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474963C-2F98-415C-9DBE-5F23D5474FAF}" type="slidenum">
              <a:rPr lang="en-US" altLang="en-US" sz="1200" b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10</a:t>
            </a:fld>
            <a:endParaRPr lang="en-US" altLang="en-US" sz="1200" b="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537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87158"/>
            <a:ext cx="9144000" cy="1866319"/>
          </a:xfrm>
          <a:prstGeom prst="rect">
            <a:avLst/>
          </a:prstGeom>
        </p:spPr>
        <p:txBody>
          <a:bodyPr anchor="t"/>
          <a:lstStyle>
            <a:lvl1pPr algn="ctr">
              <a:defRPr sz="6000" b="1" i="0" cap="all" baseline="0">
                <a:ln>
                  <a:noFill/>
                </a:ln>
                <a:solidFill>
                  <a:srgbClr val="3766BC"/>
                </a:solidFill>
                <a:latin typeface="Helvetica Neue Condense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75134"/>
            <a:ext cx="9144000" cy="412024"/>
          </a:xfrm>
        </p:spPr>
        <p:txBody>
          <a:bodyPr>
            <a:normAutofit/>
          </a:bodyPr>
          <a:lstStyle>
            <a:lvl1pPr marL="0" indent="0" algn="ctr">
              <a:buNone/>
              <a:defRPr sz="2200" cap="all" baseline="0">
                <a:solidFill>
                  <a:srgbClr val="6A6A6A"/>
                </a:solidFill>
                <a:latin typeface="Helvetica Neue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0" y="5845552"/>
            <a:ext cx="12192000" cy="45727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 baseline="0">
                <a:solidFill>
                  <a:srgbClr val="D7D7D7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0231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BF81C-7F74-4E4D-BD97-843E430D1755}" type="datetimeFigureOut">
              <a:rPr lang="en-US" altLang="en-US"/>
              <a:pPr>
                <a:defRPr/>
              </a:pPr>
              <a:t>4/12/2019</a:t>
            </a:fld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1CFFC-F819-4CCF-95AB-0B72F07DC82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29133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B519A-78B7-4C0F-8A15-E9B5323AC18E}" type="datetimeFigureOut">
              <a:rPr lang="en-US" altLang="en-US"/>
              <a:pPr>
                <a:defRPr/>
              </a:pPr>
              <a:t>4/12/2019</a:t>
            </a:fld>
            <a:endParaRPr lang="en-US" alt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A1434-A6A6-46B9-BAF2-FED71B7A5BE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0850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6E29B-72B0-4DFE-BAF8-4FA4CD0AE990}" type="datetimeFigureOut">
              <a:rPr lang="en-US" altLang="en-US"/>
              <a:pPr>
                <a:defRPr/>
              </a:pPr>
              <a:t>4/12/2019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52ED4-BC79-47BF-8A23-39D94FF7F8D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29021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273E4-1673-4F49-A000-75434E831798}" type="datetimeFigureOut">
              <a:rPr lang="en-US" altLang="en-US"/>
              <a:pPr>
                <a:defRPr/>
              </a:pPr>
              <a:t>4/12/2019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C659B-36D2-41BC-8F83-C5BFD5B8992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168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97C10-F4CF-4AAF-9394-2137F383A334}" type="datetimeFigureOut">
              <a:rPr lang="en-US" altLang="en-US"/>
              <a:pPr>
                <a:defRPr/>
              </a:pPr>
              <a:t>4/12/2019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0FCE6-E227-4E91-84F8-5EF6FA89DEE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762175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66095-A1A3-4C98-A61E-8857A55537CF}" type="datetimeFigureOut">
              <a:rPr lang="en-US" altLang="en-US"/>
              <a:pPr>
                <a:defRPr/>
              </a:pPr>
              <a:t>4/12/2019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75FD8-31B5-4DD0-A600-3D54C457EDB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619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9560"/>
            <a:ext cx="10515600" cy="40979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ctr">
              <a:defRPr sz="3800" b="1" i="0" cap="none" baseline="0">
                <a:solidFill>
                  <a:srgbClr val="3766BC"/>
                </a:solidFill>
                <a:latin typeface="Helvetica Neue Condense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7919"/>
            <a:ext cx="10515600" cy="4168338"/>
          </a:xfrm>
        </p:spPr>
        <p:txBody>
          <a:bodyPr>
            <a:noAutofit/>
          </a:bodyPr>
          <a:lstStyle>
            <a:lvl1pPr>
              <a:defRPr b="1" baseline="0">
                <a:latin typeface="Helvetica" pitchFamily="34" charset="0"/>
              </a:defRPr>
            </a:lvl1pPr>
            <a:lvl2pPr>
              <a:defRPr b="1" baseline="0">
                <a:latin typeface="Helvetica" pitchFamily="34" charset="0"/>
              </a:defRPr>
            </a:lvl2pPr>
            <a:lvl3pPr>
              <a:defRPr b="1">
                <a:latin typeface="Helvetica" pitchFamily="34" charset="0"/>
              </a:defRPr>
            </a:lvl3pPr>
            <a:lvl4pPr>
              <a:defRPr b="1" baseline="0">
                <a:latin typeface="Helvetica" pitchFamily="34" charset="0"/>
              </a:defRPr>
            </a:lvl4pPr>
            <a:lvl5pPr>
              <a:defRPr b="1">
                <a:latin typeface="Helvetic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3897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41954"/>
            <a:ext cx="5181600" cy="4134303"/>
          </a:xfrm>
        </p:spPr>
        <p:txBody>
          <a:bodyPr>
            <a:noAutofit/>
          </a:bodyPr>
          <a:lstStyle>
            <a:lvl1pPr>
              <a:defRPr b="1">
                <a:latin typeface="Helvetica" pitchFamily="34" charset="0"/>
              </a:defRPr>
            </a:lvl1pPr>
            <a:lvl2pPr>
              <a:defRPr b="1">
                <a:latin typeface="Helvetica" pitchFamily="34" charset="0"/>
              </a:defRPr>
            </a:lvl2pPr>
            <a:lvl3pPr>
              <a:defRPr b="1">
                <a:latin typeface="Helvetica" pitchFamily="34" charset="0"/>
              </a:defRPr>
            </a:lvl3pPr>
            <a:lvl4pPr>
              <a:defRPr b="1">
                <a:latin typeface="Helvetica" pitchFamily="34" charset="0"/>
              </a:defRPr>
            </a:lvl4pPr>
            <a:lvl5pPr>
              <a:defRPr b="1">
                <a:latin typeface="Helvetic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41953"/>
            <a:ext cx="5181600" cy="4134303"/>
          </a:xfrm>
        </p:spPr>
        <p:txBody>
          <a:bodyPr>
            <a:noAutofit/>
          </a:bodyPr>
          <a:lstStyle>
            <a:lvl1pPr>
              <a:defRPr b="1">
                <a:latin typeface="Helvetica" pitchFamily="34" charset="0"/>
              </a:defRPr>
            </a:lvl1pPr>
            <a:lvl2pPr>
              <a:defRPr b="1">
                <a:latin typeface="Helvetica" pitchFamily="34" charset="0"/>
              </a:defRPr>
            </a:lvl2pPr>
            <a:lvl3pPr>
              <a:defRPr b="1">
                <a:latin typeface="Helvetica" pitchFamily="34" charset="0"/>
              </a:defRPr>
            </a:lvl3pPr>
            <a:lvl4pPr>
              <a:defRPr b="1">
                <a:latin typeface="Helvetica" pitchFamily="34" charset="0"/>
              </a:defRPr>
            </a:lvl4pPr>
            <a:lvl5pPr>
              <a:defRPr b="1">
                <a:latin typeface="Helvetic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969560"/>
            <a:ext cx="10515600" cy="40979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algn="ctr">
              <a:defRPr sz="3800" b="1" i="0" baseline="0">
                <a:solidFill>
                  <a:srgbClr val="3766BC"/>
                </a:solidFill>
                <a:latin typeface="Helvetica Neue Condensed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05059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38150667"/>
      </p:ext>
    </p:extLst>
  </p:cSld>
  <p:clrMapOvr>
    <a:masterClrMapping/>
  </p:clrMapOvr>
  <p:transition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7BA7D-B68D-4CAB-B007-9C48419216CD}" type="datetimeFigureOut">
              <a:rPr lang="en-US" altLang="en-US"/>
              <a:pPr>
                <a:defRPr/>
              </a:pPr>
              <a:t>4/12/2019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474A3-2782-4698-B0C3-200C78EED7D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4330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9FC19-6F6B-40BB-A551-5B23405E1A22}" type="datetimeFigureOut">
              <a:rPr lang="en-US" altLang="en-US"/>
              <a:pPr>
                <a:defRPr/>
              </a:pPr>
              <a:t>4/12/2019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DB88A-3BFC-43D6-A0B9-1F9382ED257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2760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8C940-C326-4E22-A072-F58D9986B6CC}" type="datetimeFigureOut">
              <a:rPr lang="en-US" altLang="en-US"/>
              <a:pPr>
                <a:defRPr/>
              </a:pPr>
              <a:t>4/12/2019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6C458-612D-410B-A23A-38C22B1AD28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2555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050E1-B9F5-47B8-8A5F-7ADCF818B579}" type="datetimeFigureOut">
              <a:rPr lang="en-US" altLang="en-US"/>
              <a:pPr>
                <a:defRPr/>
              </a:pPr>
              <a:t>4/12/2019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573AA-BCB7-4BEE-8B0C-22CEC8BA279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6376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6B03A-8A4D-4B18-85EA-C920101115C2}" type="datetimeFigureOut">
              <a:rPr lang="en-US" altLang="en-US"/>
              <a:pPr>
                <a:defRPr/>
              </a:pPr>
              <a:t>4/12/2019</a:t>
            </a:fld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E2BBD-6DFD-4051-B524-3C412915A2B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5609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Title Placeholder 8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BE4AE11F-9285-4F6F-A6B2-1A6388682792}" type="datetimeFigureOut">
              <a:rPr lang="en-US" altLang="en-US"/>
              <a:pPr>
                <a:defRPr/>
              </a:pPr>
              <a:t>4/12/2019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8AA81F6-E4F9-4273-BDEA-24C02A580AF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 kern="1200">
          <a:solidFill>
            <a:srgbClr val="3766BC"/>
          </a:solidFill>
          <a:latin typeface="Helvetica Neue Condensed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800">
          <a:solidFill>
            <a:srgbClr val="3766BC"/>
          </a:solidFill>
          <a:latin typeface="Helvetica Neue Condensed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 Bold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Bold" charset="0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 Bold" charset="0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Helvetica Bold" charset="0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Helvetica Bold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1524000" y="2181225"/>
            <a:ext cx="9144000" cy="2443480"/>
          </a:xfrm>
        </p:spPr>
        <p:txBody>
          <a:bodyPr/>
          <a:lstStyle/>
          <a:p>
            <a:pPr eaLnBrk="1" hangingPunct="1"/>
            <a:r>
              <a:rPr lang="en-US" altLang="en-US" cap="none" dirty="0">
                <a:latin typeface="Helvetica Neue Condensed"/>
              </a:rPr>
              <a:t>Development of Cardiorespiratory Endurance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768475"/>
            <a:ext cx="9144000" cy="41275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/>
              <a:t>Chapter 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Anaerobic Training in Youth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With training, children and adolescents of both sexes have higher peak power and mean power.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When children stop training, peak and mean power decrease.</a:t>
            </a:r>
          </a:p>
        </p:txBody>
      </p:sp>
    </p:spTree>
    <p:extLst>
      <p:ext uri="{BB962C8B-B14F-4D97-AF65-F5344CB8AC3E}">
        <p14:creationId xmlns:p14="http://schemas.microsoft.com/office/powerpoint/2010/main" val="275551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Anaerobic Performance in Adulthood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Once adult body size is attained, anaerobic performance is stable.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Improvement reflects training alone.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In older adulthood, a loss of muscle mass and type II muscle fibers can result in declining anaerobic performance.</a:t>
            </a:r>
          </a:p>
        </p:txBody>
      </p:sp>
    </p:spTree>
    <p:extLst>
      <p:ext uri="{BB962C8B-B14F-4D97-AF65-F5344CB8AC3E}">
        <p14:creationId xmlns:p14="http://schemas.microsoft.com/office/powerpoint/2010/main" val="3701569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F1AD0-F3A6-AE41-9787-5331E3AFB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Gender Differences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46639-5A62-244B-AE91-E779D6D515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Men maintain their advantage over women in anaerobic performance.</a:t>
            </a:r>
          </a:p>
          <a:p>
            <a:endParaRPr lang="en-US" dirty="0"/>
          </a:p>
          <a:p>
            <a:r>
              <a:rPr lang="en-US" dirty="0"/>
              <a:t>Men and women decline sharply after age 70, but women decline significantly faster.</a:t>
            </a:r>
          </a:p>
        </p:txBody>
      </p:sp>
    </p:spTree>
    <p:extLst>
      <p:ext uri="{BB962C8B-B14F-4D97-AF65-F5344CB8AC3E}">
        <p14:creationId xmlns:p14="http://schemas.microsoft.com/office/powerpoint/2010/main" val="2860771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Assessing Anaerobic Performance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i="1" dirty="0">
                <a:ea typeface="ＭＳ Ｐゴシック" panose="020B0600070205080204" pitchFamily="34" charset="-128"/>
              </a:rPr>
              <a:t>Anaerobic</a:t>
            </a: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performance (tasks 10</a:t>
            </a:r>
            <a:r>
              <a:rPr lang="en-US" altLang="en-US" dirty="0" smtClean="0">
                <a:ea typeface="ＭＳ Ｐゴシック" panose="020B0600070205080204" pitchFamily="34" charset="-128"/>
                <a:cs typeface="Arial" panose="020B0604020202020204" pitchFamily="34" charset="0"/>
              </a:rPr>
              <a:t>–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30 seconds long)</a:t>
            </a:r>
          </a:p>
          <a:p>
            <a:pPr lvl="1" eaLnBrk="1" hangingPunct="1">
              <a:lnSpc>
                <a:spcPct val="85000"/>
              </a:lnSpc>
            </a:pPr>
            <a:r>
              <a:rPr lang="en-US" altLang="en-US" dirty="0" smtClean="0"/>
              <a:t>Typically</a:t>
            </a:r>
            <a:r>
              <a:rPr lang="en-US" altLang="en-US" dirty="0"/>
              <a:t>, total work output is measured</a:t>
            </a:r>
            <a:r>
              <a:rPr lang="en-US" altLang="en-US" dirty="0" smtClean="0"/>
              <a:t>.</a:t>
            </a:r>
          </a:p>
          <a:p>
            <a:pPr marL="457200" lvl="1" indent="0" eaLnBrk="1" hangingPunct="1">
              <a:lnSpc>
                <a:spcPct val="85000"/>
              </a:lnSpc>
              <a:buNone/>
            </a:pPr>
            <a:endParaRPr lang="en-US" altLang="en-US" dirty="0"/>
          </a:p>
          <a:p>
            <a:pPr lvl="1" eaLnBrk="1" hangingPunct="1">
              <a:lnSpc>
                <a:spcPct val="85000"/>
              </a:lnSpc>
            </a:pPr>
            <a:r>
              <a:rPr lang="en-US" altLang="en-US" dirty="0"/>
              <a:t>Possible field tests include 50-yard or 50-meter dash or sprinting flight of stairs.</a:t>
            </a:r>
            <a:endParaRPr lang="en-US" altLang="en-US" i="1" dirty="0"/>
          </a:p>
          <a:p>
            <a:pPr marL="0" indent="0" eaLnBrk="1" hangingPunct="1">
              <a:buNone/>
            </a:pPr>
            <a:endParaRPr lang="en-US" altLang="en-US" i="1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598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41089-C929-5040-BDF2-1A7952AC6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Anaerobic Training in Adulthood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B8BE7-4A20-CB48-B085-F57B661B4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Sedentary older men undertaking high-intensity endurance training improved in work output on an anaerobic capacity test.</a:t>
            </a:r>
          </a:p>
          <a:p>
            <a:endParaRPr lang="en-US" dirty="0"/>
          </a:p>
          <a:p>
            <a:r>
              <a:rPr lang="en-US" dirty="0"/>
              <a:t>Masters athletes who undergo anaerobic or resistance training improved anaerobic performance.</a:t>
            </a:r>
          </a:p>
          <a:p>
            <a:endParaRPr lang="en-US" dirty="0"/>
          </a:p>
          <a:p>
            <a:r>
              <a:rPr lang="en-US" dirty="0"/>
              <a:t>Resistance training is valuable.</a:t>
            </a:r>
          </a:p>
        </p:txBody>
      </p:sp>
    </p:spTree>
    <p:extLst>
      <p:ext uri="{BB962C8B-B14F-4D97-AF65-F5344CB8AC3E}">
        <p14:creationId xmlns:p14="http://schemas.microsoft.com/office/powerpoint/2010/main" val="830821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70560"/>
            <a:ext cx="10515600" cy="115824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Physiological </a:t>
            </a:r>
            <a:r>
              <a:rPr lang="en-US" altLang="en-US" dirty="0">
                <a:ea typeface="ＭＳ Ｐゴシック" panose="020B0600070205080204" pitchFamily="34" charset="-128"/>
              </a:rPr>
              <a:t>Responses to Prolonged Exercise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50819"/>
            <a:ext cx="10515600" cy="397566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During a prolonged period of activity, the following responses occur: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Oxidative breakdown of food stores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Depletion of local energy reserves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Aerobic power is the rate at which long-term oxygen demand is met.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ea typeface="ＭＳ Ｐゴシック" panose="020B0600070205080204" pitchFamily="34" charset="-128"/>
              </a:rPr>
              <a:t>Aerobic capacity is the total energy available for prolonged activity.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n-US" altLang="en-US" sz="2400" dirty="0">
              <a:ea typeface="ＭＳ Ｐゴシック" panose="020B0600070205080204" pitchFamily="34" charset="-128"/>
            </a:endParaRPr>
          </a:p>
          <a:p>
            <a:pPr algn="r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400" i="1" dirty="0">
                <a:ea typeface="ＭＳ Ｐゴシック" panose="020B0600070205080204" pitchFamily="34" charset="-128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102067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10515600" cy="117348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Physiological </a:t>
            </a:r>
            <a:r>
              <a:rPr lang="en-US" altLang="en-US" dirty="0">
                <a:ea typeface="ＭＳ Ｐゴシック" panose="020B0600070205080204" pitchFamily="34" charset="-128"/>
              </a:rPr>
              <a:t>Responses to Prolonged Exercise 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(continued)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328619"/>
            <a:ext cx="10515600" cy="3447341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The body increases heart and respiratory rates, cardiac output, and oxygen uptake to deliver oxygen to muscles.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Cardiac output can increase through increased heart rate or increased stroke volume.</a:t>
            </a:r>
          </a:p>
          <a:p>
            <a:pPr eaLnBrk="1" hangingPunct="1">
              <a:buFontTx/>
              <a:buNone/>
            </a:pPr>
            <a:endParaRPr lang="en-US" altLang="en-US" sz="2400" i="1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311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Peak Oxygen Uptake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0"/>
              </a:spcAft>
            </a:pPr>
            <a:r>
              <a:rPr lang="en-US" altLang="en-US" sz="2700" dirty="0">
                <a:ea typeface="ＭＳ Ｐゴシック" panose="020B0600070205080204" pitchFamily="34" charset="-128"/>
              </a:rPr>
              <a:t>It is defined as the highest rate oxygen can be consumed by the muscles during aerobic work.</a:t>
            </a:r>
          </a:p>
          <a:p>
            <a:pPr eaLnBrk="1" hangingPunct="1">
              <a:spcAft>
                <a:spcPts val="0"/>
              </a:spcAft>
            </a:pPr>
            <a:endParaRPr lang="en-US" altLang="en-US" sz="2700" dirty="0">
              <a:ea typeface="ＭＳ Ｐゴシック" panose="020B0600070205080204" pitchFamily="34" charset="-128"/>
            </a:endParaRPr>
          </a:p>
          <a:p>
            <a:pPr eaLnBrk="1" hangingPunct="1">
              <a:spcAft>
                <a:spcPts val="600"/>
              </a:spcAft>
            </a:pPr>
            <a:r>
              <a:rPr lang="en-US" altLang="en-US" sz="2700" dirty="0">
                <a:ea typeface="ＭＳ Ｐゴシック" panose="020B0600070205080204" pitchFamily="34" charset="-128"/>
              </a:rPr>
              <a:t>A limiting factor to continued vigorous activity is the heart’s ability to pump enough blood to meet the oxygen needs of the working muscles.</a:t>
            </a:r>
          </a:p>
          <a:p>
            <a:pPr eaLnBrk="1" hangingPunct="1">
              <a:spcAft>
                <a:spcPts val="600"/>
              </a:spcAft>
            </a:pPr>
            <a:endParaRPr lang="en-US" altLang="en-US" sz="2700" dirty="0">
              <a:ea typeface="ＭＳ Ｐゴシック" panose="020B0600070205080204" pitchFamily="34" charset="-128"/>
            </a:endParaRPr>
          </a:p>
          <a:p>
            <a:pPr marL="0" indent="0" algn="r" eaLnBrk="1" hangingPunct="1">
              <a:spcAft>
                <a:spcPts val="600"/>
              </a:spcAft>
              <a:buNone/>
            </a:pPr>
            <a:endParaRPr lang="en-US" altLang="en-US" sz="1400" i="1" dirty="0" smtClean="0">
              <a:ea typeface="ＭＳ Ｐゴシック" panose="020B0600070205080204" pitchFamily="34" charset="-128"/>
            </a:endParaRPr>
          </a:p>
          <a:p>
            <a:pPr marL="0" indent="0" algn="r" eaLnBrk="1" hangingPunct="1">
              <a:spcAft>
                <a:spcPts val="600"/>
              </a:spcAft>
              <a:buNone/>
            </a:pPr>
            <a:r>
              <a:rPr lang="en-US" altLang="en-US" sz="1400" i="1" dirty="0" smtClean="0">
                <a:ea typeface="ＭＳ Ｐゴシック" panose="020B0600070205080204" pitchFamily="34" charset="-128"/>
              </a:rPr>
              <a:t>(</a:t>
            </a:r>
            <a:r>
              <a:rPr lang="en-US" altLang="en-US" sz="1400" i="1" dirty="0">
                <a:ea typeface="ＭＳ Ｐゴシック" panose="020B0600070205080204" pitchFamily="34" charset="-128"/>
              </a:rPr>
              <a:t>continued)</a:t>
            </a:r>
          </a:p>
          <a:p>
            <a:pPr eaLnBrk="1" hangingPunct="1">
              <a:spcAft>
                <a:spcPts val="600"/>
              </a:spcAft>
            </a:pPr>
            <a:endParaRPr lang="en-US" altLang="en-US" sz="27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250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8805A-5F38-0F49-AB9D-B867AA67D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Peak Oxygen Uptake </a:t>
            </a:r>
            <a:r>
              <a:rPr lang="en-US" sz="2400" i="1" dirty="0"/>
              <a:t>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0AB57-051B-BE43-B987-5583E9F17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It is strongly related to lean body mass.</a:t>
            </a:r>
          </a:p>
          <a:p>
            <a:pPr eaLnBrk="1" hangingPunct="1">
              <a:spcAft>
                <a:spcPts val="0"/>
              </a:spcAft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>
              <a:spcAft>
                <a:spcPts val="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Absolute peak oxygen uptake increases linearly throughout childhood and adolescence.</a:t>
            </a:r>
          </a:p>
          <a:p>
            <a:pPr eaLnBrk="1" hangingPunct="1">
              <a:spcAft>
                <a:spcPts val="0"/>
              </a:spcAft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>
              <a:spcAft>
                <a:spcPts val="0"/>
              </a:spcAft>
            </a:pPr>
            <a:r>
              <a:rPr lang="en-US" altLang="en-US" dirty="0">
                <a:ea typeface="ＭＳ Ｐゴシック" panose="020B0600070205080204" pitchFamily="34" charset="-128"/>
              </a:rPr>
              <a:t>Maximal oxygen uptake per kilogram of body weight is then stable in boys and declines slightly in girls.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1087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01040"/>
            <a:ext cx="10515600" cy="126492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Changes </a:t>
            </a:r>
            <a:r>
              <a:rPr lang="en-US" altLang="en-US" dirty="0">
                <a:ea typeface="ＭＳ Ｐゴシック" panose="020B0600070205080204" pitchFamily="34" charset="-128"/>
              </a:rPr>
              <a:t>in Aerobic Performance During Childhood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341319"/>
            <a:ext cx="10515600" cy="3800401"/>
          </a:xfrm>
        </p:spPr>
        <p:txBody>
          <a:bodyPr/>
          <a:lstStyle/>
          <a:p>
            <a:pPr eaLnBrk="1" hangingPunct="1">
              <a:spcBef>
                <a:spcPts val="400"/>
              </a:spcBef>
              <a:defRPr/>
            </a:pPr>
            <a:r>
              <a:rPr lang="en-US" altLang="en-US" dirty="0">
                <a:ea typeface="ＭＳ Ｐゴシック" pitchFamily="34" charset="-128"/>
              </a:rPr>
              <a:t>Children have smaller stroke volume and thus smaller cardiac output (hypokinetic circulation).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en-US" dirty="0">
                <a:ea typeface="ＭＳ Ｐゴシック" pitchFamily="34" charset="-128"/>
              </a:rPr>
              <a:t>Children compensate in part with higher heart rates.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en-US" dirty="0">
                <a:ea typeface="ＭＳ Ｐゴシック" pitchFamily="34" charset="-128"/>
              </a:rPr>
              <a:t>Children have lower concentrations of hemoglobin (the blood protein that carries oxygen).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en-US" dirty="0">
                <a:ea typeface="ＭＳ Ｐゴシック" pitchFamily="34" charset="-128"/>
              </a:rPr>
              <a:t>Children have an efficient system but cannot exercise for as long as adults can.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en-US" altLang="en-US" sz="2400" dirty="0">
              <a:ea typeface="ＭＳ Ｐゴシック" pitchFamily="34" charset="-128"/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400" i="1" dirty="0">
                <a:ea typeface="ＭＳ Ｐゴシック" pitchFamily="34" charset="-128"/>
              </a:rPr>
              <a:t>(continued)</a:t>
            </a:r>
            <a:endParaRPr lang="en-US" altLang="en-US" sz="1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063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10515600" cy="1219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Cardiorespiratory </a:t>
            </a:r>
            <a:r>
              <a:rPr lang="en-US" altLang="en-US" dirty="0">
                <a:ea typeface="ＭＳ Ｐゴシック" panose="020B0600070205080204" pitchFamily="34" charset="-128"/>
              </a:rPr>
              <a:t>(CR) Endurance and Children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12059"/>
            <a:ext cx="10515600" cy="4168338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The worldwide trend is toward reduced fitness.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A high percentage of children in Western societies have risk factors for heart disease.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CR endurance reflects the ability to sustain vigorous activity.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Many activities demand vigorous exertion.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CR systems are related to endurance level.</a:t>
            </a:r>
          </a:p>
        </p:txBody>
      </p:sp>
    </p:spTree>
    <p:extLst>
      <p:ext uri="{BB962C8B-B14F-4D97-AF65-F5344CB8AC3E}">
        <p14:creationId xmlns:p14="http://schemas.microsoft.com/office/powerpoint/2010/main" val="309398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55320"/>
            <a:ext cx="10515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Changes </a:t>
            </a:r>
            <a:r>
              <a:rPr lang="en-US" altLang="en-US" dirty="0">
                <a:ea typeface="ＭＳ Ｐゴシック" panose="020B0600070205080204" pitchFamily="34" charset="-128"/>
              </a:rPr>
              <a:t>in Aerobic Performance During Childhood 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(continued)</a:t>
            </a: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011119"/>
            <a:ext cx="10515600" cy="3886761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With growth and maturation, the following occur: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Heart size increases.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Hemoglobin concentration increases.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Oxygen-extraction ability decreases to adult levels.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Ability to sustain exercise is related to body size and maturity level.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By late adolescence and into adulthood, trained men have an advantage over trained women.</a:t>
            </a:r>
          </a:p>
        </p:txBody>
      </p:sp>
    </p:spTree>
    <p:extLst>
      <p:ext uri="{BB962C8B-B14F-4D97-AF65-F5344CB8AC3E}">
        <p14:creationId xmlns:p14="http://schemas.microsoft.com/office/powerpoint/2010/main" val="240919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70560"/>
            <a:ext cx="10515600" cy="123444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Figure </a:t>
            </a:r>
            <a:r>
              <a:rPr lang="en-US" altLang="en-US" dirty="0">
                <a:ea typeface="ＭＳ Ｐゴシック" panose="020B0600070205080204" pitchFamily="34" charset="-128"/>
              </a:rPr>
              <a:t>10.2: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Relationship Between</a:t>
            </a:r>
            <a:br>
              <a:rPr lang="en-US" altLang="en-US" dirty="0" smtClean="0">
                <a:ea typeface="ＭＳ Ｐゴシック" panose="020B0600070205080204" pitchFamily="34" charset="-128"/>
              </a:rPr>
            </a:br>
            <a:r>
              <a:rPr lang="en-US" altLang="en-US" dirty="0" smtClean="0">
                <a:ea typeface="ＭＳ Ｐゴシック" panose="020B0600070205080204" pitchFamily="34" charset="-128"/>
              </a:rPr>
              <a:t>Peak </a:t>
            </a:r>
            <a:r>
              <a:rPr lang="en-US" altLang="en-US" dirty="0">
                <a:ea typeface="ＭＳ Ｐゴシック" panose="020B0600070205080204" pitchFamily="34" charset="-128"/>
              </a:rPr>
              <a:t>Oxygen Uptake and Age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65" y="2538246"/>
            <a:ext cx="4312586" cy="3541712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011" y="2189163"/>
            <a:ext cx="4189859" cy="3890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88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Training Effect in Children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Growth status and maturation level must be considered.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Early studies were equivocal.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Training intensity is important.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Sufficiently intense training improves peak oxygen uptake regardless of age, stage of maturation, or sex.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More research on children is needed.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Aerobic training yields significant improvements after puberty.</a:t>
            </a:r>
          </a:p>
        </p:txBody>
      </p:sp>
    </p:spTree>
    <p:extLst>
      <p:ext uri="{BB962C8B-B14F-4D97-AF65-F5344CB8AC3E}">
        <p14:creationId xmlns:p14="http://schemas.microsoft.com/office/powerpoint/2010/main" val="411989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Aerobic Performance in Adulthood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Average maximal oxygen uptake per kilogram of body weight falls about 1% per year after the 20s.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Athletic and active adults maintain higher maximal oxygen uptake than do sedentary adults.</a:t>
            </a:r>
          </a:p>
        </p:txBody>
      </p:sp>
    </p:spTree>
    <p:extLst>
      <p:ext uri="{BB962C8B-B14F-4D97-AF65-F5344CB8AC3E}">
        <p14:creationId xmlns:p14="http://schemas.microsoft.com/office/powerpoint/2010/main" val="300192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Cardiovascular Structure and Function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>
                <a:cs typeface="+mn-cs"/>
              </a:rPr>
              <a:t>Changes occur in structure and function in adulthood:</a:t>
            </a:r>
          </a:p>
          <a:p>
            <a:pPr lvl="1" eaLnBrk="1" hangingPunct="1">
              <a:defRPr/>
            </a:pPr>
            <a:r>
              <a:rPr lang="en-US" dirty="0">
                <a:cs typeface="+mn-cs"/>
              </a:rPr>
              <a:t>Loss of cardiac muscle</a:t>
            </a:r>
          </a:p>
          <a:p>
            <a:pPr lvl="1" eaLnBrk="1" hangingPunct="1">
              <a:defRPr/>
            </a:pPr>
            <a:r>
              <a:rPr lang="en-US" dirty="0">
                <a:cs typeface="+mn-cs"/>
              </a:rPr>
              <a:t>Loss of elasticity in cardiac muscle</a:t>
            </a:r>
          </a:p>
          <a:p>
            <a:pPr lvl="1" eaLnBrk="1" hangingPunct="1">
              <a:defRPr/>
            </a:pPr>
            <a:r>
              <a:rPr lang="en-US" dirty="0">
                <a:cs typeface="+mn-cs"/>
              </a:rPr>
              <a:t>Thickening of left ventricle</a:t>
            </a:r>
          </a:p>
          <a:p>
            <a:pPr lvl="1" eaLnBrk="1" hangingPunct="1">
              <a:defRPr/>
            </a:pPr>
            <a:r>
              <a:rPr lang="en-US" dirty="0">
                <a:cs typeface="+mn-cs"/>
              </a:rPr>
              <a:t>Fibrotic changes in valves</a:t>
            </a:r>
          </a:p>
          <a:p>
            <a:pPr lvl="1" eaLnBrk="1" hangingPunct="1">
              <a:defRPr/>
            </a:pPr>
            <a:r>
              <a:rPr lang="en-US" dirty="0">
                <a:cs typeface="+mn-cs"/>
              </a:rPr>
              <a:t>Loss of elasticity in major blood vessels</a:t>
            </a:r>
          </a:p>
          <a:p>
            <a:pPr lvl="1" eaLnBrk="1" hangingPunct="1">
              <a:defRPr/>
            </a:pPr>
            <a:endParaRPr lang="en-US" b="1" dirty="0">
              <a:cs typeface="+mn-cs"/>
            </a:endParaRPr>
          </a:p>
          <a:p>
            <a:pPr marL="457200" lvl="1" indent="0" algn="r" eaLnBrk="1" hangingPunct="1">
              <a:buNone/>
              <a:defRPr/>
            </a:pPr>
            <a:r>
              <a:rPr lang="en-US" altLang="en-US" sz="1400" i="1" dirty="0">
                <a:ea typeface="ＭＳ Ｐゴシック" pitchFamily="34" charset="-128"/>
              </a:rPr>
              <a:t>(continued)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284538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70560"/>
            <a:ext cx="10515600" cy="111252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Cardiovascular </a:t>
            </a:r>
            <a:r>
              <a:rPr lang="en-US" altLang="en-US" dirty="0">
                <a:ea typeface="ＭＳ Ｐゴシック" panose="020B0600070205080204" pitchFamily="34" charset="-128"/>
              </a:rPr>
              <a:t>Structure and Function</a:t>
            </a:r>
            <a:r>
              <a:rPr lang="en-US" altLang="en-US" i="1" dirty="0">
                <a:ea typeface="ＭＳ Ｐゴシック" panose="020B0600070205080204" pitchFamily="34" charset="-128"/>
              </a:rPr>
              <a:t> 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(continued)</a:t>
            </a: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328619"/>
            <a:ext cx="10515600" cy="4168338"/>
          </a:xfrm>
        </p:spPr>
        <p:txBody>
          <a:bodyPr/>
          <a:lstStyle/>
          <a:p>
            <a:pPr marL="0" indent="0" eaLnBrk="1" hangingPunct="1">
              <a:spcBef>
                <a:spcPts val="675"/>
              </a:spcBef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Changes occur in structure and function in adulthood:</a:t>
            </a:r>
          </a:p>
          <a:p>
            <a:pPr lvl="1" eaLnBrk="1" hangingPunct="1">
              <a:spcBef>
                <a:spcPts val="675"/>
              </a:spcBef>
              <a:defRPr/>
            </a:pPr>
            <a:r>
              <a:rPr lang="en-US" altLang="en-US" dirty="0">
                <a:ea typeface="ＭＳ Ｐゴシック" pitchFamily="34" charset="-128"/>
              </a:rPr>
              <a:t>Maximum achievable heart rate with exercise declines.</a:t>
            </a:r>
          </a:p>
          <a:p>
            <a:pPr lvl="1" eaLnBrk="1" hangingPunct="1">
              <a:spcBef>
                <a:spcPts val="675"/>
              </a:spcBef>
              <a:defRPr/>
            </a:pPr>
            <a:r>
              <a:rPr lang="en-US" altLang="en-US" dirty="0">
                <a:ea typeface="ＭＳ Ｐゴシック" pitchFamily="34" charset="-128"/>
              </a:rPr>
              <a:t>Stroke volume in some older adults declines.</a:t>
            </a:r>
          </a:p>
          <a:p>
            <a:pPr lvl="1" eaLnBrk="1" hangingPunct="1">
              <a:spcBef>
                <a:spcPts val="675"/>
              </a:spcBef>
              <a:defRPr/>
            </a:pPr>
            <a:r>
              <a:rPr lang="en-US" altLang="en-US" dirty="0">
                <a:ea typeface="ＭＳ Ｐゴシック" pitchFamily="34" charset="-128"/>
              </a:rPr>
              <a:t>Cardiac output declines.</a:t>
            </a:r>
          </a:p>
          <a:p>
            <a:pPr eaLnBrk="1" hangingPunct="1">
              <a:spcBef>
                <a:spcPts val="675"/>
              </a:spcBef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0" indent="0" algn="r" eaLnBrk="1" hangingPunct="1">
              <a:spcBef>
                <a:spcPts val="675"/>
              </a:spcBef>
              <a:buNone/>
              <a:defRPr/>
            </a:pPr>
            <a:endParaRPr lang="en-US" altLang="en-US" sz="1400" i="1" dirty="0">
              <a:ea typeface="ＭＳ Ｐゴシック" pitchFamily="34" charset="-128"/>
            </a:endParaRPr>
          </a:p>
          <a:p>
            <a:pPr marL="0" indent="0" algn="r" eaLnBrk="1" hangingPunct="1">
              <a:spcBef>
                <a:spcPts val="675"/>
              </a:spcBef>
              <a:buNone/>
              <a:defRPr/>
            </a:pPr>
            <a:endParaRPr lang="en-US" altLang="en-US" sz="1400" i="1" dirty="0">
              <a:ea typeface="ＭＳ Ｐゴシック" pitchFamily="34" charset="-128"/>
            </a:endParaRPr>
          </a:p>
          <a:p>
            <a:pPr marL="0" indent="0" algn="r" eaLnBrk="1" hangingPunct="1">
              <a:spcBef>
                <a:spcPts val="675"/>
              </a:spcBef>
              <a:buNone/>
              <a:defRPr/>
            </a:pPr>
            <a:r>
              <a:rPr lang="en-US" altLang="en-US" sz="1400" i="1" dirty="0">
                <a:ea typeface="ＭＳ Ｐゴシック" pitchFamily="34" charset="-128"/>
              </a:rPr>
              <a:t>(continued)</a:t>
            </a:r>
            <a:endParaRPr lang="en-US" altLang="en-US" sz="1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310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01040"/>
            <a:ext cx="10515600" cy="88392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Cardiovascular </a:t>
            </a:r>
            <a:r>
              <a:rPr lang="en-US" altLang="en-US" dirty="0">
                <a:ea typeface="ＭＳ Ｐゴシック" panose="020B0600070205080204" pitchFamily="34" charset="-128"/>
              </a:rPr>
              <a:t>Structure and Function 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(continued)</a:t>
            </a: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54303"/>
            <a:ext cx="10515600" cy="3716581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>
                <a:cs typeface="+mn-cs"/>
              </a:rPr>
              <a:t>Implications</a:t>
            </a:r>
          </a:p>
          <a:p>
            <a:pPr lvl="1" eaLnBrk="1" hangingPunct="1">
              <a:defRPr/>
            </a:pPr>
            <a:r>
              <a:rPr lang="en-US" dirty="0">
                <a:cs typeface="+mn-cs"/>
              </a:rPr>
              <a:t>What middle and older adult lifestyles maintain cardiorespiratory endurance?</a:t>
            </a:r>
          </a:p>
          <a:p>
            <a:pPr lvl="1" eaLnBrk="1" hangingPunct="1">
              <a:defRPr/>
            </a:pPr>
            <a:r>
              <a:rPr lang="en-US" dirty="0">
                <a:cs typeface="+mn-cs"/>
              </a:rPr>
              <a:t>What lifestyles are detrimental to cardiorespiratory endurance?</a:t>
            </a:r>
          </a:p>
          <a:p>
            <a:pPr lvl="1" eaLnBrk="1" hangingPunct="1">
              <a:defRPr/>
            </a:pPr>
            <a:r>
              <a:rPr lang="en-US" dirty="0">
                <a:cs typeface="+mn-cs"/>
              </a:rPr>
              <a:t>How might school teachers educate children about these effects while they are still young?</a:t>
            </a:r>
          </a:p>
        </p:txBody>
      </p:sp>
    </p:spTree>
    <p:extLst>
      <p:ext uri="{BB962C8B-B14F-4D97-AF65-F5344CB8AC3E}">
        <p14:creationId xmlns:p14="http://schemas.microsoft.com/office/powerpoint/2010/main" val="198747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Assessing Aerobic Performance</a:t>
            </a:r>
            <a:endParaRPr lang="en-US" altLang="en-US" i="1" dirty="0">
              <a:ea typeface="ＭＳ Ｐゴシック" panose="020B0600070205080204" pitchFamily="34" charset="-128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  <a:buNone/>
            </a:pPr>
            <a:r>
              <a:rPr lang="en-US" altLang="en-US" i="1" dirty="0">
                <a:ea typeface="ＭＳ Ｐゴシック" panose="020B0600070205080204" pitchFamily="34" charset="-128"/>
              </a:rPr>
              <a:t>Aerobic</a:t>
            </a:r>
            <a:r>
              <a:rPr lang="en-US" altLang="en-US" dirty="0">
                <a:ea typeface="ＭＳ Ｐゴシック" panose="020B0600070205080204" pitchFamily="34" charset="-128"/>
              </a:rPr>
              <a:t> performance (longer exercise bouts)</a:t>
            </a:r>
          </a:p>
          <a:p>
            <a:pPr marL="803275" lvl="2" indent="-346075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400" b="1" dirty="0">
                <a:ea typeface="ＭＳ Ｐゴシック" panose="020B0600070205080204" pitchFamily="34" charset="-128"/>
              </a:rPr>
              <a:t>Performance may be graded (get more intense in stages).</a:t>
            </a:r>
          </a:p>
          <a:p>
            <a:pPr marL="803275" lvl="2" indent="-346075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400" b="1" dirty="0">
                <a:ea typeface="ＭＳ Ｐゴシック" panose="020B0600070205080204" pitchFamily="34" charset="-128"/>
              </a:rPr>
              <a:t>Effort can be maximal or submaximal.</a:t>
            </a:r>
          </a:p>
          <a:p>
            <a:pPr marL="803275" lvl="2" indent="-346075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ea typeface="ＭＳ Ｐゴシック" panose="020B0600070205080204" pitchFamily="34" charset="-128"/>
              </a:rPr>
              <a:t>Peak </a:t>
            </a:r>
            <a:r>
              <a:rPr lang="en-US" altLang="en-US" sz="2400" b="1" dirty="0">
                <a:ea typeface="ＭＳ Ｐゴシック" panose="020B0600070205080204" pitchFamily="34" charset="-128"/>
              </a:rPr>
              <a:t>oxygen uptake is often measured to see how efficiently participant uses oxygen.</a:t>
            </a:r>
          </a:p>
          <a:p>
            <a:pPr marL="803275" lvl="2" indent="-346075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400" b="1" dirty="0">
                <a:ea typeface="ＭＳ Ｐゴシック" panose="020B0600070205080204" pitchFamily="34" charset="-128"/>
              </a:rPr>
              <a:t>Can measure highest exercise load tolerated before exhaustion, but this carries risk.</a:t>
            </a:r>
          </a:p>
          <a:p>
            <a:pPr marL="803275" lvl="2" indent="-346075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400" b="1" dirty="0">
                <a:ea typeface="ＭＳ Ｐゴシック" panose="020B0600070205080204" pitchFamily="34" charset="-128"/>
              </a:rPr>
              <a:t>A 1,600-meter run can be used as a field test for youth.</a:t>
            </a:r>
          </a:p>
        </p:txBody>
      </p:sp>
    </p:spTree>
    <p:extLst>
      <p:ext uri="{BB962C8B-B14F-4D97-AF65-F5344CB8AC3E}">
        <p14:creationId xmlns:p14="http://schemas.microsoft.com/office/powerpoint/2010/main" val="104671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Respiratory Structure and Function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Changes occur with aging</a:t>
            </a:r>
            <a:r>
              <a:rPr lang="en-US" altLang="en-US" dirty="0" smtClean="0">
                <a:ea typeface="ＭＳ Ｐゴシック" pitchFamily="34" charset="-128"/>
              </a:rPr>
              <a:t>:</a:t>
            </a:r>
          </a:p>
          <a:p>
            <a:pPr marL="0" indent="0" eaLnBrk="1" hangingPunct="1"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Elasticity of lung tissue declines.</a:t>
            </a:r>
          </a:p>
          <a:p>
            <a:pPr lvl="1" eaLnBrk="1" hangingPunct="1"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Vital capacity decreases, especially in smokers.</a:t>
            </a:r>
          </a:p>
          <a:p>
            <a:pPr lvl="1" eaLnBrk="1" hangingPunct="1"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Oxygen</a:t>
            </a:r>
            <a:r>
              <a:rPr lang="en-US" altLang="en-US" dirty="0">
                <a:ea typeface="ＭＳ Ｐゴシック" pitchFamily="34" charset="-128"/>
                <a:cs typeface="Arial" pitchFamily="34" charset="0"/>
              </a:rPr>
              <a:t>–</a:t>
            </a:r>
            <a:r>
              <a:rPr lang="en-US" altLang="en-US" dirty="0">
                <a:ea typeface="ＭＳ Ｐゴシック" pitchFamily="34" charset="-128"/>
              </a:rPr>
              <a:t>carbon dioxide exchange loses efficiency.</a:t>
            </a:r>
          </a:p>
        </p:txBody>
      </p:sp>
    </p:spTree>
    <p:extLst>
      <p:ext uri="{BB962C8B-B14F-4D97-AF65-F5344CB8AC3E}">
        <p14:creationId xmlns:p14="http://schemas.microsoft.com/office/powerpoint/2010/main" val="493187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Training Programs in Adulthood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Peak oxygen uptake is higher in those who train.</a:t>
            </a:r>
          </a:p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Declines are not as dramatic in training adults.</a:t>
            </a:r>
          </a:p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Even sedentary adults can improve their peak oxygen consumption with training and even in older adulthood.</a:t>
            </a:r>
          </a:p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Muscle mass increases with training.</a:t>
            </a:r>
          </a:p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Training adults have a larger vital capacity.</a:t>
            </a:r>
          </a:p>
          <a:p>
            <a:pPr marL="0" indent="0" algn="r" eaLnBrk="1" hangingPunct="1">
              <a:buNone/>
              <a:defRPr/>
            </a:pPr>
            <a:endParaRPr lang="en-US" altLang="en-US" sz="2000" i="1" dirty="0">
              <a:ea typeface="ＭＳ Ｐゴシック" pitchFamily="34" charset="-128"/>
            </a:endParaRPr>
          </a:p>
          <a:p>
            <a:pPr marL="0" indent="0" algn="r" eaLnBrk="1" hangingPunct="1">
              <a:buNone/>
              <a:defRPr/>
            </a:pPr>
            <a:endParaRPr lang="en-US" altLang="en-US" sz="1400" i="1" dirty="0" smtClean="0">
              <a:ea typeface="ＭＳ Ｐゴシック" pitchFamily="34" charset="-128"/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400" i="1" dirty="0" smtClean="0">
                <a:ea typeface="ＭＳ Ｐゴシック" pitchFamily="34" charset="-128"/>
              </a:rPr>
              <a:t>(</a:t>
            </a:r>
            <a:r>
              <a:rPr lang="en-US" altLang="en-US" sz="1400" i="1" dirty="0">
                <a:ea typeface="ＭＳ Ｐゴシック" pitchFamily="34" charset="-128"/>
              </a:rPr>
              <a:t>continued)</a:t>
            </a:r>
            <a:endParaRPr lang="en-US" altLang="en-US" sz="1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710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70559"/>
            <a:ext cx="10515600" cy="1219201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Physiological </a:t>
            </a:r>
            <a:r>
              <a:rPr lang="en-US" altLang="en-US" dirty="0">
                <a:ea typeface="ＭＳ Ｐゴシック" panose="020B0600070205080204" pitchFamily="34" charset="-128"/>
              </a:rPr>
              <a:t>Responses to Short-Term Exercise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026359"/>
            <a:ext cx="10515600" cy="4168338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During brief intense activity, oxygen reserves and energy sources are depleted.</a:t>
            </a:r>
          </a:p>
          <a:p>
            <a:pPr lvl="1" eaLnBrk="1" hangingPunct="1">
              <a:buFontTx/>
              <a:buNone/>
            </a:pPr>
            <a:endParaRPr lang="en-US" altLang="en-US" sz="2000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Such activity is termed </a:t>
            </a:r>
            <a:r>
              <a:rPr lang="en-US" altLang="en-US" i="1" dirty="0">
                <a:ea typeface="ＭＳ Ｐゴシック" panose="020B0600070205080204" pitchFamily="34" charset="-128"/>
              </a:rPr>
              <a:t>anaerobic </a:t>
            </a:r>
            <a:r>
              <a:rPr lang="en-US" altLang="en-US" dirty="0">
                <a:ea typeface="ＭＳ Ｐゴシック" panose="020B0600070205080204" pitchFamily="34" charset="-128"/>
              </a:rPr>
              <a:t>(without oxygen).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Anaerobic power is the rate at which the body can meet demand for short-term intense activity.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Anaerobic capacity is the maximum oxygen deficit the body can tolerate.</a:t>
            </a:r>
          </a:p>
          <a:p>
            <a:pPr lvl="1" algn="r" eaLnBrk="1" hangingPunct="1">
              <a:buFontTx/>
              <a:buNone/>
            </a:pPr>
            <a:endParaRPr lang="en-US" altLang="en-US" sz="1400" i="1" dirty="0" smtClean="0">
              <a:ea typeface="ＭＳ Ｐゴシック" panose="020B0600070205080204" pitchFamily="34" charset="-128"/>
            </a:endParaRPr>
          </a:p>
          <a:p>
            <a:pPr lvl="1" algn="r" eaLnBrk="1" hangingPunct="1">
              <a:buFontTx/>
              <a:buNone/>
            </a:pPr>
            <a:endParaRPr lang="en-US" altLang="en-US" sz="1400" i="1" dirty="0">
              <a:ea typeface="ＭＳ Ｐゴシック" panose="020B0600070205080204" pitchFamily="34" charset="-128"/>
            </a:endParaRPr>
          </a:p>
          <a:p>
            <a:pPr lvl="1" algn="r" eaLnBrk="1" hangingPunct="1">
              <a:buFontTx/>
              <a:buNone/>
            </a:pPr>
            <a:r>
              <a:rPr lang="en-US" altLang="en-US" sz="1400" i="1" dirty="0" smtClean="0">
                <a:ea typeface="ＭＳ Ｐゴシック" panose="020B0600070205080204" pitchFamily="34" charset="-128"/>
              </a:rPr>
              <a:t>(</a:t>
            </a:r>
            <a:r>
              <a:rPr lang="en-US" altLang="en-US" sz="1400" i="1" dirty="0">
                <a:ea typeface="ＭＳ Ｐゴシック" panose="020B0600070205080204" pitchFamily="34" charset="-128"/>
              </a:rPr>
              <a:t>continued)</a:t>
            </a:r>
          </a:p>
          <a:p>
            <a:pPr lvl="1" eaLnBrk="1" hangingPunct="1"/>
            <a:endParaRPr lang="en-US" altLang="en-US" sz="2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845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Training Programs in Adulthood 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(continued)</a:t>
            </a:r>
            <a:r>
              <a:rPr lang="en-US" altLang="en-US" sz="2400" dirty="0">
                <a:ea typeface="ＭＳ Ｐゴシック" panose="020B0600070205080204" pitchFamily="34" charset="-128"/>
              </a:rPr>
              <a:t> 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1500"/>
              </a:spcBef>
              <a:defRPr/>
            </a:pPr>
            <a:r>
              <a:rPr lang="en-US" altLang="en-US" dirty="0">
                <a:ea typeface="ＭＳ Ｐゴシック" pitchFamily="34" charset="-128"/>
              </a:rPr>
              <a:t>Adults who remain active decline in aerobic endurance only gradually.</a:t>
            </a:r>
          </a:p>
          <a:p>
            <a:pPr eaLnBrk="1" hangingPunct="1">
              <a:spcBef>
                <a:spcPts val="1500"/>
              </a:spcBef>
              <a:defRPr/>
            </a:pPr>
            <a:r>
              <a:rPr lang="en-US" altLang="en-US" dirty="0">
                <a:ea typeface="ＭＳ Ｐゴシック" pitchFamily="34" charset="-128"/>
              </a:rPr>
              <a:t>Sedentary adults who begin training can increase maximal oxygen uptake and improve blood lipid levels.</a:t>
            </a:r>
          </a:p>
          <a:p>
            <a:pPr eaLnBrk="1" hangingPunct="1">
              <a:spcBef>
                <a:spcPts val="1500"/>
              </a:spcBef>
              <a:defRPr/>
            </a:pPr>
            <a:r>
              <a:rPr lang="en-US" altLang="en-US" dirty="0">
                <a:ea typeface="ＭＳ Ｐゴシック" pitchFamily="34" charset="-128"/>
              </a:rPr>
              <a:t>Improvement is associated with increased muscle mass.</a:t>
            </a:r>
          </a:p>
          <a:p>
            <a:pPr marL="0" indent="0" eaLnBrk="1" hangingPunct="1">
              <a:spcBef>
                <a:spcPts val="1500"/>
              </a:spcBef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marL="0" indent="0" algn="r" eaLnBrk="1" hangingPunct="1">
              <a:buNone/>
              <a:defRPr/>
            </a:pPr>
            <a:endParaRPr lang="en-US" altLang="en-US" sz="1400" i="1" dirty="0">
              <a:ea typeface="ＭＳ Ｐゴシック" pitchFamily="34" charset="-128"/>
            </a:endParaRPr>
          </a:p>
          <a:p>
            <a:pPr marL="0" indent="0" algn="r" eaLnBrk="1" hangingPunct="1">
              <a:buNone/>
              <a:defRPr/>
            </a:pPr>
            <a:endParaRPr lang="en-US" altLang="en-US" sz="1400" i="1" dirty="0" smtClean="0">
              <a:ea typeface="ＭＳ Ｐゴシック" pitchFamily="34" charset="-128"/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400" i="1" dirty="0" smtClean="0">
                <a:ea typeface="ＭＳ Ｐゴシック" pitchFamily="34" charset="-128"/>
              </a:rPr>
              <a:t>(</a:t>
            </a:r>
            <a:r>
              <a:rPr lang="en-US" altLang="en-US" sz="1400" i="1" dirty="0">
                <a:ea typeface="ＭＳ Ｐゴシック" pitchFamily="34" charset="-128"/>
              </a:rPr>
              <a:t>continued)</a:t>
            </a:r>
            <a:endParaRPr lang="en-US" altLang="en-US" sz="1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918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Training Programs in Adulthood 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(continued)</a:t>
            </a: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Maximal oxygen uptake increases.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Stroke volume increases.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Maximal cardiac output increases.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Oxygen is better extracted from blood at muscle sites.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Ventilation improves.</a:t>
            </a:r>
          </a:p>
        </p:txBody>
      </p:sp>
    </p:spTree>
    <p:extLst>
      <p:ext uri="{BB962C8B-B14F-4D97-AF65-F5344CB8AC3E}">
        <p14:creationId xmlns:p14="http://schemas.microsoft.com/office/powerpoint/2010/main" val="218202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70560"/>
            <a:ext cx="10515600" cy="100584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Figure </a:t>
            </a:r>
            <a:r>
              <a:rPr lang="en-US" altLang="en-US" dirty="0">
                <a:ea typeface="ＭＳ Ｐゴシック" panose="020B0600070205080204" pitchFamily="34" charset="-128"/>
              </a:rPr>
              <a:t>10.6: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Peak </a:t>
            </a:r>
            <a:r>
              <a:rPr lang="en-US" altLang="en-US" dirty="0">
                <a:ea typeface="ＭＳ Ｐゴシック" panose="020B0600070205080204" pitchFamily="34" charset="-128"/>
              </a:rPr>
              <a:t>Oxygen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Uptake</a:t>
            </a:r>
            <a:br>
              <a:rPr lang="en-US" altLang="en-US" dirty="0" smtClean="0">
                <a:ea typeface="ＭＳ Ｐゴシック" panose="020B0600070205080204" pitchFamily="34" charset="-128"/>
              </a:rPr>
            </a:br>
            <a:r>
              <a:rPr lang="en-US" altLang="en-US" dirty="0" smtClean="0">
                <a:ea typeface="ＭＳ Ｐゴシック" panose="020B0600070205080204" pitchFamily="34" charset="-128"/>
              </a:rPr>
              <a:t>Values </a:t>
            </a:r>
            <a:r>
              <a:rPr lang="en-US" altLang="en-US" dirty="0">
                <a:ea typeface="ＭＳ Ｐゴシック" panose="020B0600070205080204" pitchFamily="34" charset="-128"/>
              </a:rPr>
              <a:t>in Adults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225" y="1935163"/>
            <a:ext cx="3801549" cy="4054781"/>
          </a:xfrm>
        </p:spPr>
      </p:pic>
    </p:spTree>
    <p:extLst>
      <p:ext uri="{BB962C8B-B14F-4D97-AF65-F5344CB8AC3E}">
        <p14:creationId xmlns:p14="http://schemas.microsoft.com/office/powerpoint/2010/main" val="244773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Endurance Training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Aft>
                <a:spcPts val="1000"/>
              </a:spcAft>
              <a:buNone/>
              <a:defRPr/>
            </a:pPr>
            <a:r>
              <a:rPr lang="en-US" dirty="0">
                <a:cs typeface="+mn-cs"/>
              </a:rPr>
              <a:t>Implications</a:t>
            </a:r>
          </a:p>
          <a:p>
            <a:pPr lvl="1" eaLnBrk="1" hangingPunct="1">
              <a:spcAft>
                <a:spcPts val="0"/>
              </a:spcAft>
              <a:defRPr/>
            </a:pPr>
            <a:r>
              <a:rPr lang="en-US" dirty="0">
                <a:cs typeface="+mn-cs"/>
              </a:rPr>
              <a:t>What implications do the developmental trends in aerobic training effects have for physical education programs?</a:t>
            </a:r>
          </a:p>
          <a:p>
            <a:pPr lvl="1" eaLnBrk="1" hangingPunct="1">
              <a:spcAft>
                <a:spcPts val="0"/>
              </a:spcAft>
              <a:defRPr/>
            </a:pPr>
            <a:endParaRPr lang="en-US" dirty="0">
              <a:cs typeface="+mn-cs"/>
            </a:endParaRPr>
          </a:p>
          <a:p>
            <a:pPr lvl="1" eaLnBrk="1" hangingPunct="1">
              <a:defRPr/>
            </a:pPr>
            <a:r>
              <a:rPr lang="en-US" dirty="0">
                <a:cs typeface="+mn-cs"/>
              </a:rPr>
              <a:t>Should physical education classes spend substantial time on aerobic exercise? 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9307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Long-Term Training Effects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Research is limited (especially longitudinal).</a:t>
            </a:r>
          </a:p>
          <a:p>
            <a:pPr eaLnBrk="1" hangingPunct="1"/>
            <a:endParaRPr lang="en-US" altLang="en-US" sz="2400" dirty="0"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Women with more physical education during their youth exercised more frequently in adulthood. (Trudeau, Laurencelle, Tremblay, Rajic, &amp; Shephard 1998)</a:t>
            </a:r>
          </a:p>
          <a:p>
            <a:pPr lvl="1" eaLnBrk="1" hangingPunct="1"/>
            <a:endParaRPr lang="en-US" altLang="en-US" sz="2000" dirty="0"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ea typeface="ＭＳ Ｐゴシック" panose="020B0600070205080204" pitchFamily="34" charset="-128"/>
              </a:rPr>
              <a:t>Youth sport participation predicts young adult activity levels. (Telama, Yang, Hirvensalo, &amp; Raitakari, 2006)</a:t>
            </a:r>
          </a:p>
          <a:p>
            <a:pPr lvl="1" algn="r" eaLnBrk="1" hangingPunct="1">
              <a:spcBef>
                <a:spcPct val="0"/>
              </a:spcBef>
              <a:buFontTx/>
              <a:buNone/>
            </a:pPr>
            <a:endParaRPr lang="en-US" altLang="en-US" sz="1400" i="1" dirty="0">
              <a:ea typeface="ＭＳ Ｐゴシック" panose="020B0600070205080204" pitchFamily="34" charset="-128"/>
            </a:endParaRPr>
          </a:p>
          <a:p>
            <a:pPr lvl="1" algn="r" eaLnBrk="1" hangingPunct="1">
              <a:spcBef>
                <a:spcPct val="0"/>
              </a:spcBef>
              <a:buFontTx/>
              <a:buNone/>
            </a:pPr>
            <a:endParaRPr lang="en-US" altLang="en-US" sz="1400" i="1" dirty="0">
              <a:ea typeface="ＭＳ Ｐゴシック" panose="020B0600070205080204" pitchFamily="34" charset="-128"/>
            </a:endParaRPr>
          </a:p>
          <a:p>
            <a:pPr lvl="1" algn="r" eaLnBrk="1" hangingPunct="1">
              <a:spcBef>
                <a:spcPct val="0"/>
              </a:spcBef>
              <a:buFontTx/>
              <a:buNone/>
            </a:pPr>
            <a:endParaRPr lang="en-US" altLang="en-US" sz="1400" i="1" dirty="0" smtClean="0">
              <a:ea typeface="ＭＳ Ｐゴシック" panose="020B0600070205080204" pitchFamily="34" charset="-128"/>
            </a:endParaRPr>
          </a:p>
          <a:p>
            <a:pPr lvl="1" algn="r" eaLnBrk="1" hangingPunct="1">
              <a:spcBef>
                <a:spcPct val="0"/>
              </a:spcBef>
              <a:buFontTx/>
              <a:buNone/>
            </a:pPr>
            <a:endParaRPr lang="en-US" altLang="en-US" sz="1400" i="1" dirty="0">
              <a:ea typeface="ＭＳ Ｐゴシック" panose="020B0600070205080204" pitchFamily="34" charset="-128"/>
            </a:endParaRPr>
          </a:p>
          <a:p>
            <a:pPr lvl="1" algn="r" eaLnBrk="1" hangingPunct="1">
              <a:spcBef>
                <a:spcPct val="0"/>
              </a:spcBef>
              <a:buFontTx/>
              <a:buNone/>
            </a:pPr>
            <a:r>
              <a:rPr lang="en-US" altLang="en-US" sz="1400" i="1" dirty="0" smtClean="0">
                <a:ea typeface="ＭＳ Ｐゴシック" panose="020B0600070205080204" pitchFamily="34" charset="-128"/>
              </a:rPr>
              <a:t>(</a:t>
            </a:r>
            <a:r>
              <a:rPr lang="en-US" altLang="en-US" sz="1400" i="1" dirty="0">
                <a:ea typeface="ＭＳ Ｐゴシック" panose="020B0600070205080204" pitchFamily="34" charset="-128"/>
              </a:rPr>
              <a:t>continued)</a:t>
            </a:r>
          </a:p>
        </p:txBody>
      </p:sp>
    </p:spTree>
    <p:extLst>
      <p:ext uri="{BB962C8B-B14F-4D97-AF65-F5344CB8AC3E}">
        <p14:creationId xmlns:p14="http://schemas.microsoft.com/office/powerpoint/2010/main" val="428656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Long-Term Training Effects 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(continued)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Saltin and Grimby (1968)</a:t>
            </a:r>
          </a:p>
          <a:p>
            <a:pPr marL="346075" lvl="1" indent="-346075" eaLnBrk="1" hangingPunct="1">
              <a:spcAft>
                <a:spcPts val="600"/>
              </a:spcAft>
              <a:defRPr/>
            </a:pPr>
            <a:r>
              <a:rPr lang="en-US" altLang="en-US" sz="2800" b="1" dirty="0">
                <a:ea typeface="ＭＳ Ｐゴシック" pitchFamily="34" charset="-128"/>
              </a:rPr>
              <a:t>Maximal oxygen uptake was measured in men 50 to 59 and categorized by activity.</a:t>
            </a:r>
          </a:p>
          <a:p>
            <a:pPr marL="346075" lvl="1" indent="-346075" eaLnBrk="1" hangingPunct="1">
              <a:spcAft>
                <a:spcPts val="600"/>
              </a:spcAft>
              <a:defRPr/>
            </a:pPr>
            <a:r>
              <a:rPr lang="en-US" altLang="en-US" sz="2800" b="1" dirty="0">
                <a:ea typeface="ＭＳ Ｐゴシック" pitchFamily="34" charset="-128"/>
              </a:rPr>
              <a:t>Subjects were asked about activity in youth.</a:t>
            </a:r>
          </a:p>
          <a:p>
            <a:pPr marL="346075" lvl="1" indent="-346075" eaLnBrk="1" hangingPunct="1">
              <a:spcAft>
                <a:spcPts val="600"/>
              </a:spcAft>
              <a:defRPr/>
            </a:pPr>
            <a:r>
              <a:rPr lang="en-US" altLang="en-US" sz="2800" b="1" dirty="0">
                <a:ea typeface="ＭＳ Ｐゴシック" pitchFamily="34" charset="-128"/>
              </a:rPr>
              <a:t>Those engaged in lifelong activity had the highest maximal oxygen uptake measures.</a:t>
            </a:r>
            <a:endParaRPr lang="en-US" altLang="en-US" sz="2800" b="1" i="1" dirty="0">
              <a:ea typeface="ＭＳ Ｐゴシック" pitchFamily="34" charset="-128"/>
            </a:endParaRPr>
          </a:p>
          <a:p>
            <a:pPr marL="346075" lvl="1" indent="-346075" eaLnBrk="1" hangingPunct="1">
              <a:spcAft>
                <a:spcPts val="600"/>
              </a:spcAft>
              <a:defRPr/>
            </a:pPr>
            <a:r>
              <a:rPr lang="en-US" altLang="en-US" sz="2800" b="1" dirty="0">
                <a:ea typeface="ＭＳ Ｐゴシック" pitchFamily="34" charset="-128"/>
              </a:rPr>
              <a:t>Sedentary adults who had been active in youth had higher measures than those who had been inactive in youth.</a:t>
            </a:r>
          </a:p>
          <a:p>
            <a:pPr marL="0" lvl="1" indent="0" algn="r" eaLnBrk="1" hangingPunct="1">
              <a:spcBef>
                <a:spcPct val="0"/>
              </a:spcBef>
              <a:buNone/>
              <a:defRPr/>
            </a:pPr>
            <a:r>
              <a:rPr lang="en-US" altLang="en-US" sz="1400" i="1" dirty="0">
                <a:ea typeface="ＭＳ Ｐゴシック" pitchFamily="34" charset="-128"/>
              </a:rPr>
              <a:t>(continued)</a:t>
            </a:r>
            <a:endParaRPr lang="en-US" altLang="en-US" sz="1400" b="1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009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Long-Term Training Effects 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(continued)</a:t>
            </a: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686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en-US" altLang="en-US" dirty="0">
                <a:ea typeface="ＭＳ Ｐゴシック" pitchFamily="34" charset="-128"/>
              </a:rPr>
              <a:t>Implications 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lvl="1" eaLnBrk="1" hangingPunct="1">
              <a:spcBef>
                <a:spcPct val="0"/>
              </a:spcBef>
              <a:defRPr/>
            </a:pPr>
            <a:r>
              <a:rPr lang="en-US" altLang="en-US" dirty="0">
                <a:ea typeface="ＭＳ Ｐゴシック" pitchFamily="34" charset="-128"/>
              </a:rPr>
              <a:t>What implications do studies of training’</a:t>
            </a:r>
            <a:r>
              <a:rPr lang="en-US" altLang="ja-JP" dirty="0">
                <a:ea typeface="ＭＳ Ｐゴシック" pitchFamily="34" charset="-128"/>
              </a:rPr>
              <a:t>s lifelong effects have for parents of young children?</a:t>
            </a:r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001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/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>Effects of Diseases on Endurance Performance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315919"/>
            <a:ext cx="10515600" cy="4168338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Short-term infectious disease reduces working capacity by varying degrees.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Those with long-term diseases should never be placed at risk.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Parents, educational staff, and medical staff should form a team to determine safe levels of activity.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Participants should be monitored closely.</a:t>
            </a:r>
          </a:p>
        </p:txBody>
      </p:sp>
    </p:spTree>
    <p:extLst>
      <p:ext uri="{BB962C8B-B14F-4D97-AF65-F5344CB8AC3E}">
        <p14:creationId xmlns:p14="http://schemas.microsoft.com/office/powerpoint/2010/main" val="203286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Summary and Synthesis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en-US" altLang="en-US" dirty="0">
                <a:ea typeface="ＭＳ Ｐゴシック" panose="020B0600070205080204" pitchFamily="34" charset="-128"/>
              </a:rPr>
              <a:t>Cardiorespiratory endurance improves with body growth.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dirty="0">
                <a:ea typeface="ＭＳ Ｐゴシック" panose="020B0600070205080204" pitchFamily="34" charset="-128"/>
              </a:rPr>
              <a:t>Training, especially after puberty, improves endurance.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dirty="0">
                <a:ea typeface="ＭＳ Ｐゴシック" panose="020B0600070205080204" pitchFamily="34" charset="-128"/>
              </a:rPr>
              <a:t>If training is not maintained, benefits will reverse.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altLang="en-US" dirty="0">
                <a:ea typeface="ＭＳ Ｐゴシック" panose="020B0600070205080204" pitchFamily="34" charset="-128"/>
              </a:rPr>
              <a:t>Gender differences exist after puberty.</a:t>
            </a:r>
          </a:p>
        </p:txBody>
      </p:sp>
    </p:spTree>
    <p:extLst>
      <p:ext uri="{BB962C8B-B14F-4D97-AF65-F5344CB8AC3E}">
        <p14:creationId xmlns:p14="http://schemas.microsoft.com/office/powerpoint/2010/main" val="69816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70560"/>
            <a:ext cx="10515600" cy="120396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Physiological </a:t>
            </a:r>
            <a:r>
              <a:rPr lang="en-US" altLang="en-US" dirty="0">
                <a:ea typeface="ＭＳ Ｐゴシック" panose="020B0600070205080204" pitchFamily="34" charset="-128"/>
              </a:rPr>
              <a:t>Responses to Short-Term Exercise </a:t>
            </a:r>
            <a:r>
              <a:rPr lang="en-US" altLang="en-US" sz="2400" i="1" dirty="0">
                <a:ea typeface="ＭＳ Ｐゴシック" panose="020B0600070205080204" pitchFamily="34" charset="-128"/>
              </a:rPr>
              <a:t>(continued)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341319"/>
            <a:ext cx="10515600" cy="3343201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As the exercise period lengthens, the anaerobic system contributes less and the aerobic system takes over.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What are some anaerobic activities?</a:t>
            </a:r>
          </a:p>
        </p:txBody>
      </p:sp>
    </p:spTree>
    <p:extLst>
      <p:ext uri="{BB962C8B-B14F-4D97-AF65-F5344CB8AC3E}">
        <p14:creationId xmlns:p14="http://schemas.microsoft.com/office/powerpoint/2010/main" val="193896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10515600" cy="117348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Developmental </a:t>
            </a:r>
            <a:r>
              <a:rPr lang="en-US" altLang="en-US" dirty="0">
                <a:ea typeface="ＭＳ Ｐゴシック" panose="020B0600070205080204" pitchFamily="34" charset="-128"/>
              </a:rPr>
              <a:t>Changes in Anaerobic Performance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27019"/>
            <a:ext cx="10515600" cy="3503221"/>
          </a:xfrm>
        </p:spPr>
        <p:txBody>
          <a:bodyPr/>
          <a:lstStyle/>
          <a:p>
            <a:pPr indent="-342900" eaLnBrk="1" hangingPunct="1"/>
            <a:r>
              <a:rPr lang="en-US" altLang="en-US" b="1" dirty="0">
                <a:ea typeface="ＭＳ Ｐゴシック" panose="020B0600070205080204" pitchFamily="34" charset="-128"/>
              </a:rPr>
              <a:t>Anaerobic performance is related to the following:</a:t>
            </a:r>
          </a:p>
          <a:p>
            <a:pPr lvl="1" indent="-342900" eaLnBrk="1" hangingPunct="1"/>
            <a:r>
              <a:rPr lang="en-US" altLang="en-US" b="1" dirty="0">
                <a:ea typeface="ＭＳ Ｐゴシック" panose="020B0600070205080204" pitchFamily="34" charset="-128"/>
              </a:rPr>
              <a:t>Body size</a:t>
            </a:r>
          </a:p>
          <a:p>
            <a:pPr lvl="1" indent="-342900" eaLnBrk="1" hangingPunct="1"/>
            <a:r>
              <a:rPr lang="en-US" altLang="en-US" b="1" dirty="0">
                <a:ea typeface="ＭＳ Ｐゴシック" panose="020B0600070205080204" pitchFamily="34" charset="-128"/>
              </a:rPr>
              <a:t>Ability to metabolize fuel sources in the muscles</a:t>
            </a:r>
          </a:p>
          <a:p>
            <a:pPr lvl="1" indent="-342900" eaLnBrk="1" hangingPunct="1"/>
            <a:r>
              <a:rPr lang="en-US" altLang="en-US" b="1" dirty="0">
                <a:ea typeface="ＭＳ Ｐゴシック" panose="020B0600070205080204" pitchFamily="34" charset="-128"/>
              </a:rPr>
              <a:t>Quick mobilization of oxygen delivery systems</a:t>
            </a:r>
          </a:p>
          <a:p>
            <a:pPr lvl="1" indent="-342900"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indent="-342900" eaLnBrk="1" hangingPunct="1"/>
            <a:r>
              <a:rPr lang="en-US" altLang="en-US" dirty="0">
                <a:ea typeface="ＭＳ Ｐゴシック" panose="020B0600070205080204" pitchFamily="34" charset="-128"/>
              </a:rPr>
              <a:t>Some of these factors change with growth.</a:t>
            </a:r>
          </a:p>
          <a:p>
            <a:pPr lvl="1" indent="-342900" eaLnBrk="1" hangingPunct="1"/>
            <a:endParaRPr lang="en-US" altLang="en-US" b="1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375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10515600" cy="115824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Children </a:t>
            </a:r>
            <a:r>
              <a:rPr lang="en-US" altLang="en-US" dirty="0">
                <a:ea typeface="ＭＳ Ｐゴシック" panose="020B0600070205080204" pitchFamily="34" charset="-128"/>
              </a:rPr>
              <a:t>Have a Smaller Output of Absolute Anaerobic Power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76219"/>
            <a:ext cx="10515600" cy="390454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Children have less anaerobic power output than adults.</a:t>
            </a:r>
          </a:p>
          <a:p>
            <a:pPr eaLnBrk="1" hangingPunct="1"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Muscle mass is smaller.</a:t>
            </a:r>
          </a:p>
          <a:p>
            <a:pPr eaLnBrk="1" hangingPunct="1"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Absolute quantities of energy reserves are smaller.</a:t>
            </a:r>
          </a:p>
          <a:p>
            <a:pPr eaLnBrk="1" hangingPunct="1">
              <a:defRPr/>
            </a:pPr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805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01040"/>
            <a:ext cx="10515600" cy="111252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Developmental </a:t>
            </a:r>
            <a:r>
              <a:rPr lang="en-US" altLang="en-US" dirty="0">
                <a:ea typeface="ＭＳ Ｐゴシック" panose="020B0600070205080204" pitchFamily="34" charset="-128"/>
              </a:rPr>
              <a:t>Changes in Anaerobic Performance With Growth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341319"/>
            <a:ext cx="10515600" cy="3587041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Energy reserves increase (muscle mass increases).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Tolerance of by-products of metabolic process improves.</a:t>
            </a:r>
          </a:p>
          <a:p>
            <a:pPr eaLnBrk="1" hangingPunct="1"/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Mean and peak anaerobic power improve.</a:t>
            </a:r>
          </a:p>
          <a:p>
            <a:pPr algn="r" eaLnBrk="1" hangingPunct="1">
              <a:buFontTx/>
              <a:buNone/>
            </a:pPr>
            <a:endParaRPr lang="en-US" altLang="en-US" sz="2400" i="1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6770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685800"/>
            <a:ext cx="10515600" cy="118872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Individual </a:t>
            </a:r>
            <a:r>
              <a:rPr lang="en-US" altLang="en-US" dirty="0">
                <a:ea typeface="ＭＳ Ｐゴシック" panose="020B0600070205080204" pitchFamily="34" charset="-128"/>
              </a:rPr>
              <a:t>Differences in Anaerobic Performance</a:t>
            </a:r>
            <a:endParaRPr lang="en-US" altLang="en-US" i="1" dirty="0">
              <a:ea typeface="ＭＳ Ｐゴシック" panose="020B0600070205080204" pitchFamily="34" charset="-128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303219"/>
            <a:ext cx="10515600" cy="357942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Gender differences reflect muscle mass differences.</a:t>
            </a:r>
          </a:p>
          <a:p>
            <a:pPr eaLnBrk="1" hangingPunct="1"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Improved neuromuscular coordination contributes to improved performance of anaerobic activities.</a:t>
            </a:r>
          </a:p>
          <a:p>
            <a:pPr eaLnBrk="1" hangingPunct="1"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altLang="en-US" dirty="0">
                <a:ea typeface="ＭＳ Ｐゴシック" pitchFamily="34" charset="-128"/>
              </a:rPr>
              <a:t>More mature children have better anaerobic performance.</a:t>
            </a:r>
          </a:p>
          <a:p>
            <a:pPr marL="0" indent="0" algn="r" eaLnBrk="1" hangingPunct="1">
              <a:spcBef>
                <a:spcPts val="0"/>
              </a:spcBef>
              <a:buNone/>
              <a:defRPr/>
            </a:pPr>
            <a:endParaRPr lang="en-US" altLang="en-US" sz="1400" i="1" dirty="0">
              <a:ea typeface="ＭＳ Ｐゴシック" pitchFamily="34" charset="-128"/>
            </a:endParaRPr>
          </a:p>
          <a:p>
            <a:pPr marL="0" indent="0" algn="r" eaLnBrk="1" hangingPunct="1">
              <a:spcBef>
                <a:spcPts val="0"/>
              </a:spcBef>
              <a:buNone/>
              <a:defRPr/>
            </a:pPr>
            <a:endParaRPr lang="en-US" altLang="en-US" sz="1400" i="1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568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Implications for Children’s Programs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What are the implications of the link between maturation and anaerobic performance for physical education teachers?</a:t>
            </a:r>
          </a:p>
          <a:p>
            <a:pPr eaLnBrk="1" hangingPunct="1">
              <a:defRPr/>
            </a:pPr>
            <a:endParaRPr lang="en-US" dirty="0">
              <a:cs typeface="+mn-cs"/>
            </a:endParaRPr>
          </a:p>
          <a:p>
            <a:pPr eaLnBrk="1" hangingPunct="1">
              <a:defRPr/>
            </a:pPr>
            <a:r>
              <a:rPr lang="en-US" dirty="0">
                <a:cs typeface="+mn-cs"/>
              </a:rPr>
              <a:t>What are the implications for youth sport programs?</a:t>
            </a:r>
          </a:p>
        </p:txBody>
      </p:sp>
    </p:spTree>
    <p:extLst>
      <p:ext uri="{BB962C8B-B14F-4D97-AF65-F5344CB8AC3E}">
        <p14:creationId xmlns:p14="http://schemas.microsoft.com/office/powerpoint/2010/main" val="164390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70&quot;/&gt;&lt;/object&gt;&lt;object type=&quot;3&quot; unique_id=&quot;10004&quot;&gt;&lt;property id=&quot;20148&quot; value=&quot;5&quot;/&gt;&lt;property id=&quot;20300&quot; value=&quot;Slide 2&quot;/&gt;&lt;property id=&quot;20307&quot; value=&quot;269&quot;/&gt;&lt;/object&gt;&lt;/object&gt;&lt;object type=&quot;8&quot; unique_id=&quot;1000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</TotalTime>
  <Words>1557</Words>
  <Application>Microsoft Office PowerPoint</Application>
  <PresentationFormat>Widescreen</PresentationFormat>
  <Paragraphs>261</Paragraphs>
  <Slides>38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51" baseType="lpstr">
      <vt:lpstr>ＭＳ Ｐゴシック</vt:lpstr>
      <vt:lpstr>Arial</vt:lpstr>
      <vt:lpstr>Calibri</vt:lpstr>
      <vt:lpstr>Calibri Light</vt:lpstr>
      <vt:lpstr>Franklin Gothic Book</vt:lpstr>
      <vt:lpstr>Franklin Gothic Medium</vt:lpstr>
      <vt:lpstr>Helvetica</vt:lpstr>
      <vt:lpstr>Helvetica Bold</vt:lpstr>
      <vt:lpstr>Helvetica Neue</vt:lpstr>
      <vt:lpstr>Helvetica Neue Condensed</vt:lpstr>
      <vt:lpstr>Times New Roman</vt:lpstr>
      <vt:lpstr>Office Theme</vt:lpstr>
      <vt:lpstr>Custom Design</vt:lpstr>
      <vt:lpstr>Development of Cardiorespiratory Endurance</vt:lpstr>
      <vt:lpstr>Cardiorespiratory (CR) Endurance and Children</vt:lpstr>
      <vt:lpstr>Physiological Responses to Short-Term Exercise</vt:lpstr>
      <vt:lpstr>Physiological Responses to Short-Term Exercise (continued)</vt:lpstr>
      <vt:lpstr>Developmental Changes in Anaerobic Performance</vt:lpstr>
      <vt:lpstr>Children Have a Smaller Output of Absolute Anaerobic Power</vt:lpstr>
      <vt:lpstr>Developmental Changes in Anaerobic Performance With Growth</vt:lpstr>
      <vt:lpstr>Individual Differences in Anaerobic Performance</vt:lpstr>
      <vt:lpstr>Implications for Children’s Programs</vt:lpstr>
      <vt:lpstr>Anaerobic Training in Youth</vt:lpstr>
      <vt:lpstr>Anaerobic Performance in Adulthood</vt:lpstr>
      <vt:lpstr>Gender Differences</vt:lpstr>
      <vt:lpstr>Assessing Anaerobic Performance</vt:lpstr>
      <vt:lpstr>Anaerobic Training in Adulthood</vt:lpstr>
      <vt:lpstr>Physiological Responses to Prolonged Exercise</vt:lpstr>
      <vt:lpstr>Physiological Responses to Prolonged Exercise (continued)</vt:lpstr>
      <vt:lpstr>Peak Oxygen Uptake</vt:lpstr>
      <vt:lpstr>Peak Oxygen Uptake (continued)</vt:lpstr>
      <vt:lpstr>Changes in Aerobic Performance During Childhood</vt:lpstr>
      <vt:lpstr>Changes in Aerobic Performance During Childhood (continued)</vt:lpstr>
      <vt:lpstr>Figure 10.2: Relationship Between Peak Oxygen Uptake and Age</vt:lpstr>
      <vt:lpstr>Training Effect in Children</vt:lpstr>
      <vt:lpstr>Aerobic Performance in Adulthood</vt:lpstr>
      <vt:lpstr>Cardiovascular Structure and Function</vt:lpstr>
      <vt:lpstr>Cardiovascular Structure and Function (continued)</vt:lpstr>
      <vt:lpstr>Cardiovascular Structure and Function (continued)</vt:lpstr>
      <vt:lpstr>Assessing Aerobic Performance</vt:lpstr>
      <vt:lpstr>Respiratory Structure and Function</vt:lpstr>
      <vt:lpstr>Training Programs in Adulthood</vt:lpstr>
      <vt:lpstr>Training Programs in Adulthood (continued) </vt:lpstr>
      <vt:lpstr>Training Programs in Adulthood (continued)</vt:lpstr>
      <vt:lpstr>Figure 10.6: Peak Oxygen Uptake Values in Adults</vt:lpstr>
      <vt:lpstr>Endurance Training</vt:lpstr>
      <vt:lpstr>Long-Term Training Effects</vt:lpstr>
      <vt:lpstr>Long-Term Training Effects (continued)</vt:lpstr>
      <vt:lpstr>Long-Term Training Effects (continued)</vt:lpstr>
      <vt:lpstr> Effects of Diseases on Endurance Performance </vt:lpstr>
      <vt:lpstr>Summary and Synthesis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AGING</dc:title>
  <dc:creator>Microsoft Office User</dc:creator>
  <cp:lastModifiedBy>Anne Mrozek</cp:lastModifiedBy>
  <cp:revision>101</cp:revision>
  <cp:lastPrinted>2017-03-14T16:50:08Z</cp:lastPrinted>
  <dcterms:created xsi:type="dcterms:W3CDTF">2017-03-14T15:11:25Z</dcterms:created>
  <dcterms:modified xsi:type="dcterms:W3CDTF">2019-04-12T16:15:50Z</dcterms:modified>
</cp:coreProperties>
</file>