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B43D90-2272-4255-B628-965A272DB88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FB1E08-4F94-4FDA-80B2-9984D396B8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Strength and Flexibility </a:t>
            </a:r>
            <a:endParaRPr 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Chapter 16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Muscle Strength Depends on</a:t>
            </a:r>
          </a:p>
          <a:p>
            <a:r>
              <a:rPr lang="en-US" b="1" dirty="0" smtClean="0"/>
              <a:t>1) ______ of fibers activated</a:t>
            </a:r>
          </a:p>
          <a:p>
            <a:r>
              <a:rPr lang="en-US" b="1" dirty="0" smtClean="0"/>
              <a:t>2)_________ of the muscle fiber i.e.______</a:t>
            </a:r>
          </a:p>
          <a:p>
            <a:pPr>
              <a:buNone/>
            </a:pPr>
            <a:r>
              <a:rPr lang="en-US" b="1" dirty="0" smtClean="0"/>
              <a:t>o</a:t>
            </a:r>
            <a:r>
              <a:rPr lang="en-US" b="1" dirty="0" smtClean="0"/>
              <a:t>f the fibers</a:t>
            </a:r>
          </a:p>
          <a:p>
            <a:r>
              <a:rPr lang="en-US" b="1" dirty="0" smtClean="0"/>
              <a:t>3)Degree of _________  in activating the fibers (i.e. _______ system coordination with the muscles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Strength &amp; Flexibility are structural constraints</a:t>
            </a:r>
            <a:b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Movement is enhanced when S &amp; F and maximized or improved</a:t>
            </a:r>
            <a:b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Movement is restricted or decreased in degree as S &amp; F decline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304800"/>
            <a:ext cx="7848600" cy="6740307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Length and Cross-sectional area (thickness) grow as one matures.</a:t>
            </a:r>
          </a:p>
          <a:p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Types of Muscle Contractions:</a:t>
            </a:r>
          </a:p>
          <a:p>
            <a:endParaRPr lang="en-US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2"/>
                </a:solidFill>
              </a:rPr>
              <a:t>Isontonic</a:t>
            </a:r>
            <a:r>
              <a:rPr lang="en-US" b="1" dirty="0" smtClean="0">
                <a:solidFill>
                  <a:schemeClr val="tx2"/>
                </a:solidFill>
              </a:rPr>
              <a:t>-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Isometric-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2"/>
                </a:solidFill>
              </a:rPr>
              <a:t>Isokinetic</a:t>
            </a:r>
            <a:r>
              <a:rPr lang="en-US" b="1" dirty="0" smtClean="0">
                <a:solidFill>
                  <a:schemeClr val="accent2"/>
                </a:solidFill>
              </a:rPr>
              <a:t>-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STRENGTH TESTING-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1RM isotonic (not for children)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Force Velocity Curve – </a:t>
            </a:r>
            <a:r>
              <a:rPr lang="en-US" dirty="0" err="1" smtClean="0"/>
              <a:t>isokinetic</a:t>
            </a:r>
            <a:r>
              <a:rPr lang="en-US" dirty="0" smtClean="0"/>
              <a:t> device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Dynamomter</a:t>
            </a:r>
            <a:r>
              <a:rPr lang="en-US" dirty="0" smtClean="0"/>
              <a:t>- measures ___________ strength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Functional Tests based on bodyweight- measures relative strength</a:t>
            </a:r>
          </a:p>
          <a:p>
            <a:r>
              <a:rPr lang="en-US" dirty="0" smtClean="0"/>
              <a:t>Absolute Strength </a:t>
            </a:r>
            <a:r>
              <a:rPr lang="en-US" dirty="0" err="1" smtClean="0"/>
              <a:t>vs</a:t>
            </a:r>
            <a:r>
              <a:rPr lang="en-US" dirty="0" smtClean="0"/>
              <a:t> Relative Strength</a:t>
            </a:r>
          </a:p>
          <a:p>
            <a:r>
              <a:rPr lang="en-US" dirty="0" smtClean="0"/>
              <a:t>Sample Tests-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 </a:t>
            </a:r>
          </a:p>
          <a:p>
            <a:r>
              <a:rPr lang="en-US" dirty="0" smtClean="0"/>
              <a:t>3. </a:t>
            </a:r>
          </a:p>
          <a:p>
            <a:r>
              <a:rPr lang="en-US" dirty="0" smtClean="0"/>
              <a:t>4.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Development/Maturation &amp; Strength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Pre-adolescence</a:t>
            </a:r>
          </a:p>
          <a:p>
            <a:r>
              <a:rPr lang="en-US" dirty="0" smtClean="0"/>
              <a:t>Strength  _________    as children grow  older due to the effects of hormones</a:t>
            </a:r>
          </a:p>
          <a:p>
            <a:r>
              <a:rPr lang="en-US" dirty="0" smtClean="0"/>
              <a:t>Boys and Girls have similar strength unit ~  13 yrs. of age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chemeClr val="bg1"/>
                </a:solidFill>
              </a:rPr>
              <a:t>Adolescence</a:t>
            </a:r>
          </a:p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Boys _______ muscle mass due to an increase in androgens (sex hormones)</a:t>
            </a:r>
          </a:p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Adult females  produce 60-80%  of the force of an adult male (on average)</a:t>
            </a:r>
          </a:p>
          <a:p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The differences are more pronounced in the __________ &amp; __________ then the ________  &amp; ____________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chemeClr val="bg1"/>
                </a:solidFill>
              </a:rPr>
              <a:t>Adulthood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Initial increase in strength from resistance training is due to improve </a:t>
            </a:r>
            <a:r>
              <a:rPr lang="en-US" u="sng" dirty="0" smtClean="0">
                <a:solidFill>
                  <a:schemeClr val="tx2">
                    <a:lumMod val="10000"/>
                  </a:schemeClr>
                </a:solidFill>
              </a:rPr>
              <a:t>____________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 subsequent gains  (six weeks) are due to increases in muscle fiber  _________. </a:t>
            </a:r>
          </a:p>
          <a:p>
            <a:endParaRPr lang="en-US" u="sng" dirty="0"/>
          </a:p>
          <a:p>
            <a:r>
              <a:rPr lang="en-US" b="1" u="sng" dirty="0" smtClean="0">
                <a:solidFill>
                  <a:schemeClr val="bg1"/>
                </a:solidFill>
              </a:rPr>
              <a:t>Strength through 20s, 30s, etc.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Training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Pre-pubescence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Increase </a:t>
            </a:r>
            <a:r>
              <a:rPr lang="en-US" b="1" dirty="0" smtClean="0"/>
              <a:t>in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strength </a:t>
            </a:r>
            <a:r>
              <a:rPr lang="en-US" b="1" dirty="0" smtClean="0"/>
              <a:t>but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no</a:t>
            </a:r>
            <a:r>
              <a:rPr lang="en-US" b="1" dirty="0" smtClean="0"/>
              <a:t> increase in muscle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size</a:t>
            </a:r>
            <a:r>
              <a:rPr lang="en-US" b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Strength increase due to increased coordinated activation of __________ fibers  (___________ coordination increases)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Pre-pubescent weight training is </a:t>
            </a:r>
            <a:r>
              <a:rPr lang="en-US" b="1" dirty="0" smtClean="0">
                <a:solidFill>
                  <a:srgbClr val="C00000"/>
                </a:solidFill>
              </a:rPr>
              <a:t>discouraged</a:t>
            </a:r>
            <a:r>
              <a:rPr lang="en-US" b="1" dirty="0" smtClean="0"/>
              <a:t> due to potential 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damage to the ________   plate and subsequent damage to a child’s _________.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chemeClr val="bg1"/>
                </a:solidFill>
              </a:rPr>
              <a:t>Guidelines  for PPWT include:</a:t>
            </a:r>
          </a:p>
          <a:p>
            <a:r>
              <a:rPr lang="en-US" b="1" dirty="0" smtClean="0"/>
              <a:t>1.</a:t>
            </a:r>
          </a:p>
          <a:p>
            <a:r>
              <a:rPr lang="en-US" b="1" dirty="0" smtClean="0"/>
              <a:t>2.</a:t>
            </a:r>
          </a:p>
          <a:p>
            <a:r>
              <a:rPr lang="en-US" b="1" dirty="0" smtClean="0"/>
              <a:t>3.___ reps,   ____ weight</a:t>
            </a:r>
          </a:p>
          <a:p>
            <a:r>
              <a:rPr lang="en-US" b="1" dirty="0" smtClean="0"/>
              <a:t>4. Emphasis on ______</a:t>
            </a:r>
          </a:p>
          <a:p>
            <a:r>
              <a:rPr lang="en-US" b="1" dirty="0" smtClean="0"/>
              <a:t>5. ______weight exercises are recommended but still need to be monitored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686800" cy="2923877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Adolescence-</a:t>
            </a:r>
          </a:p>
          <a:p>
            <a:r>
              <a:rPr lang="en-US" dirty="0" smtClean="0"/>
              <a:t>Hypertrophy accompanies regular strength training  (includes </a:t>
            </a:r>
            <a:r>
              <a:rPr lang="en-US" dirty="0" err="1" smtClean="0"/>
              <a:t>m&amp;f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Training should be monitored  and </a:t>
            </a:r>
            <a:r>
              <a:rPr lang="en-US" dirty="0" err="1" smtClean="0"/>
              <a:t>plyometrics</a:t>
            </a:r>
            <a:r>
              <a:rPr lang="en-US" dirty="0" smtClean="0"/>
              <a:t>, </a:t>
            </a:r>
            <a:r>
              <a:rPr lang="en-US" dirty="0" err="1" smtClean="0"/>
              <a:t>olympic</a:t>
            </a:r>
            <a:r>
              <a:rPr lang="en-US" dirty="0" smtClean="0"/>
              <a:t> and explosive lifts , are to used with caution.  No RMs, use ____ RMs instead.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Adulthood- </a:t>
            </a:r>
          </a:p>
          <a:p>
            <a:r>
              <a:rPr lang="en-US" dirty="0" smtClean="0"/>
              <a:t>Muscle size increases but takes </a:t>
            </a:r>
            <a:r>
              <a:rPr lang="en-US" dirty="0" smtClean="0">
                <a:solidFill>
                  <a:srgbClr val="FFFF00"/>
                </a:solidFill>
              </a:rPr>
              <a:t>longer</a:t>
            </a:r>
            <a:r>
              <a:rPr lang="en-US" dirty="0" smtClean="0"/>
              <a:t> as one ages.  As age, lighter weights are recommended as is </a:t>
            </a:r>
            <a:r>
              <a:rPr lang="en-US" dirty="0" smtClean="0">
                <a:solidFill>
                  <a:srgbClr val="FFFF00"/>
                </a:solidFill>
              </a:rPr>
              <a:t>more rest </a:t>
            </a:r>
            <a:r>
              <a:rPr lang="en-US" dirty="0" smtClean="0"/>
              <a:t>between workouts to </a:t>
            </a:r>
            <a:r>
              <a:rPr lang="en-US" dirty="0" smtClean="0">
                <a:solidFill>
                  <a:srgbClr val="FFFF00"/>
                </a:solidFill>
              </a:rPr>
              <a:t>decrease the risk of injury and to allow more time for adaption and recovery.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</TotalTime>
  <Words>375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Chapter 16</vt:lpstr>
      <vt:lpstr>Strength &amp; Flexibility are structural constraints Movement is enhanced when S &amp; F and maximized or improved Movement is restricted or decreased in degree as S &amp; F decline</vt:lpstr>
      <vt:lpstr>Slide 3</vt:lpstr>
      <vt:lpstr>Development/Maturation &amp; Strength</vt:lpstr>
      <vt:lpstr>Strength Training</vt:lpstr>
      <vt:lpstr>Slide 6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NDiCicco</dc:creator>
  <cp:lastModifiedBy>NDiCicco</cp:lastModifiedBy>
  <cp:revision>6</cp:revision>
  <dcterms:created xsi:type="dcterms:W3CDTF">2017-04-21T12:59:06Z</dcterms:created>
  <dcterms:modified xsi:type="dcterms:W3CDTF">2017-04-21T13:50:48Z</dcterms:modified>
</cp:coreProperties>
</file>