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139D78-4E01-42C0-9962-C52D444E9576}" type="datetimeFigureOut">
              <a:rPr lang="en-US" smtClean="0"/>
              <a:pPr/>
              <a:t>1/29/2014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E621427-9B53-4305-ABA4-3ADF1F209E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139D78-4E01-42C0-9962-C52D444E9576}"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139D78-4E01-42C0-9962-C52D444E9576}"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139D78-4E01-42C0-9962-C52D444E9576}"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139D78-4E01-42C0-9962-C52D444E9576}"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21427-9B53-4305-ABA4-3ADF1F209E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139D78-4E01-42C0-9962-C52D444E9576}"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139D78-4E01-42C0-9962-C52D444E9576}"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139D78-4E01-42C0-9962-C52D444E9576}"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39D78-4E01-42C0-9962-C52D444E9576}"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139D78-4E01-42C0-9962-C52D444E9576}"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21427-9B53-4305-ABA4-3ADF1F209E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139D78-4E01-42C0-9962-C52D444E9576}"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E621427-9B53-4305-ABA4-3ADF1F209EB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139D78-4E01-42C0-9962-C52D444E9576}" type="datetimeFigureOut">
              <a:rPr lang="en-US" smtClean="0"/>
              <a:pPr/>
              <a:t>1/29/2014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621427-9B53-4305-ABA4-3ADF1F209EB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Teach </a:t>
            </a:r>
            <a:br>
              <a:rPr lang="en-US" dirty="0" smtClean="0"/>
            </a:br>
            <a:r>
              <a:rPr lang="en-US" dirty="0" smtClean="0"/>
              <a:t>a Motor Skill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dirty="0" smtClean="0"/>
              <a:t>Demo </a:t>
            </a:r>
            <a:r>
              <a:rPr lang="en-US" dirty="0" smtClean="0"/>
              <a:t>Badminton Serve</a:t>
            </a:r>
            <a:endParaRPr lang="en-US" dirty="0" smtClean="0"/>
          </a:p>
          <a:p>
            <a:pPr>
              <a:buNone/>
            </a:pPr>
            <a:r>
              <a:rPr lang="en-US" dirty="0" smtClean="0"/>
              <a:t>Key Points-</a:t>
            </a:r>
          </a:p>
          <a:p>
            <a:pPr marL="514350" indent="-514350">
              <a:buFont typeface="Wingdings 2"/>
              <a:buAutoNum type="arabicPeriod"/>
            </a:pPr>
            <a:r>
              <a:rPr lang="en-US" b="1" dirty="0" smtClean="0">
                <a:solidFill>
                  <a:srgbClr val="008080"/>
                </a:solidFill>
              </a:rPr>
              <a:t>Grip</a:t>
            </a:r>
            <a:r>
              <a:rPr lang="en-US" dirty="0" smtClean="0"/>
              <a:t>- handshake grip, thumb wrapped around, “v” on bevel. </a:t>
            </a:r>
          </a:p>
          <a:p>
            <a:pPr marL="514350" indent="-514350">
              <a:buAutoNum type="arabicPeriod"/>
            </a:pPr>
            <a:r>
              <a:rPr lang="en-US" b="1" dirty="0" smtClean="0">
                <a:solidFill>
                  <a:srgbClr val="008080"/>
                </a:solidFill>
              </a:rPr>
              <a:t>Foot </a:t>
            </a:r>
            <a:r>
              <a:rPr lang="en-US" b="1" dirty="0" smtClean="0">
                <a:solidFill>
                  <a:srgbClr val="008080"/>
                </a:solidFill>
              </a:rPr>
              <a:t>Position </a:t>
            </a:r>
            <a:r>
              <a:rPr lang="en-US" i="1" dirty="0" smtClean="0"/>
              <a:t>(dominant </a:t>
            </a:r>
            <a:r>
              <a:rPr lang="en-US" i="1" dirty="0" smtClean="0"/>
              <a:t>foot slightly in front)</a:t>
            </a:r>
          </a:p>
          <a:p>
            <a:pPr marL="514350" indent="-514350">
              <a:buAutoNum type="arabicPeriod"/>
            </a:pPr>
            <a:r>
              <a:rPr lang="en-US" b="1" dirty="0" smtClean="0">
                <a:solidFill>
                  <a:srgbClr val="008080"/>
                </a:solidFill>
              </a:rPr>
              <a:t>Trunk</a:t>
            </a:r>
            <a:r>
              <a:rPr lang="en-US" dirty="0" smtClean="0"/>
              <a:t> ben</a:t>
            </a:r>
            <a:r>
              <a:rPr lang="en-US" dirty="0" smtClean="0"/>
              <a:t>t in direction of the target</a:t>
            </a:r>
          </a:p>
          <a:p>
            <a:pPr marL="514350" indent="-514350">
              <a:buAutoNum type="arabicPeriod"/>
            </a:pPr>
            <a:r>
              <a:rPr lang="en-US" b="1" dirty="0" smtClean="0">
                <a:solidFill>
                  <a:srgbClr val="008080"/>
                </a:solidFill>
              </a:rPr>
              <a:t>Hit out of hand </a:t>
            </a:r>
            <a:r>
              <a:rPr lang="en-US" dirty="0" smtClean="0"/>
              <a:t>with wrist motion </a:t>
            </a:r>
            <a:r>
              <a:rPr lang="en-US" i="1" dirty="0" smtClean="0"/>
              <a:t>(extend and flex)</a:t>
            </a:r>
          </a:p>
          <a:p>
            <a:pPr marL="514350" indent="-514350">
              <a:buAutoNum type="arabicPeriod"/>
            </a:pPr>
            <a:r>
              <a:rPr lang="en-US" b="1" dirty="0" smtClean="0">
                <a:solidFill>
                  <a:srgbClr val="008080"/>
                </a:solidFill>
              </a:rPr>
              <a:t>Follow through </a:t>
            </a:r>
            <a:r>
              <a:rPr lang="en-US" dirty="0" smtClean="0"/>
              <a:t>is over opposite shoulder</a:t>
            </a:r>
            <a:endParaRPr lang="en-US" dirty="0" smtClean="0"/>
          </a:p>
          <a:p>
            <a:pPr marL="514350" indent="-514350">
              <a:buAutoNum type="arabicPeriod"/>
            </a:pPr>
            <a:endParaRPr lang="en-US" dirty="0" smtClean="0"/>
          </a:p>
          <a:p>
            <a:pPr marL="514350" indent="-514350">
              <a:buAutoNum type="arabi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 Steps</a:t>
            </a:r>
            <a:endParaRPr lang="en-US" b="1" dirty="0"/>
          </a:p>
        </p:txBody>
      </p:sp>
      <p:sp>
        <p:nvSpPr>
          <p:cNvPr id="3" name="Content Placeholder 2"/>
          <p:cNvSpPr>
            <a:spLocks noGrp="1"/>
          </p:cNvSpPr>
          <p:nvPr>
            <p:ph idx="1"/>
          </p:nvPr>
        </p:nvSpPr>
        <p:spPr/>
        <p:txBody>
          <a:bodyPr/>
          <a:lstStyle/>
          <a:p>
            <a:r>
              <a:rPr lang="en-US" b="1" dirty="0" smtClean="0">
                <a:latin typeface="Arial Black" pitchFamily="34" charset="0"/>
              </a:rPr>
              <a:t>STEP ONE</a:t>
            </a:r>
          </a:p>
          <a:p>
            <a:r>
              <a:rPr lang="en-US" b="1" dirty="0" smtClean="0"/>
              <a:t>DEMONSTRATION</a:t>
            </a:r>
          </a:p>
          <a:p>
            <a:r>
              <a:rPr lang="en-US" b="1" dirty="0" smtClean="0"/>
              <a:t>Multiple Times</a:t>
            </a:r>
          </a:p>
          <a:p>
            <a:r>
              <a:rPr lang="en-US" b="1" dirty="0" smtClean="0"/>
              <a:t>3 times</a:t>
            </a:r>
          </a:p>
          <a:p>
            <a:r>
              <a:rPr lang="en-US" b="1" dirty="0" smtClean="0"/>
              <a:t>Then , 3 more time with commentary pointing out the key parts of the movement</a:t>
            </a:r>
          </a:p>
          <a:p>
            <a:r>
              <a:rPr lang="en-US" sz="3600" b="1" u="sng" dirty="0" smtClean="0"/>
              <a:t>Total of at least 6 demonstrations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r>
              <a:rPr lang="en-US" b="1" u="sng" dirty="0" smtClean="0">
                <a:solidFill>
                  <a:srgbClr val="C00000"/>
                </a:solidFill>
                <a:latin typeface="Arial Black" pitchFamily="34" charset="0"/>
              </a:rPr>
              <a:t>Practice/Trial </a:t>
            </a:r>
            <a:r>
              <a:rPr lang="en-US" b="1" dirty="0" smtClean="0">
                <a:solidFill>
                  <a:srgbClr val="C00000"/>
                </a:solidFill>
              </a:rPr>
              <a:t>– </a:t>
            </a:r>
            <a:r>
              <a:rPr lang="en-US" b="1" i="1" dirty="0" smtClean="0">
                <a:solidFill>
                  <a:srgbClr val="C00000"/>
                </a:solidFill>
              </a:rPr>
              <a:t>have students practice what you just showed them</a:t>
            </a:r>
          </a:p>
          <a:p>
            <a:r>
              <a:rPr lang="en-US" b="1" i="1" dirty="0" smtClean="0">
                <a:solidFill>
                  <a:srgbClr val="C00000"/>
                </a:solidFill>
              </a:rPr>
              <a:t>Circulate to observe each student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t>
            </a:r>
            <a:endParaRPr lang="en-US" dirty="0"/>
          </a:p>
        </p:txBody>
      </p:sp>
      <p:sp>
        <p:nvSpPr>
          <p:cNvPr id="3" name="Content Placeholder 2"/>
          <p:cNvSpPr>
            <a:spLocks noGrp="1"/>
          </p:cNvSpPr>
          <p:nvPr>
            <p:ph idx="1"/>
          </p:nvPr>
        </p:nvSpPr>
        <p:spPr/>
        <p:txBody>
          <a:bodyPr>
            <a:normAutofit lnSpcReduction="10000"/>
          </a:bodyPr>
          <a:lstStyle/>
          <a:p>
            <a:r>
              <a:rPr lang="en-US" b="1" dirty="0" smtClean="0"/>
              <a:t>Give </a:t>
            </a:r>
            <a:r>
              <a:rPr lang="en-US" b="1" u="sng" dirty="0" smtClean="0">
                <a:latin typeface="Arial Black" pitchFamily="34" charset="0"/>
              </a:rPr>
              <a:t>FEEDBACK</a:t>
            </a:r>
            <a:r>
              <a:rPr lang="en-US" b="1" dirty="0" smtClean="0"/>
              <a:t>- i.e. information about the movement performance</a:t>
            </a:r>
          </a:p>
          <a:p>
            <a:r>
              <a:rPr lang="en-US" b="1" dirty="0" smtClean="0"/>
              <a:t>Tell students useful information to help them correct mistakes and improve their movement performance</a:t>
            </a:r>
          </a:p>
          <a:p>
            <a:r>
              <a:rPr lang="en-US" i="1" dirty="0" smtClean="0">
                <a:solidFill>
                  <a:srgbClr val="990033"/>
                </a:solidFill>
              </a:rPr>
              <a:t>“Keep  your feet shoulder-width apart”</a:t>
            </a:r>
          </a:p>
          <a:p>
            <a:r>
              <a:rPr lang="en-US" i="1" dirty="0" smtClean="0">
                <a:solidFill>
                  <a:srgbClr val="008080"/>
                </a:solidFill>
              </a:rPr>
              <a:t>“Look at your target”</a:t>
            </a:r>
          </a:p>
          <a:p>
            <a:r>
              <a:rPr lang="en-US" i="1" dirty="0" smtClean="0">
                <a:solidFill>
                  <a:srgbClr val="990033"/>
                </a:solidFill>
              </a:rPr>
              <a:t>“Follow through in the direction of your target”</a:t>
            </a:r>
          </a:p>
          <a:p>
            <a:r>
              <a:rPr lang="en-US" i="1" dirty="0" smtClean="0">
                <a:solidFill>
                  <a:srgbClr val="990033"/>
                </a:solidFill>
              </a:rPr>
              <a:t>“</a:t>
            </a:r>
            <a:r>
              <a:rPr lang="en-US" i="1" dirty="0" smtClean="0">
                <a:solidFill>
                  <a:srgbClr val="008080"/>
                </a:solidFill>
              </a:rPr>
              <a:t>Your grip is incorrect, hold the racquet like this”</a:t>
            </a:r>
          </a:p>
          <a:p>
            <a:r>
              <a:rPr lang="en-US" i="1" dirty="0" smtClean="0">
                <a:solidFill>
                  <a:srgbClr val="990033"/>
                </a:solidFill>
              </a:rPr>
              <a:t>“Point the racquet head down before swinging” etc.</a:t>
            </a:r>
          </a:p>
          <a:p>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Feedback</a:t>
            </a:r>
            <a:endParaRPr lang="en-US" b="1" dirty="0"/>
          </a:p>
        </p:txBody>
      </p:sp>
      <p:sp>
        <p:nvSpPr>
          <p:cNvPr id="3" name="Content Placeholder 2"/>
          <p:cNvSpPr>
            <a:spLocks noGrp="1"/>
          </p:cNvSpPr>
          <p:nvPr>
            <p:ph idx="1"/>
          </p:nvPr>
        </p:nvSpPr>
        <p:spPr/>
        <p:txBody>
          <a:bodyPr/>
          <a:lstStyle/>
          <a:p>
            <a:r>
              <a:rPr lang="en-US" smtClean="0"/>
              <a:t>Focus and reinforce the positive before pointing out errors</a:t>
            </a:r>
          </a:p>
          <a:p>
            <a:r>
              <a:rPr lang="en-US" smtClean="0"/>
              <a:t>Encourage</a:t>
            </a:r>
          </a:p>
          <a:p>
            <a:r>
              <a:rPr lang="en-US" smtClean="0"/>
              <a:t>Give </a:t>
            </a:r>
            <a:r>
              <a:rPr lang="en-US" b="1" smtClean="0">
                <a:solidFill>
                  <a:schemeClr val="bg2">
                    <a:lumMod val="50000"/>
                  </a:schemeClr>
                </a:solidFill>
              </a:rPr>
              <a:t>General Feedback:  </a:t>
            </a:r>
            <a:r>
              <a:rPr lang="en-US" smtClean="0"/>
              <a:t>Stop the class and point out and correct common errors</a:t>
            </a:r>
          </a:p>
          <a:p>
            <a:r>
              <a:rPr lang="en-US" smtClean="0"/>
              <a:t>Give </a:t>
            </a:r>
            <a:r>
              <a:rPr lang="en-US" b="1" smtClean="0">
                <a:solidFill>
                  <a:schemeClr val="bg2">
                    <a:lumMod val="50000"/>
                  </a:schemeClr>
                </a:solidFill>
              </a:rPr>
              <a:t>Specific Feedback </a:t>
            </a:r>
            <a:r>
              <a:rPr lang="en-US" smtClean="0"/>
              <a:t>to individuals.</a:t>
            </a:r>
          </a:p>
          <a:p>
            <a:r>
              <a:rPr lang="en-US" b="1" i="1" u="sng" smtClean="0"/>
              <a:t>FOCUS ON WHAT </a:t>
            </a:r>
            <a:r>
              <a:rPr lang="en-US" b="1" i="1" u="sng" smtClean="0">
                <a:solidFill>
                  <a:schemeClr val="bg2">
                    <a:lumMod val="50000"/>
                  </a:schemeClr>
                </a:solidFill>
              </a:rPr>
              <a:t>TO DO</a:t>
            </a:r>
            <a:r>
              <a:rPr lang="en-US" i="1" u="sng" smtClean="0"/>
              <a:t>, </a:t>
            </a:r>
            <a:r>
              <a:rPr lang="en-US" smtClean="0"/>
              <a:t>rather than what “not to do”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t>
            </a:r>
            <a:endParaRPr lang="en-US" dirty="0"/>
          </a:p>
        </p:txBody>
      </p:sp>
      <p:sp>
        <p:nvSpPr>
          <p:cNvPr id="3" name="Content Placeholder 2"/>
          <p:cNvSpPr>
            <a:spLocks noGrp="1"/>
          </p:cNvSpPr>
          <p:nvPr>
            <p:ph idx="1"/>
          </p:nvPr>
        </p:nvSpPr>
        <p:spPr/>
        <p:txBody>
          <a:bodyPr/>
          <a:lstStyle/>
          <a:p>
            <a:r>
              <a:rPr lang="en-US" dirty="0" smtClean="0"/>
              <a:t>PRACTICE so that they can apply the feedback you gave them.  </a:t>
            </a:r>
          </a:p>
          <a:p>
            <a:r>
              <a:rPr lang="en-US" dirty="0" smtClean="0"/>
              <a:t>Always  allow practice after giving feedback to allow for application</a:t>
            </a:r>
          </a:p>
          <a:p>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sp>
        <p:nvSpPr>
          <p:cNvPr id="3" name="Content Placeholder 2"/>
          <p:cNvSpPr>
            <a:spLocks noGrp="1"/>
          </p:cNvSpPr>
          <p:nvPr>
            <p:ph idx="1"/>
          </p:nvPr>
        </p:nvSpPr>
        <p:spPr/>
        <p:txBody>
          <a:bodyPr>
            <a:normAutofit/>
          </a:bodyPr>
          <a:lstStyle/>
          <a:p>
            <a:r>
              <a:rPr lang="en-US" b="1" u="sng" dirty="0" smtClean="0">
                <a:solidFill>
                  <a:schemeClr val="bg2">
                    <a:lumMod val="50000"/>
                  </a:schemeClr>
                </a:solidFill>
              </a:rPr>
              <a:t>Repeat this cycle </a:t>
            </a:r>
            <a:r>
              <a:rPr lang="en-US" dirty="0" smtClean="0"/>
              <a:t>of :</a:t>
            </a:r>
          </a:p>
          <a:p>
            <a:r>
              <a:rPr lang="en-US" dirty="0" smtClean="0"/>
              <a:t>1.practice</a:t>
            </a:r>
          </a:p>
          <a:p>
            <a:r>
              <a:rPr lang="en-US" dirty="0" smtClean="0"/>
              <a:t>2. feedback,</a:t>
            </a:r>
          </a:p>
          <a:p>
            <a:r>
              <a:rPr lang="en-US" dirty="0" smtClean="0"/>
              <a:t>3.practice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chemeClr val="bg2">
                    <a:lumMod val="50000"/>
                  </a:schemeClr>
                </a:solidFill>
              </a:rPr>
              <a:t>REMEDIATE </a:t>
            </a:r>
            <a:r>
              <a:rPr lang="en-US" dirty="0" smtClean="0"/>
              <a:t> as needed:  i.e. stop someone who is not “getting it” and give them specific drills to improve the part of the movement that they are having difficulty with or isolate the movement and have them repeat the movement correctly several times. </a:t>
            </a:r>
          </a:p>
          <a:p>
            <a:r>
              <a:rPr lang="en-US" dirty="0" smtClean="0"/>
              <a:t>e.g. – Someone is not stepping while throwing.</a:t>
            </a:r>
          </a:p>
          <a:p>
            <a:r>
              <a:rPr lang="en-US" dirty="0" smtClean="0"/>
              <a:t>Develop  a drill to fix this.  Have them step  while you watch several times, then have then try throwing again focusing of stepping.</a:t>
            </a:r>
          </a:p>
          <a:p>
            <a:r>
              <a:rPr lang="en-US" dirty="0" smtClean="0"/>
              <a:t>If limited by structural constraints, modify the task to help them succeed.  Give them a larger ball to hit, then progressively make it smaller as they succeed.  </a:t>
            </a:r>
          </a:p>
          <a:p>
            <a:r>
              <a:rPr lang="en-US" dirty="0" smtClean="0"/>
              <a:t>Lay-up:  Break it into parts, practice each part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Teaching Progressions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Demo the whole skill</a:t>
            </a:r>
          </a:p>
          <a:p>
            <a:r>
              <a:rPr lang="en-US" dirty="0" smtClean="0"/>
              <a:t>Then break it down into </a:t>
            </a:r>
            <a:r>
              <a:rPr lang="en-US" dirty="0" smtClean="0"/>
              <a:t>parts </a:t>
            </a:r>
            <a:r>
              <a:rPr lang="en-US" sz="1900" dirty="0" smtClean="0"/>
              <a:t>(isolate each movement, if possible)</a:t>
            </a:r>
            <a:endParaRPr lang="en-US" sz="1900" dirty="0" smtClean="0"/>
          </a:p>
          <a:p>
            <a:r>
              <a:rPr lang="en-US" dirty="0" smtClean="0"/>
              <a:t>Practice each part separately</a:t>
            </a:r>
          </a:p>
          <a:p>
            <a:r>
              <a:rPr lang="en-US" dirty="0" smtClean="0"/>
              <a:t>Sequence them together as you practice</a:t>
            </a:r>
          </a:p>
          <a:p>
            <a:r>
              <a:rPr lang="en-US" dirty="0" smtClean="0"/>
              <a:t>Eventually forming the “whole” skill.</a:t>
            </a:r>
          </a:p>
          <a:p>
            <a:r>
              <a:rPr lang="en-US" dirty="0" smtClean="0"/>
              <a:t>Then practice in a challenging/competitive environment. </a:t>
            </a:r>
          </a:p>
          <a:p>
            <a:r>
              <a:rPr lang="en-US" dirty="0" smtClean="0"/>
              <a:t>KEY is to practice the same thing over and over so that it doesn’t get boring.  </a:t>
            </a:r>
          </a:p>
          <a:p>
            <a:r>
              <a:rPr lang="en-US" dirty="0" smtClean="0"/>
              <a:t>Change the environment,</a:t>
            </a:r>
          </a:p>
          <a:p>
            <a:r>
              <a:rPr lang="en-US" dirty="0" smtClean="0"/>
              <a:t>Add challenges, add competition.  BUT keep </a:t>
            </a:r>
            <a:r>
              <a:rPr lang="en-US" b="1" u="sng" dirty="0" smtClean="0"/>
              <a:t>focus on </a:t>
            </a:r>
            <a:r>
              <a:rPr lang="en-US" b="1" i="1" dirty="0" smtClean="0"/>
              <a:t>correct movements. </a:t>
            </a:r>
            <a:endParaRPr lang="en-US" b="1"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465</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How to Teach  a Motor Skill</vt:lpstr>
      <vt:lpstr>6 Steps</vt:lpstr>
      <vt:lpstr>Step 2.</vt:lpstr>
      <vt:lpstr>STEP 3. </vt:lpstr>
      <vt:lpstr>Feedback</vt:lpstr>
      <vt:lpstr>STEP 4. </vt:lpstr>
      <vt:lpstr>STEP 5</vt:lpstr>
      <vt:lpstr>Step 6</vt:lpstr>
      <vt:lpstr>Teaching Progressions</vt:lpstr>
      <vt:lpstr>EXAMPLE</vt:lpstr>
    </vt:vector>
  </TitlesOfParts>
  <Company>Camden County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Teach  a Motor Skill</dc:title>
  <dc:creator>NDiCicco</dc:creator>
  <cp:lastModifiedBy>NDiCicco</cp:lastModifiedBy>
  <cp:revision>5</cp:revision>
  <dcterms:created xsi:type="dcterms:W3CDTF">2014-01-29T16:35:35Z</dcterms:created>
  <dcterms:modified xsi:type="dcterms:W3CDTF">2014-01-29T17:21:54Z</dcterms:modified>
</cp:coreProperties>
</file>