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64" r:id="rId2"/>
    <p:sldId id="267" r:id="rId3"/>
    <p:sldId id="268" r:id="rId4"/>
    <p:sldId id="270" r:id="rId5"/>
    <p:sldId id="271" r:id="rId6"/>
    <p:sldId id="272" r:id="rId7"/>
    <p:sldId id="296" r:id="rId8"/>
    <p:sldId id="273" r:id="rId9"/>
    <p:sldId id="274" r:id="rId10"/>
    <p:sldId id="302" r:id="rId11"/>
    <p:sldId id="275" r:id="rId12"/>
    <p:sldId id="276" r:id="rId13"/>
    <p:sldId id="279" r:id="rId14"/>
    <p:sldId id="277" r:id="rId15"/>
    <p:sldId id="278" r:id="rId16"/>
    <p:sldId id="303" r:id="rId17"/>
    <p:sldId id="280" r:id="rId18"/>
    <p:sldId id="281" r:id="rId19"/>
    <p:sldId id="282" r:id="rId20"/>
    <p:sldId id="283" r:id="rId21"/>
    <p:sldId id="294" r:id="rId22"/>
    <p:sldId id="295" r:id="rId23"/>
    <p:sldId id="284" r:id="rId24"/>
    <p:sldId id="285" r:id="rId25"/>
    <p:sldId id="286" r:id="rId26"/>
    <p:sldId id="298" r:id="rId27"/>
    <p:sldId id="305" r:id="rId28"/>
    <p:sldId id="297" r:id="rId29"/>
    <p:sldId id="288" r:id="rId30"/>
    <p:sldId id="289" r:id="rId31"/>
    <p:sldId id="290" r:id="rId32"/>
    <p:sldId id="300" r:id="rId33"/>
    <p:sldId id="301" r:id="rId34"/>
    <p:sldId id="293" r:id="rId35"/>
    <p:sldId id="304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accent2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accent2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accent2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accent2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accent2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600" b="1" kern="1200">
        <a:solidFill>
          <a:schemeClr val="accent2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600" b="1" kern="1200">
        <a:solidFill>
          <a:schemeClr val="accent2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600" b="1" kern="1200">
        <a:solidFill>
          <a:schemeClr val="accent2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600" b="1" kern="1200">
        <a:solidFill>
          <a:schemeClr val="accent2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3399"/>
    <a:srgbClr val="FFEDB9"/>
    <a:srgbClr val="5B82FF"/>
    <a:srgbClr val="0033CC"/>
    <a:srgbClr val="6666FF"/>
    <a:srgbClr val="FFEBB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0"/>
  </p:normalViewPr>
  <p:slideViewPr>
    <p:cSldViewPr snapToGrid="0">
      <p:cViewPr varScale="1">
        <p:scale>
          <a:sx n="102" d="100"/>
          <a:sy n="102" d="100"/>
        </p:scale>
        <p:origin x="1920" y="176"/>
      </p:cViewPr>
      <p:guideLst>
        <p:guide orient="horz" pos="27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-148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FAD80AD-E214-4ACE-9635-84BE4C6D03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DEC6F64-2DE4-427D-9EE7-0634A0292C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D8363E-AE8F-4C2A-81A6-B001E90866C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F98CA9-A4DF-4A2D-B319-6BDDFF68D3DE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98651-A9F3-46EA-A237-598D59E7F32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D05F80-A44A-4D71-8997-ABA6F5957488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Click to add notes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E36E6-E7C2-4A1A-94D1-12D4BC0C1C8A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21B9E3-B8EC-4473-9D36-D5C34D65A643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B72244-1253-43AA-AAB9-5C320174E852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61A7EF-3092-46D3-82E5-5543F20FF545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0E7C0C-5102-4ED8-BAD3-DA505EC3010B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E0F193-57E0-4F46-B389-B69EBD69EB17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509BA4-641B-4E63-B0EA-2707DE00FF5D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F2B195-3AC1-4D0B-A389-3BBF56C4760A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>
                <a:ea typeface="ＭＳ Ｐゴシック" pitchFamily="34" charset="-128"/>
              </a:rPr>
              <a:t>Click to add notes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1502B-9082-42C6-B0D8-DCBD6F6088F1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A310AE-A057-4D09-BFD9-7533B70BC3C2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5F3FB8-8998-484A-9B7F-865DF74B446D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EB7C4-B390-4BE8-9791-6A4C469CC3F4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Click to add notes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2C9B3E-31B9-4E7D-B857-8A0748F25C9B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06B855-8B6A-4EF5-9BD1-9DA56D9B8E77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Click to add notes</a:t>
            </a:r>
            <a:endParaRPr lang="en-US" altLang="en-US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3AB580-5F2A-430C-A6FB-0A961FADE586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6799C3-2B81-4328-B384-E33C788E079B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306CB7-9DE9-4023-A584-730250AD558B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D5DDA6-769E-4382-A7C5-CDFAF60BD485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5D9C64-C786-4541-A6E6-C592A0C8877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AF1C4F-5DC9-49BD-9EF8-44E52AC43443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4B9ED8-C2E4-4E13-9EE8-010C7B5B614A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5F6D11-34B3-40DF-B85E-BE0F37D46938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F36528-3FA8-4B1D-8140-DFE28B0596E8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65CD1B-F46E-4EA4-A1DE-717B5AE1D34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27FC21-6261-49DC-B084-0C6697F80E96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E2275-1231-4377-A92E-25179B30EB86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71E393-07E9-4BFE-80EC-A5A82F137F06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1FE8AC-3B4A-44DC-815E-36DFAD575EF7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213946-4640-490E-8CF2-225D8F65A03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495300"/>
            <a:ext cx="2133600" cy="5803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95300"/>
            <a:ext cx="6248400" cy="5803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1800"/>
              </a:spcBef>
              <a:defRPr/>
            </a:lvl2pPr>
            <a:lvl3pPr>
              <a:spcBef>
                <a:spcPts val="1800"/>
              </a:spcBef>
              <a:defRPr/>
            </a:lvl3pPr>
            <a:lvl4pPr>
              <a:spcBef>
                <a:spcPts val="1800"/>
              </a:spcBef>
              <a:defRPr/>
            </a:lvl4pPr>
            <a:lvl5pPr>
              <a:spcBef>
                <a:spcPts val="18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81200"/>
            <a:ext cx="39497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981200"/>
            <a:ext cx="39497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pwrpn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AutoShape 17"/>
          <p:cNvSpPr>
            <a:spLocks noChangeArrowheads="1"/>
          </p:cNvSpPr>
          <p:nvPr userDrawn="1"/>
        </p:nvSpPr>
        <p:spPr bwMode="auto">
          <a:xfrm>
            <a:off x="288925" y="355600"/>
            <a:ext cx="8556625" cy="6100763"/>
          </a:xfrm>
          <a:prstGeom prst="roundRect">
            <a:avLst>
              <a:gd name="adj" fmla="val 2935"/>
            </a:avLst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 w="38100" cmpd="dbl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endParaRPr lang="en-US" altLang="en-US" dirty="0">
              <a:ea typeface="+mn-ea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953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981200"/>
            <a:ext cx="80518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cove.me/szuw81gj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cove.me/2n5psx5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cove.me/mguup0t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hyperlink" Target="http://bcove.me/ubcba0x1" TargetMode="Externa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cove.me/pz9hk4b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hyperlink" Target="http://bcove.me/qioq237e" TargetMode="Externa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bcove.me/gfnnjrwy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hyperlink" Target="http://bcove.me/ttolaqd3" TargetMode="Externa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bcove.me/hyz5ztb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cove.me/du7sz02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bcove.me/zkg2glca" TargetMode="Externa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cove.me/8ssnsk5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cove.me/yfl186z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288925" y="6070600"/>
            <a:ext cx="8534400" cy="338138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800" dirty="0">
                <a:solidFill>
                  <a:schemeClr val="accent6"/>
                </a:solidFill>
                <a:ea typeface="+mj-ea"/>
                <a:cs typeface="+mj-cs"/>
              </a:rPr>
              <a:t>Chapter 7</a:t>
            </a:r>
          </a:p>
        </p:txBody>
      </p:sp>
      <p:sp>
        <p:nvSpPr>
          <p:cNvPr id="2051" name="AutoShape 18"/>
          <p:cNvSpPr>
            <a:spLocks noChangeArrowheads="1"/>
          </p:cNvSpPr>
          <p:nvPr/>
        </p:nvSpPr>
        <p:spPr bwMode="auto">
          <a:xfrm>
            <a:off x="288925" y="355600"/>
            <a:ext cx="8556625" cy="6100763"/>
          </a:xfrm>
          <a:prstGeom prst="roundRect">
            <a:avLst>
              <a:gd name="adj" fmla="val 2935"/>
            </a:avLst>
          </a:prstGeom>
          <a:gradFill rotWithShape="1">
            <a:gsLst>
              <a:gs pos="0">
                <a:srgbClr val="5B82FF"/>
              </a:gs>
              <a:gs pos="100000">
                <a:srgbClr val="FFEDB9"/>
              </a:gs>
            </a:gsLst>
            <a:lin ang="5400000" scaled="1"/>
          </a:gradFill>
          <a:ln w="38100" cmpd="dbl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85000"/>
              </a:lnSpc>
            </a:pPr>
            <a:endParaRPr lang="en-US" alt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640138" y="677863"/>
            <a:ext cx="1801812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800">
                <a:solidFill>
                  <a:schemeClr val="bg1"/>
                </a:solidFill>
              </a:rPr>
              <a:t>5</a:t>
            </a:r>
            <a:endParaRPr lang="en-US" altLang="en-US" sz="6800" b="0">
              <a:solidFill>
                <a:schemeClr val="bg1"/>
              </a:solidFill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46100" y="2574925"/>
            <a:ext cx="80422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600" b="1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b="1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b="1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b="1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b="1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altLang="en-US" sz="4800" b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Development of Human Locomotion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460375" y="558800"/>
            <a:ext cx="822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0">
                <a:solidFill>
                  <a:schemeClr val="bg1"/>
                </a:solidFill>
              </a:rPr>
              <a:t>C  H  A  P  T  E  R</a:t>
            </a: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504825" y="900113"/>
            <a:ext cx="8115300" cy="42862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rgbClr val="FFFFFF"/>
              </a:gs>
              <a:gs pos="100000">
                <a:srgbClr val="CC99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85000"/>
              </a:lnSpc>
            </a:pPr>
            <a:endParaRPr lang="en-US" alt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" decel="100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367" grpId="0" autoUpdateAnimBg="0"/>
      <p:bldP spid="15368" grpId="0" autoUpdateAnimBg="0"/>
      <p:bldP spid="15379" grpId="0"/>
      <p:bldP spid="1538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Rate Controllers in Later Walking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Any of the changes associated with the aging process can act as rate controllers </a:t>
            </a:r>
          </a:p>
          <a:p>
            <a:r>
              <a:rPr lang="en-US" altLang="en-US">
                <a:ea typeface="ＭＳ Ｐゴシック" pitchFamily="34" charset="-128"/>
              </a:rPr>
              <a:t>Most obviously, changes in structural constraints can influence walking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Running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Occurs 6 to 7 months after walking starts.</a:t>
            </a:r>
          </a:p>
          <a:p>
            <a:pPr eaLnBrk="1" hangingPunct="1"/>
            <a:endParaRPr lang="en-US" altLang="en-US" sz="3200">
              <a:ea typeface="ＭＳ Ｐゴシック" pitchFamily="34" charset="-128"/>
            </a:endParaRPr>
          </a:p>
          <a:p>
            <a:pPr eaLnBrk="1" hangingPunct="1"/>
            <a:r>
              <a:rPr lang="en-US" altLang="en-US">
                <a:ea typeface="ＭＳ Ｐゴシック" pitchFamily="34" charset="-128"/>
              </a:rPr>
              <a:t>Defined by</a:t>
            </a:r>
          </a:p>
          <a:p>
            <a:pPr lvl="1" eaLnBrk="1" hangingPunct="1"/>
            <a:r>
              <a:rPr lang="en-US" altLang="en-US">
                <a:ea typeface="ＭＳ Ｐゴシック" pitchFamily="34" charset="-128"/>
              </a:rPr>
              <a:t>50% phasing between the legs</a:t>
            </a:r>
          </a:p>
          <a:p>
            <a:pPr lvl="1" eaLnBrk="1" hangingPunct="1"/>
            <a:r>
              <a:rPr lang="en-US" altLang="en-US">
                <a:ea typeface="ＭＳ Ｐゴシック" pitchFamily="34" charset="-128"/>
              </a:rPr>
              <a:t>flight phase followed by single support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Video 7.4: Early Running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1500" y="1981200"/>
            <a:ext cx="3949700" cy="4318000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itchFamily="34" charset="-128"/>
              </a:rPr>
              <a:t>Stability over mobility: return of </a:t>
            </a:r>
            <a:r>
              <a:rPr lang="ja-JP" altLang="en-US" sz="2400">
                <a:ea typeface="ＭＳ Ｐゴシック" pitchFamily="34" charset="-128"/>
              </a:rPr>
              <a:t>“</a:t>
            </a:r>
            <a:r>
              <a:rPr lang="en-US" altLang="ja-JP" sz="2400">
                <a:ea typeface="ＭＳ Ｐゴシック" pitchFamily="34" charset="-128"/>
              </a:rPr>
              <a:t>old behaviors</a:t>
            </a:r>
            <a:r>
              <a:rPr lang="ja-JP" altLang="en-US" sz="2400">
                <a:ea typeface="ＭＳ Ｐゴシック" pitchFamily="34" charset="-128"/>
              </a:rPr>
              <a:t>”</a:t>
            </a:r>
            <a:endParaRPr lang="en-US" altLang="ja-JP" sz="2400">
              <a:ea typeface="ＭＳ Ｐゴシック" pitchFamily="34" charset="-128"/>
            </a:endParaRPr>
          </a:p>
          <a:p>
            <a:pPr eaLnBrk="1" hangingPunct="1"/>
            <a:endParaRPr lang="en-US" altLang="en-US" sz="240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>
                <a:ea typeface="ＭＳ Ｐゴシック" pitchFamily="34" charset="-128"/>
              </a:rPr>
              <a:t>Arms in high guard, limited range of motion, short stride length, little rotation</a:t>
            </a:r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4705350" y="5256213"/>
            <a:ext cx="3292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1400"/>
              <a:t>Click image to view video</a:t>
            </a:r>
            <a:endParaRPr lang="en-US" altLang="en-US"/>
          </a:p>
        </p:txBody>
      </p:sp>
      <p:pic>
        <p:nvPicPr>
          <p:cNvPr id="13317" name="Picture 1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6863" y="2579688"/>
            <a:ext cx="4491037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Video 7.5:</a:t>
            </a:r>
            <a:br>
              <a:rPr lang="en-US" altLang="en-US">
                <a:ea typeface="ＭＳ Ｐゴシック" pitchFamily="34" charset="-128"/>
              </a:rPr>
            </a:br>
            <a:r>
              <a:rPr lang="en-US" altLang="en-US">
                <a:ea typeface="ＭＳ Ｐゴシック" pitchFamily="34" charset="-128"/>
              </a:rPr>
              <a:t>Rate Limiters in Early Running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1500" y="1998663"/>
            <a:ext cx="3949700" cy="4318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ea typeface="ＭＳ Ｐゴシック" pitchFamily="34" charset="-128"/>
              </a:rPr>
              <a:t>What primary rate limiters keep a new walker from running? How?</a:t>
            </a: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4945063" y="5238750"/>
            <a:ext cx="3292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1400" dirty="0"/>
              <a:t>Click image to view video</a:t>
            </a:r>
            <a:endParaRPr lang="en-US" altLang="en-US" dirty="0"/>
          </a:p>
        </p:txBody>
      </p:sp>
      <p:pic>
        <p:nvPicPr>
          <p:cNvPr id="14341" name="Picture 1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3275" y="2716213"/>
            <a:ext cx="395763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191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Video 7.6: Proficient Running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1500" y="1668463"/>
            <a:ext cx="3949700" cy="4318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Less stability, more mobility</a:t>
            </a:r>
          </a:p>
          <a:p>
            <a:pPr eaLnBrk="1" hangingPunct="1"/>
            <a:r>
              <a:rPr lang="en-US" altLang="en-US">
                <a:ea typeface="ＭＳ Ｐゴシック" pitchFamily="34" charset="-128"/>
              </a:rPr>
              <a:t>Increased stride length</a:t>
            </a:r>
          </a:p>
          <a:p>
            <a:pPr eaLnBrk="1" hangingPunct="1"/>
            <a:r>
              <a:rPr lang="en-US" altLang="en-US">
                <a:ea typeface="ＭＳ Ｐゴシック" pitchFamily="34" charset="-128"/>
              </a:rPr>
              <a:t>Planar movement</a:t>
            </a:r>
          </a:p>
          <a:p>
            <a:pPr eaLnBrk="1" hangingPunct="1"/>
            <a:r>
              <a:rPr lang="en-US" altLang="en-US">
                <a:ea typeface="ＭＳ Ｐゴシック" pitchFamily="34" charset="-128"/>
              </a:rPr>
              <a:t>Narrow base of support</a:t>
            </a:r>
          </a:p>
          <a:p>
            <a:pPr eaLnBrk="1" hangingPunct="1"/>
            <a:r>
              <a:rPr lang="en-US" altLang="en-US">
                <a:ea typeface="ＭＳ Ｐゴシック" pitchFamily="34" charset="-128"/>
              </a:rPr>
              <a:t>Trunk rotation</a:t>
            </a:r>
          </a:p>
          <a:p>
            <a:pPr eaLnBrk="1" hangingPunct="1"/>
            <a:r>
              <a:rPr lang="en-US" altLang="en-US">
                <a:ea typeface="ＭＳ Ｐゴシック" pitchFamily="34" charset="-128"/>
              </a:rPr>
              <a:t>Opposition</a:t>
            </a:r>
          </a:p>
          <a:p>
            <a:pPr eaLnBrk="1" hangingPunct="1">
              <a:buFontTx/>
              <a:buNone/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84200" y="2616200"/>
            <a:ext cx="77089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endParaRPr lang="en-US" altLang="en-US" sz="2800"/>
          </a:p>
        </p:txBody>
      </p:sp>
      <p:sp>
        <p:nvSpPr>
          <p:cNvPr id="15365" name="Text Box 11"/>
          <p:cNvSpPr txBox="1">
            <a:spLocks noChangeArrowheads="1"/>
          </p:cNvSpPr>
          <p:nvPr/>
        </p:nvSpPr>
        <p:spPr bwMode="auto">
          <a:xfrm>
            <a:off x="5113338" y="6134100"/>
            <a:ext cx="3292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1400"/>
              <a:t>Click image to view video</a:t>
            </a:r>
            <a:endParaRPr lang="en-US" altLang="en-US"/>
          </a:p>
        </p:txBody>
      </p:sp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4943475" y="3811588"/>
            <a:ext cx="3292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1400"/>
              <a:t>Click image to view video</a:t>
            </a:r>
            <a:endParaRPr lang="en-US" altLang="en-US"/>
          </a:p>
        </p:txBody>
      </p:sp>
      <p:pic>
        <p:nvPicPr>
          <p:cNvPr id="15367" name="Picture 1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8550" y="1738313"/>
            <a:ext cx="3700463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2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8550" y="4051300"/>
            <a:ext cx="3700463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15925"/>
            <a:ext cx="8534400" cy="74771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Developmental Changes of Running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2925" y="1092200"/>
            <a:ext cx="8051800" cy="53355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itchFamily="34" charset="-128"/>
              </a:rPr>
              <a:t>Early running: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itchFamily="34" charset="-128"/>
              </a:rPr>
              <a:t>As children grow, qualitative changes in running patterns, combined with physical growth and maturation, generally result in improved quantitative measures of running.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itchFamily="34" charset="-128"/>
              </a:rPr>
              <a:t>Later running: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itchFamily="34" charset="-128"/>
              </a:rPr>
              <a:t>Patterns help increase stability and balance.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itchFamily="34" charset="-128"/>
              </a:rPr>
              <a:t>Decreases appear 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itchFamily="34" charset="-128"/>
              </a:rPr>
              <a:t>stride length,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itchFamily="34" charset="-128"/>
              </a:rPr>
              <a:t>range of motion,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itchFamily="34" charset="-128"/>
              </a:rPr>
              <a:t>number of strides, and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itchFamily="34" charset="-128"/>
              </a:rPr>
              <a:t>Speed.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itchFamily="34" charset="-128"/>
              </a:rPr>
              <a:t>Rate controllers are balance and strength.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itchFamily="34" charset="-128"/>
              </a:rPr>
              <a:t>Exercise can allow seniors to run for years!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Rate Controllers in Later Running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71500" y="1971675"/>
            <a:ext cx="8051800" cy="4318000"/>
          </a:xfrm>
        </p:spPr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Running requires greater generation of force and ability to balance.</a:t>
            </a:r>
          </a:p>
          <a:p>
            <a:r>
              <a:rPr lang="en-US" altLang="en-US">
                <a:ea typeface="ＭＳ Ｐゴシック" pitchFamily="34" charset="-128"/>
              </a:rPr>
              <a:t>Smaller changes in constraints can affect later running.</a:t>
            </a:r>
          </a:p>
          <a:p>
            <a:r>
              <a:rPr lang="en-US" altLang="en-US">
                <a:ea typeface="ＭＳ Ｐゴシック" pitchFamily="34" charset="-128"/>
              </a:rPr>
              <a:t>An individual may have the ability to run, but may not have the opportunity to do so or chooses not to. 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Jumping, Hopping, Leaping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6100" y="1962150"/>
            <a:ext cx="8051800" cy="4318000"/>
          </a:xfrm>
        </p:spPr>
        <p:txBody>
          <a:bodyPr/>
          <a:lstStyle/>
          <a:p>
            <a:pPr eaLnBrk="1" hangingPunct="1"/>
            <a:r>
              <a:rPr lang="en-US" altLang="en-US" i="1">
                <a:ea typeface="ＭＳ Ｐゴシック" pitchFamily="34" charset="-128"/>
              </a:rPr>
              <a:t>Jump:</a:t>
            </a:r>
            <a:r>
              <a:rPr lang="en-US" altLang="en-US">
                <a:ea typeface="ＭＳ Ｐゴシック" pitchFamily="34" charset="-128"/>
              </a:rPr>
              <a:t> Person propels self off ground with one or two feet; lands on two feet.</a:t>
            </a:r>
          </a:p>
          <a:p>
            <a:pPr eaLnBrk="1" hangingPunct="1"/>
            <a:endParaRPr lang="en-US" altLang="en-US">
              <a:ea typeface="ＭＳ Ｐゴシック" pitchFamily="34" charset="-128"/>
            </a:endParaRPr>
          </a:p>
          <a:p>
            <a:pPr eaLnBrk="1" hangingPunct="1"/>
            <a:r>
              <a:rPr lang="en-US" altLang="en-US" i="1">
                <a:ea typeface="ＭＳ Ｐゴシック" pitchFamily="34" charset="-128"/>
              </a:rPr>
              <a:t>Hop:</a:t>
            </a:r>
            <a:r>
              <a:rPr lang="en-US" altLang="en-US">
                <a:ea typeface="ＭＳ Ｐゴシック" pitchFamily="34" charset="-128"/>
              </a:rPr>
              <a:t> Person propels self off ground with one foot; lands on same foot.</a:t>
            </a:r>
          </a:p>
          <a:p>
            <a:pPr eaLnBrk="1" hangingPunct="1"/>
            <a:endParaRPr lang="en-US" altLang="en-US">
              <a:ea typeface="ＭＳ Ｐゴシック" pitchFamily="34" charset="-128"/>
            </a:endParaRPr>
          </a:p>
          <a:p>
            <a:pPr eaLnBrk="1" hangingPunct="1"/>
            <a:r>
              <a:rPr lang="en-US" altLang="en-US" i="1">
                <a:ea typeface="ＭＳ Ｐゴシック" pitchFamily="34" charset="-128"/>
              </a:rPr>
              <a:t>Leap:</a:t>
            </a:r>
            <a:r>
              <a:rPr lang="en-US" altLang="en-US">
                <a:ea typeface="ＭＳ Ｐゴシック" pitchFamily="34" charset="-128"/>
              </a:rPr>
              <a:t> Person propels self off ground with one foot, extends flight period, and lands on opposite foot.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Early Jumping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2450" y="1600200"/>
            <a:ext cx="8051800" cy="4318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Children often begin simple jumping before age 2. </a:t>
            </a:r>
          </a:p>
          <a:p>
            <a:pPr eaLnBrk="1" hangingPunct="1"/>
            <a:r>
              <a:rPr lang="en-US" altLang="en-US">
                <a:ea typeface="ＭＳ Ｐゴシック" pitchFamily="34" charset="-128"/>
              </a:rPr>
              <a:t>People can perform either vertical or horizontal (standing long) jump.</a:t>
            </a:r>
          </a:p>
          <a:p>
            <a:pPr eaLnBrk="1" hangingPunct="1"/>
            <a:r>
              <a:rPr lang="en-US" altLang="en-US">
                <a:ea typeface="ＭＳ Ｐゴシック" pitchFamily="34" charset="-128"/>
              </a:rPr>
              <a:t>Early characteristics:</a:t>
            </a:r>
          </a:p>
          <a:p>
            <a:pPr lvl="1" eaLnBrk="1" hangingPunct="1"/>
            <a:r>
              <a:rPr lang="en-US" altLang="en-US">
                <a:ea typeface="ＭＳ Ｐゴシック" pitchFamily="34" charset="-128"/>
              </a:rPr>
              <a:t>Jumping only vertically</a:t>
            </a:r>
          </a:p>
          <a:p>
            <a:pPr lvl="1" eaLnBrk="1" hangingPunct="1"/>
            <a:r>
              <a:rPr lang="en-US" altLang="en-US">
                <a:ea typeface="ＭＳ Ｐゴシック" pitchFamily="34" charset="-128"/>
              </a:rPr>
              <a:t>One-foot takeoff or landing</a:t>
            </a:r>
          </a:p>
          <a:p>
            <a:pPr lvl="1" eaLnBrk="1" hangingPunct="1"/>
            <a:r>
              <a:rPr lang="en-US" altLang="en-US">
                <a:ea typeface="ＭＳ Ｐゴシック" pitchFamily="34" charset="-128"/>
              </a:rPr>
              <a:t>No or limited preparatory movements</a:t>
            </a:r>
          </a:p>
          <a:p>
            <a:pPr lvl="1" eaLnBrk="1" hangingPunct="1">
              <a:buFontTx/>
              <a:buNone/>
            </a:pPr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Proficient Jumping</a:t>
            </a:r>
            <a:endParaRPr lang="en-US" altLang="en-US" i="1">
              <a:ea typeface="ＭＳ Ｐゴシック" pitchFamily="34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4200" y="1314450"/>
            <a:ext cx="8051800" cy="431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itchFamily="34" charset="-128"/>
              </a:rPr>
              <a:t>Preparatory crouch maximizes takeoff force.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itchFamily="34" charset="-128"/>
              </a:rPr>
              <a:t>Both feet leave ground at same time.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itchFamily="34" charset="-128"/>
              </a:rPr>
              <a:t>Arm swing used during jump.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itchFamily="34" charset="-128"/>
              </a:rPr>
              <a:t>For vertical jump, force is directed downward; body is extended.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itchFamily="34" charset="-128"/>
              </a:rPr>
              <a:t>For horizontal jump, force is directed down and backward; knees are flexed during flight.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What Is Locomotion?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Moving from place to place</a:t>
            </a:r>
          </a:p>
          <a:p>
            <a:pPr eaLnBrk="1" hangingPunct="1"/>
            <a:endParaRPr lang="en-US" altLang="en-US">
              <a:ea typeface="ＭＳ Ｐゴシック" pitchFamily="34" charset="-128"/>
            </a:endParaRPr>
          </a:p>
          <a:p>
            <a:pPr eaLnBrk="1" hangingPunct="1"/>
            <a:r>
              <a:rPr lang="en-US" altLang="en-US">
                <a:ea typeface="ＭＳ Ｐゴシック" pitchFamily="34" charset="-128"/>
              </a:rPr>
              <a:t>Moving on one, two, or four limbs</a:t>
            </a:r>
          </a:p>
          <a:p>
            <a:pPr lvl="1" eaLnBrk="1" hangingPunct="1"/>
            <a:r>
              <a:rPr lang="en-US" altLang="en-US">
                <a:ea typeface="ＭＳ Ｐゴシック" pitchFamily="34" charset="-128"/>
              </a:rPr>
              <a:t>Crawling, walking, running</a:t>
            </a:r>
          </a:p>
          <a:p>
            <a:pPr lvl="1" eaLnBrk="1" hangingPunct="1"/>
            <a:r>
              <a:rPr lang="en-US" altLang="en-US">
                <a:ea typeface="ＭＳ Ｐゴシック" pitchFamily="34" charset="-128"/>
              </a:rPr>
              <a:t>Hopping, skipping, galloping, using other modes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Video 7.7: </a:t>
            </a:r>
            <a:br>
              <a:rPr lang="en-US" altLang="en-US">
                <a:ea typeface="ＭＳ Ｐゴシック" pitchFamily="34" charset="-128"/>
              </a:rPr>
            </a:br>
            <a:r>
              <a:rPr lang="en-US" altLang="en-US">
                <a:ea typeface="ＭＳ Ｐゴシック" pitchFamily="34" charset="-128"/>
              </a:rPr>
              <a:t>Early vs. Proficient Jumping</a:t>
            </a:r>
          </a:p>
        </p:txBody>
      </p:sp>
      <p:sp>
        <p:nvSpPr>
          <p:cNvPr id="21507" name="Text Box 11"/>
          <p:cNvSpPr txBox="1">
            <a:spLocks noChangeArrowheads="1"/>
          </p:cNvSpPr>
          <p:nvPr/>
        </p:nvSpPr>
        <p:spPr bwMode="auto">
          <a:xfrm>
            <a:off x="790575" y="4970463"/>
            <a:ext cx="3292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1400"/>
              <a:t>Click image to view video</a:t>
            </a:r>
            <a:endParaRPr lang="en-US" altLang="en-US"/>
          </a:p>
        </p:txBody>
      </p:sp>
      <p:sp>
        <p:nvSpPr>
          <p:cNvPr id="21508" name="Text Box 12"/>
          <p:cNvSpPr txBox="1">
            <a:spLocks noChangeArrowheads="1"/>
          </p:cNvSpPr>
          <p:nvPr/>
        </p:nvSpPr>
        <p:spPr bwMode="auto">
          <a:xfrm>
            <a:off x="5111750" y="5008563"/>
            <a:ext cx="3292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1400"/>
              <a:t>Click image to view video</a:t>
            </a:r>
            <a:endParaRPr lang="en-US" altLang="en-US"/>
          </a:p>
        </p:txBody>
      </p:sp>
      <p:pic>
        <p:nvPicPr>
          <p:cNvPr id="21509" name="Picture 1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38" y="2652713"/>
            <a:ext cx="396875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3138" y="2652713"/>
            <a:ext cx="3951287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Developmental Changes of Jumping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571500" y="1971675"/>
            <a:ext cx="8051800" cy="4318000"/>
          </a:xfrm>
        </p:spPr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Continuous growth in body size and strength contribute to quantitative improvements.</a:t>
            </a:r>
          </a:p>
          <a:p>
            <a:r>
              <a:rPr lang="en-US" altLang="en-US">
                <a:ea typeface="ＭＳ Ｐゴシック" pitchFamily="34" charset="-128"/>
              </a:rPr>
              <a:t>It is not guaranteed that every child will eventually master jumping.</a:t>
            </a:r>
          </a:p>
          <a:p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Rate Limiters in Jumping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Development of enough force to bring own body into the air from a still position.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Early Hopping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Hopping starts later than jumping.</a:t>
            </a:r>
          </a:p>
          <a:p>
            <a:pPr eaLnBrk="1" hangingPunct="1"/>
            <a:endParaRPr lang="en-US" altLang="en-US">
              <a:ea typeface="ＭＳ Ｐゴシック" pitchFamily="34" charset="-128"/>
            </a:endParaRPr>
          </a:p>
          <a:p>
            <a:pPr eaLnBrk="1" hangingPunct="1"/>
            <a:r>
              <a:rPr lang="en-US" altLang="en-US">
                <a:ea typeface="ＭＳ Ｐゴシック" pitchFamily="34" charset="-128"/>
              </a:rPr>
              <a:t>Early characteristics:</a:t>
            </a:r>
          </a:p>
          <a:p>
            <a:pPr lvl="1" eaLnBrk="1" hangingPunct="1"/>
            <a:r>
              <a:rPr lang="en-US" altLang="en-US">
                <a:ea typeface="ＭＳ Ｐゴシック" pitchFamily="34" charset="-128"/>
              </a:rPr>
              <a:t>Support leg is lifted rather than used to project body.</a:t>
            </a:r>
          </a:p>
          <a:p>
            <a:pPr lvl="1" eaLnBrk="1" hangingPunct="1"/>
            <a:r>
              <a:rPr lang="en-US" altLang="en-US">
                <a:ea typeface="ＭＳ Ｐゴシック" pitchFamily="34" charset="-128"/>
              </a:rPr>
              <a:t>Arms are inactive.</a:t>
            </a:r>
          </a:p>
          <a:p>
            <a:pPr lvl="1" eaLnBrk="1" hangingPunct="1"/>
            <a:r>
              <a:rPr lang="en-US" altLang="en-US">
                <a:ea typeface="ＭＳ Ｐゴシック" pitchFamily="34" charset="-128"/>
              </a:rPr>
              <a:t>Swing leg is held rigidly in front of body.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Proficient Hopping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Swing leg leads hip and moves through full range of motion.</a:t>
            </a:r>
          </a:p>
          <a:p>
            <a:pPr eaLnBrk="1" hangingPunct="1"/>
            <a:r>
              <a:rPr lang="en-US" altLang="en-US">
                <a:ea typeface="ＭＳ Ｐゴシック" pitchFamily="34" charset="-128"/>
              </a:rPr>
              <a:t>Support leg extends fully at hip.</a:t>
            </a:r>
          </a:p>
          <a:p>
            <a:pPr eaLnBrk="1" hangingPunct="1"/>
            <a:r>
              <a:rPr lang="en-US" altLang="en-US">
                <a:ea typeface="ＭＳ Ｐゴシック" pitchFamily="34" charset="-128"/>
              </a:rPr>
              <a:t>Oppositional arm movement generates force.</a:t>
            </a:r>
          </a:p>
          <a:p>
            <a:pPr eaLnBrk="1" hangingPunct="1"/>
            <a:r>
              <a:rPr lang="en-US" altLang="en-US">
                <a:ea typeface="ＭＳ Ｐゴシック" pitchFamily="34" charset="-128"/>
              </a:rPr>
              <a:t>Support leg is flexed on landing.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Video 7.8:</a:t>
            </a:r>
            <a:br>
              <a:rPr lang="en-US" altLang="en-US">
                <a:ea typeface="ＭＳ Ｐゴシック" pitchFamily="34" charset="-128"/>
              </a:rPr>
            </a:br>
            <a:r>
              <a:rPr lang="en-US" altLang="en-US">
                <a:ea typeface="ＭＳ Ｐゴシック" pitchFamily="34" charset="-128"/>
              </a:rPr>
              <a:t>Early vs. Proficient Hopping</a:t>
            </a:r>
          </a:p>
        </p:txBody>
      </p:sp>
      <p:sp>
        <p:nvSpPr>
          <p:cNvPr id="26627" name="Text Box 11"/>
          <p:cNvSpPr txBox="1">
            <a:spLocks noChangeArrowheads="1"/>
          </p:cNvSpPr>
          <p:nvPr/>
        </p:nvSpPr>
        <p:spPr bwMode="auto">
          <a:xfrm>
            <a:off x="806450" y="4878388"/>
            <a:ext cx="3292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1400"/>
              <a:t>Click image to view video</a:t>
            </a:r>
            <a:endParaRPr lang="en-US" altLang="en-US"/>
          </a:p>
        </p:txBody>
      </p:sp>
      <p:sp>
        <p:nvSpPr>
          <p:cNvPr id="26628" name="Text Box 12"/>
          <p:cNvSpPr txBox="1">
            <a:spLocks noChangeArrowheads="1"/>
          </p:cNvSpPr>
          <p:nvPr/>
        </p:nvSpPr>
        <p:spPr bwMode="auto">
          <a:xfrm>
            <a:off x="5026025" y="4849813"/>
            <a:ext cx="3292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1400"/>
              <a:t>Click image to view video</a:t>
            </a:r>
            <a:endParaRPr lang="en-US" altLang="en-US"/>
          </a:p>
        </p:txBody>
      </p:sp>
      <p:pic>
        <p:nvPicPr>
          <p:cNvPr id="26629" name="Picture 1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613" y="2387600"/>
            <a:ext cx="3995737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1063" y="2387600"/>
            <a:ext cx="39624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Developmental Changes in Hopping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Few children under 3 can hop repeatedly</a:t>
            </a:r>
          </a:p>
          <a:p>
            <a:r>
              <a:rPr lang="en-US" altLang="en-US">
                <a:ea typeface="ＭＳ Ｐゴシック" pitchFamily="34" charset="-128"/>
              </a:rPr>
              <a:t>Adaptations of the neuromuscular system that moderates the force of landing</a:t>
            </a:r>
          </a:p>
          <a:p>
            <a:r>
              <a:rPr lang="en-US" altLang="en-US">
                <a:ea typeface="ＭＳ Ｐゴシック" pitchFamily="34" charset="-128"/>
              </a:rPr>
              <a:t>Due, at least in part, to an interaction of individual constraints in the body and within the framework of the principles of motion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Video 7.9:</a:t>
            </a:r>
            <a:br>
              <a:rPr lang="en-US" altLang="en-US">
                <a:ea typeface="ＭＳ Ｐゴシック" pitchFamily="34" charset="-128"/>
              </a:rPr>
            </a:br>
            <a:r>
              <a:rPr lang="en-US" altLang="en-US">
                <a:ea typeface="ＭＳ Ｐゴシック" pitchFamily="34" charset="-128"/>
              </a:rPr>
              <a:t>Observation of Hopping</a:t>
            </a:r>
          </a:p>
        </p:txBody>
      </p:sp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2925763" y="5672138"/>
            <a:ext cx="3292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1400"/>
              <a:t>Click image to view video</a:t>
            </a:r>
            <a:endParaRPr lang="en-US" altLang="en-US"/>
          </a:p>
        </p:txBody>
      </p:sp>
      <p:pic>
        <p:nvPicPr>
          <p:cNvPr id="28676" name="Picture 1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8263" y="1914525"/>
            <a:ext cx="64674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Rate Controllers in Hopping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Depends on the postural system’s ability to balance the body on one limb for a succession of hops </a:t>
            </a:r>
          </a:p>
          <a:p>
            <a:r>
              <a:rPr lang="en-US" altLang="en-US">
                <a:ea typeface="ＭＳ Ｐゴシック" pitchFamily="34" charset="-128"/>
              </a:rPr>
              <a:t>Ability to generate enough force to life the body with one limb, recover, and quickly generate enough force to hop again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81000"/>
            <a:ext cx="8534400" cy="604838"/>
          </a:xfrm>
        </p:spPr>
        <p:txBody>
          <a:bodyPr/>
          <a:lstStyle/>
          <a:p>
            <a:pPr eaLnBrk="1" hangingPunct="1"/>
            <a:br>
              <a:rPr lang="en-US" altLang="en-US">
                <a:ea typeface="ＭＳ Ｐゴシック" pitchFamily="34" charset="-128"/>
              </a:rPr>
            </a:br>
            <a:r>
              <a:rPr lang="en-US" altLang="en-US">
                <a:ea typeface="ＭＳ Ｐゴシック" pitchFamily="34" charset="-128"/>
              </a:rPr>
              <a:t>Galloping, Sliding, Skipping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25" y="1360488"/>
            <a:ext cx="8051800" cy="4318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Involve combination of skills previously obtained: stepping, hopping, leaping </a:t>
            </a:r>
            <a:r>
              <a:rPr lang="en-US" altLang="en-US" sz="2000">
                <a:ea typeface="ＭＳ Ｐゴシック" pitchFamily="34" charset="-128"/>
              </a:rPr>
              <a:t>(Roberton &amp; Halverson, 1984; Whitall, 1988).</a:t>
            </a:r>
          </a:p>
          <a:p>
            <a:pPr eaLnBrk="1" hangingPunct="1">
              <a:buFontTx/>
              <a:buNone/>
            </a:pPr>
            <a:endParaRPr lang="en-US" altLang="en-US" sz="2000">
              <a:ea typeface="ＭＳ Ｐゴシック" pitchFamily="34" charset="-128"/>
            </a:endParaRPr>
          </a:p>
          <a:p>
            <a:pPr eaLnBrk="1" hangingPunct="1"/>
            <a:r>
              <a:rPr lang="en-US" altLang="en-US">
                <a:ea typeface="ＭＳ Ｐゴシック" pitchFamily="34" charset="-128"/>
              </a:rPr>
              <a:t>Gallop and slide are asymmetric.</a:t>
            </a:r>
          </a:p>
          <a:p>
            <a:pPr lvl="1" eaLnBrk="1" hangingPunct="1"/>
            <a:r>
              <a:rPr lang="en-US" altLang="en-US">
                <a:ea typeface="ＭＳ Ｐゴシック" pitchFamily="34" charset="-128"/>
              </a:rPr>
              <a:t>Gallop: forward step on one foot, leap on other</a:t>
            </a:r>
          </a:p>
          <a:p>
            <a:pPr lvl="1" eaLnBrk="1" hangingPunct="1"/>
            <a:r>
              <a:rPr lang="en-US" altLang="en-US">
                <a:ea typeface="ＭＳ Ｐゴシック" pitchFamily="34" charset="-128"/>
              </a:rPr>
              <a:t>Slide: sideways step on one foot, leap on other</a:t>
            </a:r>
          </a:p>
          <a:p>
            <a:pPr lvl="1" eaLnBrk="1" hangingPunct="1"/>
            <a:endParaRPr lang="en-US" altLang="en-US">
              <a:ea typeface="ＭＳ Ｐゴシック" pitchFamily="34" charset="-128"/>
            </a:endParaRPr>
          </a:p>
          <a:p>
            <a:pPr eaLnBrk="1" hangingPunct="1"/>
            <a:r>
              <a:rPr lang="en-US" altLang="en-US">
                <a:ea typeface="ＭＳ Ｐゴシック" pitchFamily="34" charset="-128"/>
              </a:rPr>
              <a:t>Skip is symmetric: alternating step-hops on one foot, then on the other.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1447800" y="3581400"/>
            <a:ext cx="73993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4099" name="Text Box 12"/>
          <p:cNvSpPr txBox="1">
            <a:spLocks noChangeArrowheads="1"/>
          </p:cNvSpPr>
          <p:nvPr/>
        </p:nvSpPr>
        <p:spPr bwMode="auto">
          <a:xfrm>
            <a:off x="4962525" y="4703763"/>
            <a:ext cx="19939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00" name="Rectangle 1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Video 7.1: Early Locomotion</a:t>
            </a:r>
          </a:p>
        </p:txBody>
      </p:sp>
      <p:sp>
        <p:nvSpPr>
          <p:cNvPr id="4101" name="Rectangle 17"/>
          <p:cNvSpPr>
            <a:spLocks noGrp="1" noChangeArrowheads="1"/>
          </p:cNvSpPr>
          <p:nvPr>
            <p:ph type="body" idx="4294967295"/>
          </p:nvPr>
        </p:nvSpPr>
        <p:spPr>
          <a:xfrm>
            <a:off x="552450" y="1466850"/>
            <a:ext cx="8051800" cy="4318000"/>
          </a:xfrm>
        </p:spPr>
        <p:txBody>
          <a:bodyPr/>
          <a:lstStyle/>
          <a:p>
            <a:pPr eaLnBrk="1" hangingPunct="1"/>
            <a:r>
              <a:rPr lang="en-US" altLang="en-US" i="1">
                <a:ea typeface="ＭＳ Ｐゴシック" pitchFamily="34" charset="-128"/>
              </a:rPr>
              <a:t>Crawling </a:t>
            </a:r>
            <a:r>
              <a:rPr lang="en-US" altLang="en-US">
                <a:ea typeface="ＭＳ Ｐゴシック" pitchFamily="34" charset="-128"/>
              </a:rPr>
              <a:t>(</a:t>
            </a:r>
            <a:r>
              <a:rPr lang="ja-JP" altLang="en-US">
                <a:ea typeface="ＭＳ Ｐゴシック" pitchFamily="34" charset="-128"/>
              </a:rPr>
              <a:t>“</a:t>
            </a:r>
            <a:r>
              <a:rPr lang="en-US" altLang="ja-JP">
                <a:ea typeface="ＭＳ Ｐゴシック" pitchFamily="34" charset="-128"/>
              </a:rPr>
              <a:t>commando crawl</a:t>
            </a:r>
            <a:r>
              <a:rPr lang="ja-JP" altLang="en-US">
                <a:ea typeface="ＭＳ Ｐゴシック" pitchFamily="34" charset="-128"/>
              </a:rPr>
              <a:t>”</a:t>
            </a:r>
            <a:r>
              <a:rPr lang="en-US" altLang="ja-JP">
                <a:ea typeface="ＭＳ Ｐゴシック" pitchFamily="34" charset="-128"/>
              </a:rPr>
              <a:t>): moving on hands and abdomen</a:t>
            </a:r>
          </a:p>
          <a:p>
            <a:pPr eaLnBrk="1" hangingPunct="1"/>
            <a:r>
              <a:rPr lang="en-US" altLang="en-US" i="1">
                <a:ea typeface="ＭＳ Ｐゴシック" pitchFamily="34" charset="-128"/>
              </a:rPr>
              <a:t>Creeping:</a:t>
            </a:r>
            <a:r>
              <a:rPr lang="en-US" altLang="en-US">
                <a:ea typeface="ＭＳ Ｐゴシック" pitchFamily="34" charset="-128"/>
              </a:rPr>
              <a:t> moving on hands and knees</a:t>
            </a:r>
          </a:p>
          <a:p>
            <a:pPr eaLnBrk="1" hangingPunct="1"/>
            <a:r>
              <a:rPr lang="en-US" altLang="en-US">
                <a:ea typeface="ＭＳ Ｐゴシック" pitchFamily="34" charset="-128"/>
              </a:rPr>
              <a:t>Other forms of early locomotion</a:t>
            </a:r>
          </a:p>
          <a:p>
            <a:pPr eaLnBrk="1" hangingPunct="1">
              <a:buFontTx/>
              <a:buNone/>
            </a:pPr>
            <a:endParaRPr lang="en-US" altLang="en-US" sz="2400">
              <a:ea typeface="ＭＳ Ｐゴシック" pitchFamily="34" charset="-128"/>
            </a:endParaRPr>
          </a:p>
        </p:txBody>
      </p:sp>
      <p:sp>
        <p:nvSpPr>
          <p:cNvPr id="4102" name="Text Box 18"/>
          <p:cNvSpPr txBox="1">
            <a:spLocks noChangeArrowheads="1"/>
          </p:cNvSpPr>
          <p:nvPr/>
        </p:nvSpPr>
        <p:spPr bwMode="auto">
          <a:xfrm>
            <a:off x="735013" y="5076825"/>
            <a:ext cx="319405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103" name="Text Box 13"/>
          <p:cNvSpPr txBox="1">
            <a:spLocks noChangeArrowheads="1"/>
          </p:cNvSpPr>
          <p:nvPr/>
        </p:nvSpPr>
        <p:spPr bwMode="auto">
          <a:xfrm>
            <a:off x="768350" y="5935663"/>
            <a:ext cx="3292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1400"/>
              <a:t>Click image to view video</a:t>
            </a:r>
            <a:endParaRPr lang="en-US" altLang="en-US"/>
          </a:p>
        </p:txBody>
      </p:sp>
      <p:sp>
        <p:nvSpPr>
          <p:cNvPr id="4104" name="Text Box 14"/>
          <p:cNvSpPr txBox="1">
            <a:spLocks noChangeArrowheads="1"/>
          </p:cNvSpPr>
          <p:nvPr/>
        </p:nvSpPr>
        <p:spPr bwMode="auto">
          <a:xfrm>
            <a:off x="5051425" y="5921375"/>
            <a:ext cx="3292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1400"/>
              <a:t>Click image to view video</a:t>
            </a:r>
            <a:endParaRPr lang="en-US" altLang="en-US"/>
          </a:p>
        </p:txBody>
      </p:sp>
      <p:pic>
        <p:nvPicPr>
          <p:cNvPr id="4105" name="Picture 1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38" y="3581400"/>
            <a:ext cx="392430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2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0275" y="3581400"/>
            <a:ext cx="3916363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3" grpId="0" autoUpdateAnimBg="0"/>
      <p:bldP spid="410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Early Galloping, Sliding, Skipping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55625" y="1692275"/>
            <a:ext cx="8051800" cy="4318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Arrhythmic and stiff movements</a:t>
            </a:r>
          </a:p>
          <a:p>
            <a:pPr eaLnBrk="1" hangingPunct="1"/>
            <a:r>
              <a:rPr lang="en-US" altLang="en-US">
                <a:ea typeface="ＭＳ Ｐゴシック" pitchFamily="34" charset="-128"/>
              </a:rPr>
              <a:t>Little or no arm movement</a:t>
            </a:r>
          </a:p>
          <a:p>
            <a:pPr eaLnBrk="1" hangingPunct="1"/>
            <a:r>
              <a:rPr lang="en-US" altLang="en-US">
                <a:ea typeface="ＭＳ Ｐゴシック" pitchFamily="34" charset="-128"/>
              </a:rPr>
              <a:t>Little or no trunk rotation</a:t>
            </a:r>
          </a:p>
          <a:p>
            <a:pPr eaLnBrk="1" hangingPunct="1"/>
            <a:r>
              <a:rPr lang="en-US" altLang="en-US">
                <a:ea typeface="ＭＳ Ｐゴシック" pitchFamily="34" charset="-128"/>
              </a:rPr>
              <a:t>Exaggeration of vertical lift</a:t>
            </a:r>
          </a:p>
          <a:p>
            <a:pPr eaLnBrk="1" hangingPunct="1"/>
            <a:r>
              <a:rPr lang="en-US" altLang="en-US">
                <a:ea typeface="ＭＳ Ｐゴシック" pitchFamily="34" charset="-128"/>
              </a:rPr>
              <a:t>Short stride or step length</a:t>
            </a:r>
            <a:endParaRPr lang="en-US" altLang="en-US" sz="2400" b="0" i="1"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500">
                <a:ea typeface="ＭＳ Ｐゴシック" pitchFamily="34" charset="-128"/>
              </a:rPr>
              <a:t>Proficient Galloping, Sliding, Skipping </a:t>
            </a:r>
            <a:endParaRPr lang="en-US" altLang="en-US" sz="3500" i="1">
              <a:ea typeface="ＭＳ Ｐゴシック" pitchFamily="34" charset="-12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6250" y="1600200"/>
            <a:ext cx="8051800" cy="4632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itchFamily="34" charset="-128"/>
              </a:rPr>
              <a:t>The arms are no longer needed for balance.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itchFamily="34" charset="-128"/>
              </a:rPr>
              <a:t>In skipping, the arms swing rhythmically in opposition to the lags and provide momentum.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itchFamily="34" charset="-128"/>
              </a:rPr>
              <a:t>Child can use the arms for another purpose during galloping and sliding, such as clapping.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Developmental Changes in Galloping, Sliding, Skipping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Galloping is the first to emerge (around 2-3 years of age).</a:t>
            </a:r>
          </a:p>
          <a:p>
            <a:r>
              <a:rPr lang="en-US" altLang="en-US">
                <a:ea typeface="ＭＳ Ｐゴシック" pitchFamily="34" charset="-128"/>
              </a:rPr>
              <a:t>Sliding comes next.</a:t>
            </a:r>
          </a:p>
          <a:p>
            <a:r>
              <a:rPr lang="en-US" altLang="en-US">
                <a:ea typeface="ＭＳ Ｐゴシック" pitchFamily="34" charset="-128"/>
              </a:rPr>
              <a:t>Skipping is usually the last to emerge (around 4-7 years of age).</a:t>
            </a:r>
          </a:p>
          <a:p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Rate Limiters</a:t>
            </a:r>
            <a:br>
              <a:rPr lang="en-US" altLang="en-US">
                <a:ea typeface="ＭＳ Ｐゴシック" pitchFamily="34" charset="-128"/>
              </a:rPr>
            </a:br>
            <a:r>
              <a:rPr lang="en-US" altLang="en-US">
                <a:ea typeface="ＭＳ Ｐゴシック" pitchFamily="34" charset="-128"/>
              </a:rPr>
              <a:t>for Galloping, Sliding, Skipping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Galloping</a:t>
            </a:r>
          </a:p>
          <a:p>
            <a:pPr marL="804672" eaLnBrk="1" hangingPunct="1">
              <a:spcBef>
                <a:spcPts val="0"/>
              </a:spcBef>
              <a:buFont typeface="Arial" pitchFamily="34" charset="0"/>
              <a:buChar char="–"/>
              <a:defRPr/>
            </a:pPr>
            <a:r>
              <a:rPr lang="en-US" sz="2400" b="0" dirty="0">
                <a:ea typeface="+mn-ea"/>
                <a:cs typeface="+mn-cs"/>
              </a:rPr>
              <a:t>Coordination (uncoupling legs)</a:t>
            </a:r>
          </a:p>
          <a:p>
            <a:pPr marL="804672" eaLnBrk="1" hangingPunct="1">
              <a:spcBef>
                <a:spcPts val="0"/>
              </a:spcBef>
              <a:buFont typeface="Arial" pitchFamily="34" charset="0"/>
              <a:buChar char="–"/>
              <a:defRPr/>
            </a:pPr>
            <a:r>
              <a:rPr lang="en-US" sz="2400" b="0" dirty="0">
                <a:ea typeface="+mn-ea"/>
                <a:cs typeface="+mn-cs"/>
              </a:rPr>
              <a:t>Differential force production (legs performing different tasks)</a:t>
            </a:r>
          </a:p>
          <a:p>
            <a:pPr eaLnBrk="1" hangingPunct="1"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Sliding: coordination (turning to one side)</a:t>
            </a:r>
          </a:p>
          <a:p>
            <a:pPr eaLnBrk="1" hangingPunct="1"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Skipping: coordination (ability to perform two tasks with one leg)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Other Locomotor Skills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ea typeface="ＭＳ Ｐゴシック" pitchFamily="34" charset="-128"/>
              </a:rPr>
              <a:t>Given that humans can move in various ways (e.g., gallop, skip, slide), why is walking most frequently chosen? Discuss in terms of a variety of constraints.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Summary and Synthesis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en-US">
                <a:ea typeface="ＭＳ Ｐゴシック" pitchFamily="34" charset="-128"/>
              </a:rPr>
              <a:t>Transporting ourselves from one place to another is an important part of human life and can be accomplished using many different locomotor skills. </a:t>
            </a:r>
          </a:p>
          <a:p>
            <a:pPr marL="514350" indent="-514350">
              <a:buFontTx/>
              <a:buAutoNum type="arabicPeriod"/>
            </a:pPr>
            <a:r>
              <a:rPr lang="en-US" altLang="en-US">
                <a:ea typeface="ＭＳ Ｐゴシック" pitchFamily="34" charset="-128"/>
              </a:rPr>
              <a:t>From early childhood through later adulthood, many individual constraints act as rate limiters in the emergence and maintenance of skills.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Walking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Walking is the first form of upright, bipedal locomotion.</a:t>
            </a:r>
          </a:p>
          <a:p>
            <a:pPr eaLnBrk="1" hangingPunct="1"/>
            <a:endParaRPr lang="en-US" altLang="en-US">
              <a:ea typeface="ＭＳ Ｐゴシック" pitchFamily="34" charset="-128"/>
            </a:endParaRPr>
          </a:p>
          <a:p>
            <a:pPr eaLnBrk="1" hangingPunct="1"/>
            <a:r>
              <a:rPr lang="en-US" altLang="en-US">
                <a:ea typeface="ＭＳ Ｐゴシック" pitchFamily="34" charset="-128"/>
              </a:rPr>
              <a:t>Walking is defined by </a:t>
            </a:r>
          </a:p>
          <a:p>
            <a:pPr lvl="1" eaLnBrk="1" hangingPunct="1"/>
            <a:r>
              <a:rPr lang="en-US" altLang="en-US">
                <a:ea typeface="ＭＳ Ｐゴシック" pitchFamily="34" charset="-128"/>
              </a:rPr>
              <a:t>50% phasing between the legs </a:t>
            </a:r>
            <a:r>
              <a:rPr lang="en-US" altLang="en-US" sz="1800">
                <a:ea typeface="ＭＳ Ｐゴシック" pitchFamily="34" charset="-128"/>
              </a:rPr>
              <a:t>(Clark, Whitall, &amp; Phillips, 1988)</a:t>
            </a:r>
          </a:p>
          <a:p>
            <a:pPr lvl="1" eaLnBrk="1" hangingPunct="1"/>
            <a:r>
              <a:rPr lang="en-US" altLang="en-US">
                <a:ea typeface="ＭＳ Ｐゴシック" pitchFamily="34" charset="-128"/>
              </a:rPr>
              <a:t>period of double support (both feet on the ground) followed by period of single support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Early Walking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ＭＳ Ｐゴシック" pitchFamily="34" charset="-128"/>
              </a:rPr>
              <a:t>Maximizes stability and balance over mobility</a:t>
            </a:r>
          </a:p>
          <a:p>
            <a:pPr eaLnBrk="1" hangingPunct="1">
              <a:defRPr/>
            </a:pPr>
            <a:r>
              <a:rPr lang="en-US" altLang="en-US" dirty="0">
                <a:ea typeface="ＭＳ Ｐゴシック" pitchFamily="34" charset="-128"/>
              </a:rPr>
              <a:t>Arms are in high guard.</a:t>
            </a:r>
          </a:p>
          <a:p>
            <a:pPr eaLnBrk="1" hangingPunct="1">
              <a:defRPr/>
            </a:pPr>
            <a:r>
              <a:rPr lang="en-US" altLang="en-US" dirty="0">
                <a:ea typeface="ＭＳ Ｐゴシック" pitchFamily="34" charset="-128"/>
              </a:rPr>
              <a:t>Feet are out-toed and spread wide apart.</a:t>
            </a:r>
          </a:p>
          <a:p>
            <a:pPr eaLnBrk="1" hangingPunct="1">
              <a:defRPr/>
            </a:pPr>
            <a:r>
              <a:rPr lang="en-US" altLang="en-US" dirty="0">
                <a:ea typeface="ＭＳ Ｐゴシック" pitchFamily="34" charset="-128"/>
              </a:rPr>
              <a:t>Independent steps are taken.</a:t>
            </a:r>
          </a:p>
          <a:p>
            <a:pPr eaLnBrk="1" hangingPunct="1">
              <a:defRPr/>
            </a:pPr>
            <a:r>
              <a:rPr lang="en-US" altLang="en-US" dirty="0">
                <a:ea typeface="ＭＳ Ｐゴシック" pitchFamily="34" charset="-128"/>
              </a:rPr>
              <a:t>Rate controllers are strength (to support body on one leg) and balance.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>
              <a:ea typeface="ＭＳ Ｐゴシック" pitchFamily="34" charset="-128"/>
            </a:endParaRPr>
          </a:p>
          <a:p>
            <a:pPr marL="0" indent="0" algn="r" eaLnBrk="1" hangingPunct="1">
              <a:buFontTx/>
              <a:buNone/>
              <a:defRPr/>
            </a:pPr>
            <a:r>
              <a:rPr lang="en-US" altLang="en-US" sz="2000" b="0" i="1" dirty="0"/>
              <a:t>(continued)</a:t>
            </a:r>
            <a:endParaRPr lang="en-US" altLang="en-US" sz="2000" b="0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Video 7.2: Early Walking </a:t>
            </a:r>
            <a:r>
              <a:rPr lang="en-US" altLang="en-US" i="1">
                <a:ea typeface="ＭＳ Ｐゴシック" pitchFamily="34" charset="-128"/>
              </a:rPr>
              <a:t>(continued)</a:t>
            </a: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4445000" y="5778500"/>
            <a:ext cx="4013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85000"/>
              </a:lnSpc>
            </a:pPr>
            <a:endParaRPr lang="en-US" altLang="en-US" sz="1400"/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2798763" y="5842000"/>
            <a:ext cx="3292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1400"/>
              <a:t>Click image to view video</a:t>
            </a:r>
            <a:endParaRPr lang="en-US" altLang="en-US"/>
          </a:p>
        </p:txBody>
      </p:sp>
      <p:pic>
        <p:nvPicPr>
          <p:cNvPr id="7173" name="Picture 1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1700" y="1585913"/>
            <a:ext cx="72771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Rate Limiters in Early Walking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500" y="1714500"/>
            <a:ext cx="8051800" cy="4318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dirty="0">
              <a:cs typeface="+mn-cs"/>
            </a:endParaRPr>
          </a:p>
          <a:p>
            <a:pPr marL="346075" indent="-346075" eaLnBrk="1" hangingPunct="1">
              <a:spcBef>
                <a:spcPct val="0"/>
              </a:spcBef>
              <a:defRPr/>
            </a:pPr>
            <a:r>
              <a:rPr lang="en-US" dirty="0">
                <a:cs typeface="+mn-cs"/>
              </a:rPr>
              <a:t>How could balance, strength, and/or coordination act as rate limiters for  creeping and crawling?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Video 7.3: Proficient Walking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1500" y="1981200"/>
            <a:ext cx="3949700" cy="4318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Trading stability for mobility</a:t>
            </a:r>
          </a:p>
          <a:p>
            <a:pPr eaLnBrk="1" hangingPunct="1"/>
            <a:r>
              <a:rPr lang="en-US" altLang="en-US">
                <a:ea typeface="ＭＳ Ｐゴシック" pitchFamily="34" charset="-128"/>
              </a:rPr>
              <a:t>Stride length increases.</a:t>
            </a:r>
          </a:p>
          <a:p>
            <a:pPr eaLnBrk="1" hangingPunct="1"/>
            <a:r>
              <a:rPr lang="en-US" altLang="en-US">
                <a:ea typeface="ＭＳ Ｐゴシック" pitchFamily="34" charset="-128"/>
              </a:rPr>
              <a:t>Base of support is reduced.</a:t>
            </a:r>
          </a:p>
          <a:p>
            <a:pPr eaLnBrk="1" hangingPunct="1"/>
            <a:r>
              <a:rPr lang="en-US" altLang="en-US">
                <a:ea typeface="ＭＳ Ｐゴシック" pitchFamily="34" charset="-128"/>
              </a:rPr>
              <a:t>Pelvis is rotated.</a:t>
            </a:r>
          </a:p>
          <a:p>
            <a:pPr eaLnBrk="1" hangingPunct="1"/>
            <a:r>
              <a:rPr lang="en-US" altLang="en-US">
                <a:ea typeface="ＭＳ Ｐゴシック" pitchFamily="34" charset="-128"/>
              </a:rPr>
              <a:t>Opposition (arms to legs) occurs.</a:t>
            </a:r>
          </a:p>
          <a:p>
            <a:pPr eaLnBrk="1" hangingPunct="1">
              <a:buFontTx/>
              <a:buNone/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4933950" y="5632450"/>
            <a:ext cx="3292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1400"/>
              <a:t>Click image to view video</a:t>
            </a:r>
            <a:endParaRPr lang="en-US" altLang="en-US"/>
          </a:p>
        </p:txBody>
      </p:sp>
      <p:pic>
        <p:nvPicPr>
          <p:cNvPr id="9221" name="Picture 1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8488" y="2921000"/>
            <a:ext cx="43434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Developmental Changes in Walking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500" y="1535113"/>
            <a:ext cx="8051800" cy="31242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Early childhood: </a:t>
            </a:r>
          </a:p>
          <a:p>
            <a:pPr lvl="1" eaLnBrk="1" hangingPunct="1"/>
            <a:r>
              <a:rPr lang="en-US" altLang="en-US">
                <a:ea typeface="ＭＳ Ｐゴシック" pitchFamily="34" charset="-128"/>
              </a:rPr>
              <a:t>By age 4, essential components of an advanced walk are present</a:t>
            </a:r>
          </a:p>
          <a:p>
            <a:pPr eaLnBrk="1" hangingPunct="1"/>
            <a:r>
              <a:rPr lang="en-US" altLang="en-US">
                <a:ea typeface="ＭＳ Ｐゴシック" pitchFamily="34" charset="-128"/>
              </a:rPr>
              <a:t>Older adulthood:</a:t>
            </a:r>
          </a:p>
          <a:p>
            <a:pPr lvl="1" eaLnBrk="1" hangingPunct="1"/>
            <a:r>
              <a:rPr lang="en-US" altLang="en-US">
                <a:ea typeface="ＭＳ Ｐゴシック" pitchFamily="34" charset="-128"/>
              </a:rPr>
              <a:t>Maximizing stability</a:t>
            </a:r>
          </a:p>
          <a:p>
            <a:pPr lvl="1" eaLnBrk="1" hangingPunct="1"/>
            <a:r>
              <a:rPr lang="en-US" altLang="en-US">
                <a:ea typeface="ＭＳ Ｐゴシック" pitchFamily="34" charset="-128"/>
              </a:rPr>
              <a:t>Out-toeing increases.</a:t>
            </a:r>
          </a:p>
          <a:p>
            <a:pPr lvl="1" eaLnBrk="1" hangingPunct="1"/>
            <a:r>
              <a:rPr lang="en-US" altLang="en-US">
                <a:ea typeface="ＭＳ Ｐゴシック" pitchFamily="34" charset="-128"/>
              </a:rPr>
              <a:t>Stride length decreases.</a:t>
            </a:r>
          </a:p>
          <a:p>
            <a:pPr lvl="1" eaLnBrk="1" hangingPunct="1"/>
            <a:r>
              <a:rPr lang="en-US" altLang="en-US">
                <a:ea typeface="ＭＳ Ｐゴシック" pitchFamily="34" charset="-128"/>
              </a:rPr>
              <a:t>Pelvic rotation decreases.</a:t>
            </a:r>
          </a:p>
          <a:p>
            <a:pPr lvl="1" eaLnBrk="1" hangingPunct="1"/>
            <a:r>
              <a:rPr lang="en-US" altLang="en-US">
                <a:ea typeface="ＭＳ Ｐゴシック" pitchFamily="34" charset="-128"/>
              </a:rPr>
              <a:t>Speed decreases.</a:t>
            </a:r>
          </a:p>
          <a:p>
            <a:pPr lvl="1" eaLnBrk="1" hangingPunct="1"/>
            <a:r>
              <a:rPr lang="en-US" altLang="en-US">
                <a:ea typeface="ＭＳ Ｐゴシック" pitchFamily="34" charset="-128"/>
              </a:rPr>
              <a:t>Objects are used as balance aids.</a:t>
            </a:r>
          </a:p>
          <a:p>
            <a:pPr eaLnBrk="1" hangingPunct="1">
              <a:lnSpc>
                <a:spcPct val="80000"/>
              </a:lnSpc>
            </a:pPr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1350</Words>
  <Application>Microsoft Macintosh PowerPoint</Application>
  <PresentationFormat>On-screen Show (4:3)</PresentationFormat>
  <Paragraphs>218</Paragraphs>
  <Slides>35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Arial Black</vt:lpstr>
      <vt:lpstr>Times New Roman</vt:lpstr>
      <vt:lpstr>Default Design</vt:lpstr>
      <vt:lpstr>Chapter 7</vt:lpstr>
      <vt:lpstr>What Is Locomotion?</vt:lpstr>
      <vt:lpstr>Video 7.1: Early Locomotion</vt:lpstr>
      <vt:lpstr>Walking</vt:lpstr>
      <vt:lpstr>Early Walking</vt:lpstr>
      <vt:lpstr>Video 7.2: Early Walking (continued)</vt:lpstr>
      <vt:lpstr>Rate Limiters in Early Walking</vt:lpstr>
      <vt:lpstr>Video 7.3: Proficient Walking</vt:lpstr>
      <vt:lpstr>Developmental Changes in Walking</vt:lpstr>
      <vt:lpstr>Rate Controllers in Later Walking</vt:lpstr>
      <vt:lpstr>Running</vt:lpstr>
      <vt:lpstr>Video 7.4: Early Running</vt:lpstr>
      <vt:lpstr>Video 7.5: Rate Limiters in Early Running</vt:lpstr>
      <vt:lpstr>Video 7.6: Proficient Running</vt:lpstr>
      <vt:lpstr>Developmental Changes of Running</vt:lpstr>
      <vt:lpstr>Rate Controllers in Later Running</vt:lpstr>
      <vt:lpstr>Jumping, Hopping, Leaping </vt:lpstr>
      <vt:lpstr>Early Jumping</vt:lpstr>
      <vt:lpstr>Proficient Jumping</vt:lpstr>
      <vt:lpstr>Video 7.7:  Early vs. Proficient Jumping</vt:lpstr>
      <vt:lpstr>Developmental Changes of Jumping</vt:lpstr>
      <vt:lpstr>Rate Limiters in Jumping</vt:lpstr>
      <vt:lpstr>Early Hopping</vt:lpstr>
      <vt:lpstr>Proficient Hopping</vt:lpstr>
      <vt:lpstr>Video 7.8: Early vs. Proficient Hopping</vt:lpstr>
      <vt:lpstr>Developmental Changes in Hopping</vt:lpstr>
      <vt:lpstr>Video 7.9: Observation of Hopping</vt:lpstr>
      <vt:lpstr>Rate Controllers in Hopping</vt:lpstr>
      <vt:lpstr> Galloping, Sliding, Skipping</vt:lpstr>
      <vt:lpstr>Early Galloping, Sliding, Skipping</vt:lpstr>
      <vt:lpstr>Proficient Galloping, Sliding, Skipping </vt:lpstr>
      <vt:lpstr>Developmental Changes in Galloping, Sliding, Skipping</vt:lpstr>
      <vt:lpstr>Rate Limiters for Galloping, Sliding, Skipping</vt:lpstr>
      <vt:lpstr>Other Locomotor Skills</vt:lpstr>
      <vt:lpstr>Summary and Synthesis</vt:lpstr>
    </vt:vector>
  </TitlesOfParts>
  <Company>Human Kinetics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Electrode Placement for Chest Leads, V1 to V6</dc:title>
  <dc:creator>lynnd</dc:creator>
  <cp:lastModifiedBy>Microsoft Office User</cp:lastModifiedBy>
  <cp:revision>110</cp:revision>
  <dcterms:created xsi:type="dcterms:W3CDTF">2004-01-14T21:46:14Z</dcterms:created>
  <dcterms:modified xsi:type="dcterms:W3CDTF">2021-01-19T14:17:31Z</dcterms:modified>
</cp:coreProperties>
</file>