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3" r:id="rId1"/>
  </p:sldMasterIdLst>
  <p:sldIdLst>
    <p:sldId id="256" r:id="rId2"/>
    <p:sldId id="257" r:id="rId3"/>
    <p:sldId id="259" r:id="rId4"/>
    <p:sldId id="258" r:id="rId5"/>
    <p:sldId id="260" r:id="rId6"/>
    <p:sldId id="265" r:id="rId7"/>
    <p:sldId id="266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34" d="100"/>
          <a:sy n="134" d="100"/>
        </p:scale>
        <p:origin x="-1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t="50000"/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1918447"/>
            <a:ext cx="7583488" cy="1470025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3478306"/>
            <a:ext cx="7583487" cy="1752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5816F-D43D-40D1-9B38-E1A2C18F0972}" type="datetime1">
              <a:rPr lang="en-US" smtClean="0"/>
              <a:pPr/>
              <a:t>1/9/18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20DFC-E2D5-4BD6-B744-D8DEEAB5F7C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03984"/>
            <a:ext cx="9144000" cy="125016"/>
          </a:xfrm>
          <a:prstGeom prst="rect">
            <a:avLst/>
          </a:prstGeom>
        </p:spPr>
      </p:pic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l="50000"/>
          <a:stretch>
            <a:fillRect/>
          </a:stretch>
        </p:blipFill>
        <p:spPr>
          <a:xfrm>
            <a:off x="4572000" y="4482"/>
            <a:ext cx="457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overlay-ruleShadow.png"/>
          <p:cNvPicPr>
            <a:picLocks noChangeAspect="1"/>
          </p:cNvPicPr>
          <p:nvPr/>
        </p:nvPicPr>
        <p:blipFill>
          <a:blip r:embed="rId3"/>
          <a:srcRect r="25031"/>
          <a:stretch>
            <a:fillRect/>
          </a:stretch>
        </p:blipFill>
        <p:spPr>
          <a:xfrm rot="16200000">
            <a:off x="1086391" y="3365075"/>
            <a:ext cx="6855164" cy="1250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74320"/>
            <a:ext cx="3959352" cy="1691640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64608" y="264907"/>
            <a:ext cx="3959352" cy="6328186"/>
          </a:xfrm>
          <a:solidFill>
            <a:schemeClr val="tx1">
              <a:lumMod val="50000"/>
            </a:schemeClr>
          </a:solidFill>
          <a:effectLst>
            <a:outerShdw blurRad="50800" dir="2700000" algn="tl" rotWithShape="0">
              <a:schemeClr val="tx1">
                <a:alpha val="40000"/>
              </a:scheme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1970801"/>
            <a:ext cx="3959352" cy="32004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sz="18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Font typeface="Calisto MT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670048" y="6356350"/>
            <a:ext cx="1627632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7EB273CF-8910-423E-9890-FC81E25E5084}" type="datetime1">
              <a:rPr lang="en-US" smtClean="0"/>
              <a:pPr/>
              <a:t>1/9/18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2047" y="6356350"/>
            <a:ext cx="1892808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92808" y="5738129"/>
            <a:ext cx="758952" cy="576072"/>
          </a:xfrm>
        </p:spPr>
        <p:txBody>
          <a:bodyPr vert="horz" lIns="91440" tIns="45720" rIns="91440" bIns="45720" rtlCol="0" anchor="ctr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fld id="{1AD20DFC-E2D5-4BD6-B744-D8DEEAB5F7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ounded Rectangle 14"/>
          <p:cNvSpPr/>
          <p:nvPr userDrawn="1"/>
        </p:nvSpPr>
        <p:spPr>
          <a:xfrm rot="900000">
            <a:off x="-533701" y="-979752"/>
            <a:ext cx="6672870" cy="6821601"/>
          </a:xfrm>
          <a:custGeom>
            <a:avLst/>
            <a:gdLst/>
            <a:ahLst/>
            <a:cxnLst/>
            <a:rect l="l" t="t" r="r" b="b"/>
            <a:pathLst>
              <a:path w="6672870" h="6821601">
                <a:moveTo>
                  <a:pt x="0" y="1787990"/>
                </a:moveTo>
                <a:lnTo>
                  <a:pt x="6672870" y="0"/>
                </a:lnTo>
                <a:lnTo>
                  <a:pt x="6672870" y="6739511"/>
                </a:lnTo>
                <a:cubicBezTo>
                  <a:pt x="6672870" y="6784848"/>
                  <a:pt x="6636117" y="6821601"/>
                  <a:pt x="6590780" y="6821601"/>
                </a:cubicBezTo>
                <a:lnTo>
                  <a:pt x="1348753" y="6821601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5"/>
          <p:cNvSpPr/>
          <p:nvPr userDrawn="1"/>
        </p:nvSpPr>
        <p:spPr>
          <a:xfrm rot="900000">
            <a:off x="-283896" y="5969722"/>
            <a:ext cx="5300494" cy="1495954"/>
          </a:xfrm>
          <a:custGeom>
            <a:avLst/>
            <a:gdLst/>
            <a:ahLst/>
            <a:cxnLst/>
            <a:rect l="l" t="t" r="r" b="b"/>
            <a:pathLst>
              <a:path w="5300494" h="1495954">
                <a:moveTo>
                  <a:pt x="0" y="0"/>
                </a:moveTo>
                <a:lnTo>
                  <a:pt x="5218404" y="0"/>
                </a:lnTo>
                <a:cubicBezTo>
                  <a:pt x="5263741" y="0"/>
                  <a:pt x="5300494" y="36753"/>
                  <a:pt x="5300494" y="82090"/>
                </a:cubicBezTo>
                <a:lnTo>
                  <a:pt x="5300494" y="183095"/>
                </a:lnTo>
                <a:lnTo>
                  <a:pt x="400840" y="149595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6"/>
          <p:cNvSpPr/>
          <p:nvPr userDrawn="1"/>
        </p:nvSpPr>
        <p:spPr>
          <a:xfrm rot="900000">
            <a:off x="6930292" y="-242630"/>
            <a:ext cx="2434235" cy="1383623"/>
          </a:xfrm>
          <a:custGeom>
            <a:avLst/>
            <a:gdLst/>
            <a:ahLst/>
            <a:cxnLst/>
            <a:rect l="l" t="t" r="r" b="b"/>
            <a:pathLst>
              <a:path w="2434235" h="1383623">
                <a:moveTo>
                  <a:pt x="0" y="552912"/>
                </a:moveTo>
                <a:lnTo>
                  <a:pt x="2063495" y="0"/>
                </a:lnTo>
                <a:lnTo>
                  <a:pt x="2434235" y="1383623"/>
                </a:lnTo>
                <a:lnTo>
                  <a:pt x="82090" y="1383622"/>
                </a:lnTo>
                <a:cubicBezTo>
                  <a:pt x="36754" y="1383622"/>
                  <a:pt x="0" y="1346869"/>
                  <a:pt x="0" y="130153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7"/>
          <p:cNvSpPr/>
          <p:nvPr userDrawn="1"/>
        </p:nvSpPr>
        <p:spPr>
          <a:xfrm rot="900000">
            <a:off x="5899782" y="1282101"/>
            <a:ext cx="3842742" cy="6178450"/>
          </a:xfrm>
          <a:custGeom>
            <a:avLst/>
            <a:gdLst/>
            <a:ahLst/>
            <a:cxnLst/>
            <a:rect l="l" t="t" r="r" b="b"/>
            <a:pathLst>
              <a:path w="3842742" h="617845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463128" y="0"/>
                </a:lnTo>
                <a:lnTo>
                  <a:pt x="3842742" y="5148790"/>
                </a:lnTo>
                <a:lnTo>
                  <a:pt x="0" y="6178450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82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038600"/>
            <a:ext cx="7620000" cy="990600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ctr">
              <a:defRPr sz="36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 typeface="Calisto MT" pitchFamily="18" charset="0"/>
              <a:buNone/>
            </a:pPr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2900" y="265176"/>
            <a:ext cx="8458200" cy="3697224"/>
          </a:xfrm>
          <a:solidFill>
            <a:schemeClr val="tx1">
              <a:lumMod val="50000"/>
            </a:schemeClr>
          </a:solidFill>
          <a:effectLst>
            <a:outerShdw blurRad="50800" dir="2700000" algn="tl" rotWithShape="0">
              <a:schemeClr val="tx1">
                <a:alpha val="40000"/>
              </a:scheme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2000"/>
              </a:spcBef>
              <a:buFont typeface="Calisto MT" pitchFamily="18" charset="0"/>
              <a:buNone/>
              <a:defRPr sz="24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5042647"/>
            <a:ext cx="7620000" cy="1129553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5816F-D43D-40D1-9B38-E1A2C18F0972}" type="datetime1">
              <a:rPr lang="en-US" smtClean="0"/>
              <a:pPr/>
              <a:t>1/9/18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20DFC-E2D5-4BD6-B744-D8DEEAB5F7C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fld id="{4EC5816F-D43D-40D1-9B38-E1A2C18F0972}" type="datetime1">
              <a:rPr lang="en-US" smtClean="0"/>
              <a:pPr/>
              <a:t>1/9/18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fld id="{1AD20DFC-E2D5-4BD6-B744-D8DEEAB5F7C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A9071-CFF5-4E3B-B0AB-39782972E256}" type="datetime1">
              <a:rPr lang="en-US" smtClean="0"/>
              <a:pPr/>
              <a:t>1/9/18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20DFC-E2D5-4BD6-B744-D8DEEAB5F7C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ounded Rectangle 11"/>
          <p:cNvSpPr/>
          <p:nvPr userDrawn="1"/>
        </p:nvSpPr>
        <p:spPr>
          <a:xfrm rot="20707748">
            <a:off x="-895918" y="-766298"/>
            <a:ext cx="8332816" cy="5894380"/>
          </a:xfrm>
          <a:custGeom>
            <a:avLst/>
            <a:gdLst/>
            <a:ahLst/>
            <a:cxnLst/>
            <a:rect l="l" t="t" r="r" b="b"/>
            <a:pathLst>
              <a:path w="8332816" h="5894380">
                <a:moveTo>
                  <a:pt x="1565164" y="0"/>
                </a:moveTo>
                <a:lnTo>
                  <a:pt x="8332816" y="1797049"/>
                </a:lnTo>
                <a:lnTo>
                  <a:pt x="8332816" y="5812290"/>
                </a:lnTo>
                <a:cubicBezTo>
                  <a:pt x="8332816" y="5857627"/>
                  <a:pt x="8296063" y="5894380"/>
                  <a:pt x="8250726" y="5894380"/>
                </a:cubicBezTo>
                <a:lnTo>
                  <a:pt x="0" y="589438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12"/>
          <p:cNvSpPr/>
          <p:nvPr userDrawn="1"/>
        </p:nvSpPr>
        <p:spPr>
          <a:xfrm rot="20707748">
            <a:off x="64746" y="5089618"/>
            <a:ext cx="8528044" cy="2911464"/>
          </a:xfrm>
          <a:custGeom>
            <a:avLst/>
            <a:gdLst/>
            <a:ahLst/>
            <a:cxnLst/>
            <a:rect l="l" t="t" r="r" b="b"/>
            <a:pathLst>
              <a:path w="8528044" h="2911464">
                <a:moveTo>
                  <a:pt x="8477907" y="6451"/>
                </a:moveTo>
                <a:cubicBezTo>
                  <a:pt x="8507371" y="18913"/>
                  <a:pt x="8528044" y="48087"/>
                  <a:pt x="8528044" y="82090"/>
                </a:cubicBezTo>
                <a:lnTo>
                  <a:pt x="8528044" y="2911464"/>
                </a:lnTo>
                <a:lnTo>
                  <a:pt x="0" y="646970"/>
                </a:lnTo>
                <a:lnTo>
                  <a:pt x="171794" y="0"/>
                </a:lnTo>
                <a:lnTo>
                  <a:pt x="8445954" y="0"/>
                </a:lnTo>
                <a:cubicBezTo>
                  <a:pt x="8457288" y="0"/>
                  <a:pt x="8468086" y="2297"/>
                  <a:pt x="847790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3"/>
          <p:cNvSpPr/>
          <p:nvPr userDrawn="1"/>
        </p:nvSpPr>
        <p:spPr>
          <a:xfrm rot="20707748">
            <a:off x="8533928" y="3839503"/>
            <a:ext cx="1011244" cy="2994350"/>
          </a:xfrm>
          <a:custGeom>
            <a:avLst/>
            <a:gdLst/>
            <a:ahLst/>
            <a:cxnLst/>
            <a:rect l="l" t="t" r="r" b="b"/>
            <a:pathLst>
              <a:path w="1011244" h="2994350">
                <a:moveTo>
                  <a:pt x="1011244" y="0"/>
                </a:moveTo>
                <a:lnTo>
                  <a:pt x="216140" y="2994350"/>
                </a:lnTo>
                <a:lnTo>
                  <a:pt x="0" y="2936957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4"/>
          <p:cNvSpPr/>
          <p:nvPr userDrawn="1"/>
        </p:nvSpPr>
        <p:spPr>
          <a:xfrm rot="20707748">
            <a:off x="7588490" y="-321837"/>
            <a:ext cx="1976541" cy="4072806"/>
          </a:xfrm>
          <a:custGeom>
            <a:avLst/>
            <a:gdLst/>
            <a:ahLst/>
            <a:cxnLst/>
            <a:rect l="l" t="t" r="r" b="b"/>
            <a:pathLst>
              <a:path w="1976541" h="4072806">
                <a:moveTo>
                  <a:pt x="0" y="0"/>
                </a:moveTo>
                <a:lnTo>
                  <a:pt x="1976541" y="524841"/>
                </a:lnTo>
                <a:lnTo>
                  <a:pt x="1034432" y="4072806"/>
                </a:lnTo>
                <a:lnTo>
                  <a:pt x="82090" y="4072806"/>
                </a:lnTo>
                <a:cubicBezTo>
                  <a:pt x="36753" y="4072806"/>
                  <a:pt x="0" y="4036053"/>
                  <a:pt x="0" y="399071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2"/>
          <a:srcRect r="14719"/>
          <a:stretch>
            <a:fillRect/>
          </a:stretch>
        </p:blipFill>
        <p:spPr>
          <a:xfrm>
            <a:off x="0" y="4482"/>
            <a:ext cx="779811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48600" y="457200"/>
            <a:ext cx="1219200" cy="5668963"/>
          </a:xfrm>
        </p:spPr>
        <p:txBody>
          <a:bodyPr vert="eaVert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457200"/>
            <a:ext cx="6383337" cy="56689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24800" y="6356350"/>
            <a:ext cx="1066800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53D8BD1F-DE98-4C29-8281-9EC9927620DF}" type="datetime1">
              <a:rPr lang="en-US" smtClean="0"/>
              <a:pPr/>
              <a:t>1/9/18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20DFC-E2D5-4BD6-B744-D8DEEAB5F7C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3"/>
          <a:srcRect r="25031"/>
          <a:stretch>
            <a:fillRect/>
          </a:stretch>
        </p:blipFill>
        <p:spPr>
          <a:xfrm rot="5400000" flipH="1">
            <a:off x="4421262" y="3365075"/>
            <a:ext cx="6855164" cy="125016"/>
          </a:xfrm>
          <a:prstGeom prst="rect">
            <a:avLst/>
          </a:prstGeom>
        </p:spPr>
      </p:pic>
      <p:sp>
        <p:nvSpPr>
          <p:cNvPr id="9" name="Rounded Rectangle 11"/>
          <p:cNvSpPr/>
          <p:nvPr userDrawn="1"/>
        </p:nvSpPr>
        <p:spPr>
          <a:xfrm rot="20707748">
            <a:off x="-882907" y="-626065"/>
            <a:ext cx="7440156" cy="7347127"/>
          </a:xfrm>
          <a:custGeom>
            <a:avLst/>
            <a:gdLst/>
            <a:ahLst/>
            <a:cxnLst/>
            <a:rect l="l" t="t" r="r" b="b"/>
            <a:pathLst>
              <a:path w="7440156" h="7347127">
                <a:moveTo>
                  <a:pt x="1760047" y="0"/>
                </a:moveTo>
                <a:lnTo>
                  <a:pt x="7440156" y="1508269"/>
                </a:lnTo>
                <a:lnTo>
                  <a:pt x="7440156" y="7265037"/>
                </a:lnTo>
                <a:cubicBezTo>
                  <a:pt x="7440156" y="7310374"/>
                  <a:pt x="7403403" y="7347127"/>
                  <a:pt x="7358066" y="7347127"/>
                </a:cubicBezTo>
                <a:lnTo>
                  <a:pt x="2707078" y="7347127"/>
                </a:lnTo>
                <a:lnTo>
                  <a:pt x="0" y="6628304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2"/>
          <p:cNvSpPr/>
          <p:nvPr userDrawn="1"/>
        </p:nvSpPr>
        <p:spPr>
          <a:xfrm rot="20707748">
            <a:off x="3227235" y="6274264"/>
            <a:ext cx="4396677" cy="1167472"/>
          </a:xfrm>
          <a:custGeom>
            <a:avLst/>
            <a:gdLst/>
            <a:ahLst/>
            <a:cxnLst/>
            <a:rect l="l" t="t" r="r" b="b"/>
            <a:pathLst>
              <a:path w="4396677" h="1167472">
                <a:moveTo>
                  <a:pt x="4346539" y="6451"/>
                </a:moveTo>
                <a:cubicBezTo>
                  <a:pt x="4376003" y="18913"/>
                  <a:pt x="4396677" y="48087"/>
                  <a:pt x="4396677" y="82090"/>
                </a:cubicBezTo>
                <a:lnTo>
                  <a:pt x="4396677" y="1167472"/>
                </a:lnTo>
                <a:lnTo>
                  <a:pt x="0" y="0"/>
                </a:lnTo>
                <a:lnTo>
                  <a:pt x="4314586" y="0"/>
                </a:lnTo>
                <a:cubicBezTo>
                  <a:pt x="4325920" y="0"/>
                  <a:pt x="4336718" y="2297"/>
                  <a:pt x="4346539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3"/>
          <p:cNvSpPr/>
          <p:nvPr userDrawn="1"/>
        </p:nvSpPr>
        <p:spPr>
          <a:xfrm rot="20707748">
            <a:off x="7659524" y="5459724"/>
            <a:ext cx="1710569" cy="1538689"/>
          </a:xfrm>
          <a:custGeom>
            <a:avLst/>
            <a:gdLst/>
            <a:ahLst/>
            <a:cxnLst/>
            <a:rect l="l" t="t" r="r" b="b"/>
            <a:pathLst>
              <a:path w="1710569" h="1538689">
                <a:moveTo>
                  <a:pt x="1710569" y="1"/>
                </a:moveTo>
                <a:lnTo>
                  <a:pt x="1301993" y="1538689"/>
                </a:lnTo>
                <a:lnTo>
                  <a:pt x="0" y="1192965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4"/>
          <p:cNvSpPr/>
          <p:nvPr userDrawn="1"/>
        </p:nvSpPr>
        <p:spPr>
          <a:xfrm rot="20707748">
            <a:off x="6666426" y="-490731"/>
            <a:ext cx="3065776" cy="5811871"/>
          </a:xfrm>
          <a:custGeom>
            <a:avLst/>
            <a:gdLst/>
            <a:ahLst/>
            <a:cxnLst/>
            <a:rect l="l" t="t" r="r" b="b"/>
            <a:pathLst>
              <a:path w="3065776" h="5811871">
                <a:moveTo>
                  <a:pt x="0" y="0"/>
                </a:moveTo>
                <a:lnTo>
                  <a:pt x="3065776" y="814071"/>
                </a:lnTo>
                <a:lnTo>
                  <a:pt x="1738684" y="5811871"/>
                </a:lnTo>
                <a:lnTo>
                  <a:pt x="82090" y="5811871"/>
                </a:lnTo>
                <a:cubicBezTo>
                  <a:pt x="36753" y="5811871"/>
                  <a:pt x="0" y="5775118"/>
                  <a:pt x="0" y="572978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CD6D-7520-4B34-A5A3-E8385FA3AFC6}" type="datetime1">
              <a:rPr lang="en-US" smtClean="0"/>
              <a:pPr/>
              <a:t>1/9/18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20DFC-E2D5-4BD6-B744-D8DEEAB5F7C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ounded Rectangle 8"/>
          <p:cNvSpPr/>
          <p:nvPr userDrawn="1"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12"/>
          <p:cNvSpPr/>
          <p:nvPr userDrawn="1"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3"/>
          <p:cNvSpPr/>
          <p:nvPr userDrawn="1"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4"/>
          <p:cNvSpPr/>
          <p:nvPr userDrawn="1"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t="50000"/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789081"/>
            <a:ext cx="7583488" cy="1470025"/>
          </a:xfrm>
        </p:spPr>
        <p:txBody>
          <a:bodyPr anchor="ctr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4724400"/>
            <a:ext cx="7583487" cy="1385047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5816F-D43D-40D1-9B38-E1A2C18F0972}" type="datetime1">
              <a:rPr lang="en-US" smtClean="0"/>
              <a:pPr/>
              <a:t>1/9/18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20DFC-E2D5-4BD6-B744-D8DEEAB5F7C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03984"/>
            <a:ext cx="9144000" cy="125016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677371" y="2564085"/>
            <a:ext cx="1789259" cy="1729830"/>
          </a:xfrm>
          <a:prstGeom prst="ellipse">
            <a:avLst/>
          </a:prstGeom>
          <a:noFill/>
          <a:ln w="127000">
            <a:solidFill>
              <a:schemeClr val="tx2"/>
            </a:solidFill>
          </a:ln>
          <a:effectLst>
            <a:innerShdw blurRad="101600" dist="76200" dir="13500000">
              <a:prstClr val="black">
                <a:alpha val="57000"/>
              </a:prstClr>
            </a:innerShdw>
          </a:effectLst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46984"/>
            <a:ext cx="9144000" cy="125016"/>
          </a:xfrm>
          <a:prstGeom prst="rect">
            <a:avLst/>
          </a:prstGeom>
        </p:spPr>
      </p:pic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3"/>
          <a:srcRect t="66667"/>
          <a:stretch>
            <a:fillRect/>
          </a:stretch>
        </p:blipFill>
        <p:spPr>
          <a:xfrm>
            <a:off x="0" y="4572000"/>
            <a:ext cx="9144000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71800"/>
            <a:ext cx="7583487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4724400"/>
            <a:ext cx="7583487" cy="139849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 typeface="Calisto MT" pitchFamily="18" charset="0"/>
              <a:buNone/>
              <a:defRPr sz="18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95D47-465E-4A05-802B-049480555B6D}" type="datetime1">
              <a:rPr lang="en-US" smtClean="0"/>
              <a:pPr/>
              <a:t>1/9/18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20DFC-E2D5-4BD6-B744-D8DEEAB5F7C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ounded Rectangle 16"/>
          <p:cNvSpPr/>
          <p:nvPr userDrawn="1"/>
        </p:nvSpPr>
        <p:spPr>
          <a:xfrm rot="900000">
            <a:off x="-57216" y="-1017685"/>
            <a:ext cx="7411427" cy="3438177"/>
          </a:xfrm>
          <a:custGeom>
            <a:avLst/>
            <a:gdLst/>
            <a:ahLst/>
            <a:cxnLst/>
            <a:rect l="l" t="t" r="r" b="b"/>
            <a:pathLst>
              <a:path w="7411427" h="3438177">
                <a:moveTo>
                  <a:pt x="0" y="1985886"/>
                </a:moveTo>
                <a:lnTo>
                  <a:pt x="7411427" y="0"/>
                </a:lnTo>
                <a:lnTo>
                  <a:pt x="7411427" y="3356087"/>
                </a:lnTo>
                <a:cubicBezTo>
                  <a:pt x="7411427" y="3401424"/>
                  <a:pt x="7374674" y="3438177"/>
                  <a:pt x="7329337" y="3438177"/>
                </a:cubicBezTo>
                <a:lnTo>
                  <a:pt x="389140" y="3438177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17"/>
          <p:cNvSpPr/>
          <p:nvPr userDrawn="1"/>
        </p:nvSpPr>
        <p:spPr>
          <a:xfrm rot="900000">
            <a:off x="-776641" y="2417820"/>
            <a:ext cx="6998365" cy="5080081"/>
          </a:xfrm>
          <a:custGeom>
            <a:avLst/>
            <a:gdLst/>
            <a:ahLst/>
            <a:cxnLst/>
            <a:rect l="l" t="t" r="r" b="b"/>
            <a:pathLst>
              <a:path w="6998365" h="5080081">
                <a:moveTo>
                  <a:pt x="0" y="0"/>
                </a:moveTo>
                <a:lnTo>
                  <a:pt x="6916275" y="0"/>
                </a:lnTo>
                <a:cubicBezTo>
                  <a:pt x="6961612" y="0"/>
                  <a:pt x="6998365" y="36753"/>
                  <a:pt x="6998365" y="82090"/>
                </a:cubicBezTo>
                <a:lnTo>
                  <a:pt x="6998365" y="3569608"/>
                </a:lnTo>
                <a:lnTo>
                  <a:pt x="1361203" y="5080081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8"/>
          <p:cNvSpPr/>
          <p:nvPr userDrawn="1"/>
        </p:nvSpPr>
        <p:spPr>
          <a:xfrm rot="900000">
            <a:off x="6338067" y="3775812"/>
            <a:ext cx="3102275" cy="3544033"/>
          </a:xfrm>
          <a:custGeom>
            <a:avLst/>
            <a:gdLst/>
            <a:ahLst/>
            <a:cxnLst/>
            <a:rect l="l" t="t" r="r" b="b"/>
            <a:pathLst>
              <a:path w="3102275" h="3544033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375388" y="0"/>
                </a:lnTo>
                <a:lnTo>
                  <a:pt x="3102275" y="2712781"/>
                </a:lnTo>
                <a:lnTo>
                  <a:pt x="0" y="3544033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ounded Rectangle 19"/>
          <p:cNvSpPr/>
          <p:nvPr userDrawn="1"/>
        </p:nvSpPr>
        <p:spPr>
          <a:xfrm rot="900000">
            <a:off x="7327879" y="-104312"/>
            <a:ext cx="2350627" cy="3820866"/>
          </a:xfrm>
          <a:custGeom>
            <a:avLst/>
            <a:gdLst/>
            <a:ahLst/>
            <a:cxnLst/>
            <a:rect l="l" t="t" r="r" b="b"/>
            <a:pathLst>
              <a:path w="2350627" h="3820866">
                <a:moveTo>
                  <a:pt x="1" y="355523"/>
                </a:moveTo>
                <a:lnTo>
                  <a:pt x="1326829" y="0"/>
                </a:lnTo>
                <a:lnTo>
                  <a:pt x="2350627" y="3820866"/>
                </a:lnTo>
                <a:lnTo>
                  <a:pt x="82091" y="3820866"/>
                </a:lnTo>
                <a:cubicBezTo>
                  <a:pt x="36754" y="3820866"/>
                  <a:pt x="1" y="3784113"/>
                  <a:pt x="0" y="373877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11" name="Picture 10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3" y="1828800"/>
            <a:ext cx="3566160" cy="42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6791" y="1828800"/>
            <a:ext cx="3566160" cy="42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91DB0-D703-40B5-AE3D-532AFE0356D1}" type="datetime1">
              <a:rPr lang="en-US" smtClean="0"/>
              <a:pPr/>
              <a:t>1/9/18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20DFC-E2D5-4BD6-B744-D8DEEAB5F7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ounded Rectangle 16"/>
          <p:cNvSpPr/>
          <p:nvPr userDrawn="1"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7"/>
          <p:cNvSpPr/>
          <p:nvPr userDrawn="1"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8"/>
          <p:cNvSpPr/>
          <p:nvPr userDrawn="1"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9"/>
          <p:cNvSpPr/>
          <p:nvPr userDrawn="1"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13" name="Picture 12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524000"/>
            <a:ext cx="3566160" cy="8382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93576"/>
            <a:ext cx="3566160" cy="373258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6791" y="1524000"/>
            <a:ext cx="3566160" cy="8382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6791" y="2393576"/>
            <a:ext cx="3566160" cy="373258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8C029-2200-4EB8-BDE8-5EE0E23571A6}" type="datetime1">
              <a:rPr lang="en-US" smtClean="0"/>
              <a:pPr/>
              <a:t>1/9/18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20DFC-E2D5-4BD6-B744-D8DEEAB5F7C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Rounded Rectangle 52"/>
          <p:cNvSpPr/>
          <p:nvPr userDrawn="1"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53"/>
          <p:cNvSpPr/>
          <p:nvPr userDrawn="1"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54"/>
          <p:cNvSpPr/>
          <p:nvPr userDrawn="1"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55"/>
          <p:cNvSpPr/>
          <p:nvPr userDrawn="1"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45A1C-C0DD-4ED6-B23E-A9D2DD110058}" type="datetime1">
              <a:rPr lang="en-US" smtClean="0"/>
              <a:pPr/>
              <a:t>1/9/18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20DFC-E2D5-4BD6-B744-D8DEEAB5F7C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Overlay-FullBackground.jpg"/>
          <p:cNvPicPr>
            <a:picLocks noChangeAspect="1"/>
          </p:cNvPicPr>
          <p:nvPr/>
        </p:nvPicPr>
        <p:blipFill>
          <a:blip r:embed="rId3"/>
          <a:srcRect t="21046"/>
          <a:stretch>
            <a:fillRect/>
          </a:stretch>
        </p:blipFill>
        <p:spPr>
          <a:xfrm>
            <a:off x="0" y="1447800"/>
            <a:ext cx="9144000" cy="541468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ounded Rectangle 20"/>
          <p:cNvSpPr/>
          <p:nvPr userDrawn="1"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21"/>
          <p:cNvSpPr/>
          <p:nvPr userDrawn="1"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22"/>
          <p:cNvSpPr/>
          <p:nvPr userDrawn="1"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23"/>
          <p:cNvSpPr/>
          <p:nvPr userDrawn="1"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Full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82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C1B50-C580-4CB7-BA07-14C66C34B76D}" type="datetime1">
              <a:rPr lang="en-US" smtClean="0"/>
              <a:pPr/>
              <a:t>1/9/18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20DFC-E2D5-4BD6-B744-D8DEEAB5F7C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ounded Rectangle 11"/>
          <p:cNvSpPr/>
          <p:nvPr userDrawn="1"/>
        </p:nvSpPr>
        <p:spPr>
          <a:xfrm rot="900000">
            <a:off x="-372248" y="-1218153"/>
            <a:ext cx="8577953" cy="6344114"/>
          </a:xfrm>
          <a:custGeom>
            <a:avLst/>
            <a:gdLst/>
            <a:ahLst/>
            <a:cxnLst/>
            <a:rect l="l" t="t" r="r" b="b"/>
            <a:pathLst>
              <a:path w="8577953" h="6344114">
                <a:moveTo>
                  <a:pt x="0" y="2298455"/>
                </a:moveTo>
                <a:lnTo>
                  <a:pt x="8577953" y="0"/>
                </a:lnTo>
                <a:lnTo>
                  <a:pt x="8577953" y="6262024"/>
                </a:lnTo>
                <a:cubicBezTo>
                  <a:pt x="8577953" y="6307361"/>
                  <a:pt x="8541200" y="6344113"/>
                  <a:pt x="8495863" y="6344113"/>
                </a:cubicBezTo>
                <a:lnTo>
                  <a:pt x="1084031" y="634411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12"/>
          <p:cNvSpPr/>
          <p:nvPr userDrawn="1"/>
        </p:nvSpPr>
        <p:spPr>
          <a:xfrm rot="900000">
            <a:off x="-449071" y="5207889"/>
            <a:ext cx="7470000" cy="2486713"/>
          </a:xfrm>
          <a:custGeom>
            <a:avLst/>
            <a:gdLst/>
            <a:ahLst/>
            <a:cxnLst/>
            <a:rect l="l" t="t" r="r" b="b"/>
            <a:pathLst>
              <a:path w="7470000" h="2486713">
                <a:moveTo>
                  <a:pt x="0" y="0"/>
                </a:moveTo>
                <a:lnTo>
                  <a:pt x="7387910" y="0"/>
                </a:lnTo>
                <a:cubicBezTo>
                  <a:pt x="7433247" y="0"/>
                  <a:pt x="7470000" y="36753"/>
                  <a:pt x="7470000" y="82090"/>
                </a:cubicBezTo>
                <a:lnTo>
                  <a:pt x="7470000" y="663670"/>
                </a:lnTo>
                <a:lnTo>
                  <a:pt x="666313" y="2486713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13"/>
          <p:cNvSpPr/>
          <p:nvPr userDrawn="1"/>
        </p:nvSpPr>
        <p:spPr>
          <a:xfrm rot="900000">
            <a:off x="7192310" y="6483326"/>
            <a:ext cx="1932834" cy="635630"/>
          </a:xfrm>
          <a:custGeom>
            <a:avLst/>
            <a:gdLst/>
            <a:ahLst/>
            <a:cxnLst/>
            <a:rect l="l" t="t" r="r" b="b"/>
            <a:pathLst>
              <a:path w="1932834" h="63563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01288" y="0"/>
                </a:lnTo>
                <a:lnTo>
                  <a:pt x="1932834" y="117729"/>
                </a:lnTo>
                <a:lnTo>
                  <a:pt x="0" y="635630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ounded Rectangle 14"/>
          <p:cNvSpPr/>
          <p:nvPr userDrawn="1"/>
        </p:nvSpPr>
        <p:spPr>
          <a:xfrm rot="900000">
            <a:off x="8127084" y="92392"/>
            <a:ext cx="1878991" cy="6414233"/>
          </a:xfrm>
          <a:custGeom>
            <a:avLst/>
            <a:gdLst/>
            <a:ahLst/>
            <a:cxnLst/>
            <a:rect l="l" t="t" r="r" b="b"/>
            <a:pathLst>
              <a:path w="1878991" h="6414233">
                <a:moveTo>
                  <a:pt x="0" y="42953"/>
                </a:moveTo>
                <a:lnTo>
                  <a:pt x="160303" y="0"/>
                </a:lnTo>
                <a:lnTo>
                  <a:pt x="1878991" y="6414233"/>
                </a:lnTo>
                <a:lnTo>
                  <a:pt x="82090" y="6414233"/>
                </a:lnTo>
                <a:cubicBezTo>
                  <a:pt x="36753" y="6414233"/>
                  <a:pt x="0" y="6377480"/>
                  <a:pt x="0" y="633214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l="50000"/>
          <a:stretch>
            <a:fillRect/>
          </a:stretch>
        </p:blipFill>
        <p:spPr>
          <a:xfrm>
            <a:off x="4572000" y="4482"/>
            <a:ext cx="457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73049"/>
            <a:ext cx="3962400" cy="1690221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6401" y="273050"/>
            <a:ext cx="3959352" cy="58531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1975104"/>
            <a:ext cx="3962400" cy="32004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600"/>
              </a:spcBef>
              <a:buNone/>
              <a:defRPr sz="18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667000" y="6356350"/>
            <a:ext cx="1622612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4EC5816F-D43D-40D1-9B38-E1A2C18F0972}" type="datetime1">
              <a:rPr lang="en-US" smtClean="0"/>
              <a:pPr/>
              <a:t>1/9/18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2047" y="6356350"/>
            <a:ext cx="1891553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92808" y="5748338"/>
            <a:ext cx="762000" cy="576262"/>
          </a:xfrm>
        </p:spPr>
        <p:txBody>
          <a:bodyPr vert="horz" lIns="91440" tIns="45720" rIns="91440" bIns="45720" rtlCol="0" anchor="ctr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fld id="{1AD20DFC-E2D5-4BD6-B744-D8DEEAB5F7C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3"/>
          <a:srcRect r="25031"/>
          <a:stretch>
            <a:fillRect/>
          </a:stretch>
        </p:blipFill>
        <p:spPr>
          <a:xfrm rot="16200000">
            <a:off x="1086391" y="3365075"/>
            <a:ext cx="6855164" cy="125016"/>
          </a:xfrm>
          <a:prstGeom prst="rect">
            <a:avLst/>
          </a:prstGeom>
        </p:spPr>
      </p:pic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8" cy="429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3249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4EC5816F-D43D-40D1-9B38-E1A2C18F0972}" type="datetime1">
              <a:rPr lang="en-US" smtClean="0"/>
              <a:pPr/>
              <a:t>1/9/18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047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1AD20DFC-E2D5-4BD6-B744-D8DEEAB5F7C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94" r:id="rId1"/>
    <p:sldLayoutId id="2147484095" r:id="rId2"/>
    <p:sldLayoutId id="2147484096" r:id="rId3"/>
    <p:sldLayoutId id="2147484097" r:id="rId4"/>
    <p:sldLayoutId id="2147484098" r:id="rId5"/>
    <p:sldLayoutId id="2147484099" r:id="rId6"/>
    <p:sldLayoutId id="2147484100" r:id="rId7"/>
    <p:sldLayoutId id="2147484101" r:id="rId8"/>
    <p:sldLayoutId id="2147484102" r:id="rId9"/>
    <p:sldLayoutId id="2147484103" r:id="rId10"/>
    <p:sldLayoutId id="2147484104" r:id="rId11"/>
    <p:sldLayoutId id="2147484105" r:id="rId12"/>
    <p:sldLayoutId id="2147484106" r:id="rId13"/>
    <p:sldLayoutId id="2147484107" r:id="rId14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50800" dist="12700" dir="2700000" sx="100500" sy="100500" algn="tl" rotWithShape="0">
              <a:prstClr val="black">
                <a:alpha val="6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Calisto MT" pitchFamily="18" charset="0"/>
        <a:buChar char="•"/>
        <a:defRPr sz="24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Calisto MT" pitchFamily="18" charset="0"/>
        <a:buChar char="•"/>
        <a:defRPr sz="22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Calisto MT" pitchFamily="18" charset="0"/>
        <a:buChar char="•"/>
        <a:defRPr sz="20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Calisto MT" pitchFamily="18" charset="0"/>
        <a:buChar char="•"/>
        <a:defRPr sz="18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Calisto MT" pitchFamily="18" charset="0"/>
        <a:buChar char="•"/>
        <a:defRPr sz="18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5pPr>
      <a:lvl6pPr marL="1711325" indent="-280988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6pPr>
      <a:lvl7pPr marL="2000250" indent="-280988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1800" kern="1200" dirty="0" smtClean="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7pPr>
      <a:lvl8pPr marL="2290763" indent="-280988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8pPr>
      <a:lvl9pPr marL="2571750" indent="-280988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1800" kern="1200" dirty="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Power Point # 2</a:t>
            </a:r>
            <a:br>
              <a:rPr lang="en-US" sz="4000" dirty="0" smtClean="0"/>
            </a:b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Part Two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3478305"/>
            <a:ext cx="7583487" cy="3261729"/>
          </a:xfrm>
        </p:spPr>
        <p:txBody>
          <a:bodyPr>
            <a:normAutofit/>
          </a:bodyPr>
          <a:lstStyle/>
          <a:p>
            <a:r>
              <a:rPr lang="en-US" sz="4300" b="1" dirty="0" smtClean="0"/>
              <a:t>HealthCare Facilities</a:t>
            </a:r>
          </a:p>
          <a:p>
            <a:endParaRPr lang="en-US" sz="1000" i="1" dirty="0" smtClean="0"/>
          </a:p>
          <a:p>
            <a:endParaRPr lang="en-US" sz="1000" i="1" dirty="0"/>
          </a:p>
          <a:p>
            <a:endParaRPr lang="en-US" sz="1000" i="1" dirty="0" smtClean="0"/>
          </a:p>
          <a:p>
            <a:endParaRPr lang="en-US" sz="1000" i="1" dirty="0"/>
          </a:p>
          <a:p>
            <a:endParaRPr lang="en-US" sz="1000" i="1" dirty="0" smtClean="0"/>
          </a:p>
          <a:p>
            <a:endParaRPr lang="en-US" sz="1000" i="1" dirty="0"/>
          </a:p>
          <a:p>
            <a:endParaRPr lang="en-US" sz="1000" i="1" dirty="0" smtClean="0"/>
          </a:p>
          <a:p>
            <a:endParaRPr lang="en-US" sz="1000" i="1" dirty="0"/>
          </a:p>
          <a:p>
            <a:endParaRPr lang="en-US" sz="1000" i="1" dirty="0" smtClean="0"/>
          </a:p>
          <a:p>
            <a:endParaRPr lang="en-US" sz="1000" i="1" dirty="0"/>
          </a:p>
          <a:p>
            <a:r>
              <a:rPr lang="en-US" sz="1000" i="1" dirty="0" smtClean="0"/>
              <a:t>Based on readings from Barrett, et. al. chapter 22 </a:t>
            </a:r>
            <a:endParaRPr lang="en-US" sz="1000" i="1" dirty="0"/>
          </a:p>
        </p:txBody>
      </p:sp>
    </p:spTree>
    <p:extLst>
      <p:ext uri="{BB962C8B-B14F-4D97-AF65-F5344CB8AC3E}">
        <p14:creationId xmlns:p14="http://schemas.microsoft.com/office/powerpoint/2010/main" val="1215861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54433" y="2330176"/>
            <a:ext cx="7045518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HOSPITALS IN THE USA</a:t>
            </a:r>
          </a:p>
          <a:p>
            <a:endParaRPr lang="en-US" b="1" dirty="0" smtClean="0"/>
          </a:p>
          <a:p>
            <a:pPr marL="285750" indent="-285750">
              <a:buFont typeface="Arial"/>
              <a:buChar char="•"/>
            </a:pPr>
            <a:r>
              <a:rPr lang="en-US" b="1" dirty="0" smtClean="0"/>
              <a:t>18% are for profit hospitals</a:t>
            </a:r>
          </a:p>
          <a:p>
            <a:pPr marL="285750" indent="-285750">
              <a:buFont typeface="Arial"/>
              <a:buChar char="•"/>
            </a:pPr>
            <a:endParaRPr lang="en-US" b="1" dirty="0" smtClean="0"/>
          </a:p>
          <a:p>
            <a:pPr marL="285750" indent="-285750">
              <a:buFont typeface="Arial"/>
              <a:buChar char="•"/>
            </a:pPr>
            <a:r>
              <a:rPr lang="en-US" b="1" dirty="0" smtClean="0"/>
              <a:t>23% are specialty hospitals (Will’s Eye, Children’s Hospital, etc.)</a:t>
            </a:r>
            <a:endParaRPr lang="en-US" b="1" dirty="0"/>
          </a:p>
        </p:txBody>
      </p:sp>
      <p:pic>
        <p:nvPicPr>
          <p:cNvPr id="7" name="Picture 6" descr="hosp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880" y="242816"/>
            <a:ext cx="2920343" cy="1825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777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739546"/>
            <a:ext cx="873829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endParaRPr lang="en-US" b="1" dirty="0" smtClean="0"/>
          </a:p>
          <a:p>
            <a:pPr marL="285750" indent="-285750">
              <a:buFont typeface="Arial"/>
              <a:buChar char="•"/>
            </a:pPr>
            <a:r>
              <a:rPr lang="en-US" b="1" dirty="0" smtClean="0"/>
              <a:t>Emergency Rooms and E.R. Directors reporting that there are not enough doctors </a:t>
            </a:r>
          </a:p>
          <a:p>
            <a:pPr marL="285750" indent="-285750">
              <a:buFont typeface="Arial"/>
              <a:buChar char="•"/>
            </a:pPr>
            <a:r>
              <a:rPr lang="en-US" b="1" dirty="0" smtClean="0"/>
              <a:t>on call, especially for specialties such as hand, </a:t>
            </a:r>
            <a:r>
              <a:rPr lang="en-US" b="1" dirty="0" err="1" smtClean="0"/>
              <a:t>neuro</a:t>
            </a:r>
            <a:r>
              <a:rPr lang="en-US" b="1" dirty="0" smtClean="0"/>
              <a:t>, ENT, psychiatry</a:t>
            </a:r>
          </a:p>
          <a:p>
            <a:pPr marL="285750" indent="-285750">
              <a:buFont typeface="Arial"/>
              <a:buChar char="•"/>
            </a:pPr>
            <a:endParaRPr lang="en-US" b="1" dirty="0"/>
          </a:p>
          <a:p>
            <a:pPr marL="285750" indent="-285750">
              <a:buFont typeface="Arial"/>
              <a:buChar char="•"/>
            </a:pPr>
            <a:r>
              <a:rPr lang="en-US" b="1" dirty="0" smtClean="0"/>
              <a:t>US health care system is very expensive </a:t>
            </a:r>
            <a:r>
              <a:rPr lang="en-US" b="1" dirty="0" smtClean="0">
                <a:solidFill>
                  <a:srgbClr val="008000"/>
                </a:solidFill>
              </a:rPr>
              <a:t>$$$ </a:t>
            </a:r>
          </a:p>
          <a:p>
            <a:pPr marL="285750" indent="-285750">
              <a:buFont typeface="Arial"/>
              <a:buChar char="•"/>
            </a:pPr>
            <a:endParaRPr lang="en-US" b="1" dirty="0">
              <a:solidFill>
                <a:srgbClr val="0080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b="1" dirty="0" smtClean="0">
                <a:solidFill>
                  <a:schemeClr val="accent1"/>
                </a:solidFill>
              </a:rPr>
              <a:t>Presently 46% of health care is funded by the taxpayers in the form of 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     state, federal, or social security taxes.  </a:t>
            </a:r>
            <a:r>
              <a:rPr lang="en-US" b="1" dirty="0" smtClean="0">
                <a:solidFill>
                  <a:srgbClr val="008000"/>
                </a:solidFill>
              </a:rPr>
              <a:t>(</a:t>
            </a:r>
            <a:r>
              <a:rPr lang="en-US" b="1" dirty="0" smtClean="0">
                <a:solidFill>
                  <a:schemeClr val="bg2"/>
                </a:solidFill>
              </a:rPr>
              <a:t>black</a:t>
            </a:r>
            <a:r>
              <a:rPr lang="en-US" b="1" dirty="0" smtClean="0">
                <a:solidFill>
                  <a:srgbClr val="008000"/>
                </a:solidFill>
              </a:rPr>
              <a:t>/cash market </a:t>
            </a:r>
            <a:r>
              <a:rPr lang="en-US" b="1" dirty="0" smtClean="0">
                <a:solidFill>
                  <a:srgbClr val="333333"/>
                </a:solidFill>
              </a:rPr>
              <a:t>?</a:t>
            </a:r>
            <a:r>
              <a:rPr lang="en-US" b="1" dirty="0" smtClean="0">
                <a:solidFill>
                  <a:schemeClr val="accent1"/>
                </a:solidFill>
              </a:rPr>
              <a:t>)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3137" y="337876"/>
            <a:ext cx="7583488" cy="1139177"/>
          </a:xfrm>
        </p:spPr>
        <p:txBody>
          <a:bodyPr/>
          <a:lstStyle/>
          <a:p>
            <a:r>
              <a:rPr lang="en-US" dirty="0" smtClean="0"/>
              <a:t>Issues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205977" y="6074938"/>
            <a:ext cx="7583487" cy="45435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 descr="emergency-room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11" y="337876"/>
            <a:ext cx="1950720" cy="1514856"/>
          </a:xfrm>
          <a:prstGeom prst="rect">
            <a:avLst/>
          </a:prstGeom>
        </p:spPr>
      </p:pic>
      <p:pic>
        <p:nvPicPr>
          <p:cNvPr id="7" name="Picture 6" descr="cas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194" y="3920309"/>
            <a:ext cx="3450029" cy="2072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979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779" y="2065080"/>
            <a:ext cx="8878207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Hospitals and Healthcare facilities are accredited by </a:t>
            </a:r>
            <a:r>
              <a:rPr lang="en-US" b="1" dirty="0" smtClean="0"/>
              <a:t>_________</a:t>
            </a:r>
            <a:endParaRPr lang="en-US" b="1" dirty="0"/>
          </a:p>
          <a:p>
            <a:endParaRPr lang="en-US" dirty="0" smtClean="0"/>
          </a:p>
          <a:p>
            <a:r>
              <a:rPr lang="en-US" dirty="0" smtClean="0"/>
              <a:t>The TJC develops standards of _________&amp; awards ____________</a:t>
            </a:r>
          </a:p>
          <a:p>
            <a:r>
              <a:rPr lang="en-US" dirty="0" smtClean="0"/>
              <a:t>for meeting or exceeding those standards</a:t>
            </a:r>
          </a:p>
          <a:p>
            <a:endParaRPr lang="en-US" dirty="0"/>
          </a:p>
          <a:p>
            <a:r>
              <a:rPr lang="en-US" b="1" dirty="0" smtClean="0">
                <a:solidFill>
                  <a:schemeClr val="bg2"/>
                </a:solidFill>
              </a:rPr>
              <a:t>It includes:</a:t>
            </a:r>
          </a:p>
          <a:p>
            <a:pPr marL="342900" indent="-342900">
              <a:buAutoNum type="arabicPeriod"/>
            </a:pPr>
            <a:r>
              <a:rPr lang="en-US" b="1" dirty="0" smtClean="0">
                <a:solidFill>
                  <a:srgbClr val="333333"/>
                </a:solidFill>
              </a:rPr>
              <a:t>_________-comprised of active physicians who evaluate quality of care at hospitals</a:t>
            </a:r>
          </a:p>
          <a:p>
            <a:r>
              <a:rPr lang="en-US" b="1" dirty="0" smtClean="0">
                <a:solidFill>
                  <a:srgbClr val="333333"/>
                </a:solidFill>
              </a:rPr>
              <a:t>2. _________ -which reviews hospital admissions and length of stays.</a:t>
            </a:r>
          </a:p>
          <a:p>
            <a:r>
              <a:rPr lang="en-US" b="1" dirty="0" smtClean="0">
                <a:solidFill>
                  <a:srgbClr val="333333"/>
                </a:solidFill>
              </a:rPr>
              <a:t>3. _________- reviews books for defective or unnecessary care</a:t>
            </a:r>
          </a:p>
          <a:p>
            <a:r>
              <a:rPr lang="en-US" b="1" dirty="0" smtClean="0">
                <a:solidFill>
                  <a:srgbClr val="333333"/>
                </a:solidFill>
              </a:rPr>
              <a:t>4. </a:t>
            </a:r>
            <a:r>
              <a:rPr lang="en-US" b="1" dirty="0">
                <a:solidFill>
                  <a:srgbClr val="333333"/>
                </a:solidFill>
              </a:rPr>
              <a:t>_________- </a:t>
            </a:r>
            <a:r>
              <a:rPr lang="en-US" b="1" dirty="0" smtClean="0">
                <a:solidFill>
                  <a:srgbClr val="333333"/>
                </a:solidFill>
              </a:rPr>
              <a:t>reviews surgeries</a:t>
            </a:r>
            <a:endParaRPr lang="en-US" b="1" dirty="0">
              <a:solidFill>
                <a:srgbClr val="333333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383322" y="285446"/>
            <a:ext cx="7583488" cy="1470025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Hospital </a:t>
            </a:r>
            <a:r>
              <a:rPr lang="en-US" sz="3600" dirty="0"/>
              <a:t>Quality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598869" y="1002493"/>
            <a:ext cx="7583487" cy="226675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----------------------------------------------------------------------------------------------------------------------------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672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1770" y="729820"/>
            <a:ext cx="8020144" cy="4801315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Discipline of Physicians:</a:t>
            </a:r>
          </a:p>
          <a:p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Hospitals </a:t>
            </a:r>
            <a:r>
              <a:rPr lang="en-US" dirty="0"/>
              <a:t>may _________hospital </a:t>
            </a:r>
            <a:r>
              <a:rPr lang="en-US" dirty="0" smtClean="0"/>
              <a:t>treatment privileges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Medical Societies may </a:t>
            </a:r>
            <a:r>
              <a:rPr lang="en-US" dirty="0"/>
              <a:t>_________members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States may </a:t>
            </a:r>
            <a:r>
              <a:rPr lang="en-US" dirty="0"/>
              <a:t>_________medical </a:t>
            </a:r>
            <a:r>
              <a:rPr lang="en-US" dirty="0" smtClean="0"/>
              <a:t>licenses to practice in that state.</a:t>
            </a:r>
          </a:p>
          <a:p>
            <a:endParaRPr lang="en-US" dirty="0" smtClean="0"/>
          </a:p>
          <a:p>
            <a:r>
              <a:rPr lang="en-US" dirty="0"/>
              <a:t>_________</a:t>
            </a:r>
            <a:r>
              <a:rPr lang="en-US" b="1" dirty="0" smtClean="0">
                <a:solidFill>
                  <a:srgbClr val="F8D92D"/>
                </a:solidFill>
              </a:rPr>
              <a:t>(NPDB)</a:t>
            </a:r>
            <a:r>
              <a:rPr lang="en-US" dirty="0" smtClean="0">
                <a:solidFill>
                  <a:srgbClr val="F8D92D"/>
                </a:solidFill>
              </a:rPr>
              <a:t>- </a:t>
            </a:r>
            <a:r>
              <a:rPr lang="en-US" dirty="0" smtClean="0"/>
              <a:t>Gov’t requires certain bodies and </a:t>
            </a:r>
          </a:p>
          <a:p>
            <a:r>
              <a:rPr lang="en-US" dirty="0"/>
              <a:t>o</a:t>
            </a:r>
            <a:r>
              <a:rPr lang="en-US" dirty="0" smtClean="0"/>
              <a:t>fficials to report certain actions against physicians to this data bank.  </a:t>
            </a:r>
          </a:p>
          <a:p>
            <a:r>
              <a:rPr lang="en-US" dirty="0" smtClean="0"/>
              <a:t>This is used as a reference in legal, hiring, and insurance matters.</a:t>
            </a:r>
          </a:p>
          <a:p>
            <a:endParaRPr lang="en-US" dirty="0"/>
          </a:p>
          <a:p>
            <a:r>
              <a:rPr lang="en-US" dirty="0"/>
              <a:t>_________</a:t>
            </a:r>
            <a:r>
              <a:rPr lang="en-US" b="1" dirty="0" smtClean="0">
                <a:solidFill>
                  <a:srgbClr val="F8D92D"/>
                </a:solidFill>
              </a:rPr>
              <a:t>(HIPDB)</a:t>
            </a:r>
            <a:r>
              <a:rPr lang="en-US" dirty="0" smtClean="0">
                <a:solidFill>
                  <a:srgbClr val="F8D92D"/>
                </a:solidFill>
              </a:rPr>
              <a:t>- </a:t>
            </a:r>
            <a:r>
              <a:rPr lang="en-US" dirty="0" smtClean="0"/>
              <a:t>Same as above but</a:t>
            </a:r>
          </a:p>
          <a:p>
            <a:r>
              <a:rPr lang="en-US" dirty="0" smtClean="0"/>
              <a:t> limited to criminal convictions, civil judgments, malpractice actions, license and</a:t>
            </a:r>
          </a:p>
          <a:p>
            <a:r>
              <a:rPr lang="en-US" dirty="0"/>
              <a:t>c</a:t>
            </a:r>
            <a:r>
              <a:rPr lang="en-US" dirty="0" smtClean="0"/>
              <a:t>ertification actions and exclusion from state/federal healthcare programs.</a:t>
            </a:r>
          </a:p>
          <a:p>
            <a:endParaRPr lang="en-US" dirty="0">
              <a:solidFill>
                <a:schemeClr val="accent3"/>
              </a:solidFill>
            </a:endParaRPr>
          </a:p>
          <a:p>
            <a:endParaRPr lang="en-US" i="1" dirty="0"/>
          </a:p>
          <a:p>
            <a:endParaRPr lang="en-US" i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687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6734" y="28015"/>
            <a:ext cx="7779490" cy="6463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 smtClean="0">
              <a:solidFill>
                <a:schemeClr val="tx2"/>
              </a:solidFill>
            </a:endParaRPr>
          </a:p>
          <a:p>
            <a:endParaRPr lang="en-US" b="1" dirty="0" smtClean="0">
              <a:solidFill>
                <a:schemeClr val="tx2"/>
              </a:solidFill>
            </a:endParaRPr>
          </a:p>
          <a:p>
            <a:endParaRPr lang="en-US" b="1" dirty="0" smtClean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endParaRPr lang="en-US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S</a:t>
            </a:r>
            <a:r>
              <a:rPr lang="en-US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electing a Hospital: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ECD6A7"/>
                </a:solidFill>
              </a:rPr>
              <a:t>Which physicians have admitting privileges to that hospital?</a:t>
            </a:r>
          </a:p>
          <a:p>
            <a:r>
              <a:rPr lang="en-US" dirty="0" smtClean="0">
                <a:solidFill>
                  <a:srgbClr val="ECD6A7"/>
                </a:solidFill>
              </a:rPr>
              <a:t>Which healthcare insurance plans cover that hospital?</a:t>
            </a:r>
          </a:p>
          <a:p>
            <a:r>
              <a:rPr lang="en-US" dirty="0" smtClean="0">
                <a:solidFill>
                  <a:srgbClr val="ECD6A7"/>
                </a:solidFill>
              </a:rPr>
              <a:t>Ratings:  US News and World Report,</a:t>
            </a:r>
            <a:r>
              <a:rPr lang="en-US" dirty="0">
                <a:solidFill>
                  <a:srgbClr val="ECD6A7"/>
                </a:solidFill>
              </a:rPr>
              <a:t> </a:t>
            </a:r>
            <a:r>
              <a:rPr lang="en-US" dirty="0" smtClean="0">
                <a:solidFill>
                  <a:srgbClr val="ECD6A7"/>
                </a:solidFill>
              </a:rPr>
              <a:t>Consumer’s Checkbook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b="1" dirty="0" smtClean="0">
                <a:solidFill>
                  <a:srgbClr val="0000FF"/>
                </a:solidFill>
              </a:rPr>
              <a:t>Types of Senior Living Facilities</a:t>
            </a:r>
          </a:p>
          <a:p>
            <a:endParaRPr lang="en-US" dirty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rgbClr val="0000FF"/>
                </a:solidFill>
              </a:rPr>
              <a:t>_________- </a:t>
            </a:r>
            <a:r>
              <a:rPr lang="en-US" dirty="0" smtClean="0">
                <a:solidFill>
                  <a:srgbClr val="0000FF"/>
                </a:solidFill>
              </a:rPr>
              <a:t>low level of service, primarily for independent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Seniors</a:t>
            </a:r>
          </a:p>
          <a:p>
            <a:endParaRPr lang="en-US" dirty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rgbClr val="0000FF"/>
                </a:solidFill>
              </a:rPr>
              <a:t>_________</a:t>
            </a:r>
            <a:r>
              <a:rPr lang="en-US" dirty="0" smtClean="0">
                <a:solidFill>
                  <a:srgbClr val="0000FF"/>
                </a:solidFill>
              </a:rPr>
              <a:t>- those that need help with activities of daily living (bath, dress,</a:t>
            </a:r>
          </a:p>
          <a:p>
            <a:r>
              <a:rPr lang="en-US" dirty="0">
                <a:solidFill>
                  <a:srgbClr val="0000FF"/>
                </a:solidFill>
              </a:rPr>
              <a:t>g</a:t>
            </a:r>
            <a:r>
              <a:rPr lang="en-US" dirty="0" smtClean="0">
                <a:solidFill>
                  <a:srgbClr val="0000FF"/>
                </a:solidFill>
              </a:rPr>
              <a:t>rooming, etc.)  They coordinate health services, medications, therapy, </a:t>
            </a:r>
          </a:p>
          <a:p>
            <a:r>
              <a:rPr lang="en-US" dirty="0">
                <a:solidFill>
                  <a:srgbClr val="0000FF"/>
                </a:solidFill>
              </a:rPr>
              <a:t>t</a:t>
            </a:r>
            <a:r>
              <a:rPr lang="en-US" dirty="0" smtClean="0">
                <a:solidFill>
                  <a:srgbClr val="0000FF"/>
                </a:solidFill>
              </a:rPr>
              <a:t>ransportation, etc.  Some have specialized units such as Alzheimer’s, Dementia, etc.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39650" y="133985"/>
            <a:ext cx="7583488" cy="712718"/>
          </a:xfrm>
        </p:spPr>
        <p:txBody>
          <a:bodyPr/>
          <a:lstStyle/>
          <a:p>
            <a:r>
              <a:rPr lang="en-US" sz="3600" dirty="0" smtClean="0"/>
              <a:t>Consumer Choices</a:t>
            </a:r>
            <a:endParaRPr lang="en-US" sz="36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878499" y="6204612"/>
            <a:ext cx="7583487" cy="17526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518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6425" y="569652"/>
            <a:ext cx="7956024" cy="5078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b="1" dirty="0" smtClean="0">
              <a:solidFill>
                <a:schemeClr val="accent4"/>
              </a:solidFill>
            </a:endParaRPr>
          </a:p>
          <a:p>
            <a:r>
              <a:rPr lang="en-US" b="1" dirty="0" smtClean="0">
                <a:solidFill>
                  <a:schemeClr val="accent4"/>
                </a:solidFill>
              </a:rPr>
              <a:t>Nursing </a:t>
            </a:r>
            <a:r>
              <a:rPr lang="en-US" b="1" dirty="0">
                <a:solidFill>
                  <a:schemeClr val="accent4"/>
                </a:solidFill>
              </a:rPr>
              <a:t>Homes/Skilled Nursing Facilities </a:t>
            </a:r>
            <a:endParaRPr lang="en-US" b="1" dirty="0" smtClean="0">
              <a:solidFill>
                <a:schemeClr val="accent4"/>
              </a:solidFill>
            </a:endParaRPr>
          </a:p>
          <a:p>
            <a:endParaRPr lang="en-US" dirty="0"/>
          </a:p>
          <a:p>
            <a:r>
              <a:rPr lang="en-US" dirty="0" smtClean="0"/>
              <a:t>Have R.N.s, M.D. supervision, custodial care such as bath, toilet, in/out of bed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r>
              <a:rPr lang="en-US" b="1" dirty="0" smtClean="0">
                <a:solidFill>
                  <a:schemeClr val="accent4"/>
                </a:solidFill>
              </a:rPr>
              <a:t>ISSUES with all of these:</a:t>
            </a:r>
          </a:p>
          <a:p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b="1" dirty="0" smtClean="0">
                <a:solidFill>
                  <a:schemeClr val="bg2"/>
                </a:solidFill>
              </a:rPr>
              <a:t>Costs- </a:t>
            </a:r>
            <a:r>
              <a:rPr lang="en-US" sz="1600" b="1" dirty="0" smtClean="0">
                <a:solidFill>
                  <a:schemeClr val="bg2"/>
                </a:solidFill>
              </a:rPr>
              <a:t>Assisted living $3,000- $6,000/month, Nursing homes $10,000 + per month</a:t>
            </a:r>
          </a:p>
          <a:p>
            <a:pPr marL="285750" indent="-285750">
              <a:buFont typeface="Arial"/>
              <a:buChar char="•"/>
            </a:pPr>
            <a:endParaRPr lang="en-US" b="1" dirty="0" smtClean="0">
              <a:solidFill>
                <a:schemeClr val="bg2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b="1" dirty="0" smtClean="0">
                <a:solidFill>
                  <a:schemeClr val="bg2"/>
                </a:solidFill>
              </a:rPr>
              <a:t>LTC insurance - </a:t>
            </a:r>
            <a:r>
              <a:rPr lang="en-US" b="1" dirty="0" smtClean="0">
                <a:solidFill>
                  <a:srgbClr val="008000"/>
                </a:solidFill>
              </a:rPr>
              <a:t>$$$ </a:t>
            </a:r>
          </a:p>
          <a:p>
            <a:pPr marL="285750" indent="-285750">
              <a:buFont typeface="Arial"/>
              <a:buChar char="•"/>
            </a:pPr>
            <a:endParaRPr lang="en-US" b="1" dirty="0" smtClean="0">
              <a:solidFill>
                <a:schemeClr val="bg2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b="1" dirty="0" smtClean="0">
                <a:solidFill>
                  <a:schemeClr val="bg2"/>
                </a:solidFill>
              </a:rPr>
              <a:t>Medicare Facilities </a:t>
            </a:r>
            <a:r>
              <a:rPr lang="mr-IN" b="1" dirty="0" smtClean="0">
                <a:solidFill>
                  <a:schemeClr val="bg2"/>
                </a:solidFill>
              </a:rPr>
              <a:t>–</a:t>
            </a:r>
            <a:r>
              <a:rPr lang="en-US" b="1" dirty="0" smtClean="0">
                <a:solidFill>
                  <a:schemeClr val="bg2"/>
                </a:solidFill>
              </a:rPr>
              <a:t> Free, Access, </a:t>
            </a:r>
            <a:r>
              <a:rPr lang="en-US" b="1" dirty="0">
                <a:solidFill>
                  <a:schemeClr val="bg2"/>
                </a:solidFill>
              </a:rPr>
              <a:t>Q</a:t>
            </a:r>
            <a:r>
              <a:rPr lang="en-US" b="1" dirty="0" smtClean="0">
                <a:solidFill>
                  <a:schemeClr val="bg2"/>
                </a:solidFill>
              </a:rPr>
              <a:t>uality?</a:t>
            </a:r>
          </a:p>
          <a:p>
            <a:pPr marL="285750" indent="-285750">
              <a:buFont typeface="Arial"/>
              <a:buChar char="•"/>
            </a:pPr>
            <a:endParaRPr lang="en-US" b="1" dirty="0" smtClean="0">
              <a:solidFill>
                <a:schemeClr val="bg2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b="1" dirty="0" smtClean="0">
                <a:solidFill>
                  <a:schemeClr val="bg2"/>
                </a:solidFill>
              </a:rPr>
              <a:t>Always visit before choosing.   </a:t>
            </a:r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2859" y="117145"/>
            <a:ext cx="7583488" cy="452507"/>
          </a:xfrm>
        </p:spPr>
        <p:txBody>
          <a:bodyPr/>
          <a:lstStyle/>
          <a:p>
            <a:r>
              <a:rPr lang="en-US" sz="2800" dirty="0" smtClean="0"/>
              <a:t>Consumer Choices CONT’D</a:t>
            </a:r>
            <a:endParaRPr lang="en-US" sz="28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779463" y="5575464"/>
            <a:ext cx="7583487" cy="17526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8fd17ee9bc5d73bd042f9000f0ec4439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744" y="4387984"/>
            <a:ext cx="2379680" cy="1587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26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recedent">
  <a:themeElements>
    <a:clrScheme name="Precedent">
      <a:dk1>
        <a:srgbClr val="921F07"/>
      </a:dk1>
      <a:lt1>
        <a:sysClr val="window" lastClr="FFFFFF"/>
      </a:lt1>
      <a:dk2>
        <a:srgbClr val="333333"/>
      </a:dk2>
      <a:lt2>
        <a:srgbClr val="E5E5D3"/>
      </a:lt2>
      <a:accent1>
        <a:srgbClr val="993232"/>
      </a:accent1>
      <a:accent2>
        <a:srgbClr val="9B6C34"/>
      </a:accent2>
      <a:accent3>
        <a:srgbClr val="736C5D"/>
      </a:accent3>
      <a:accent4>
        <a:srgbClr val="C9972B"/>
      </a:accent4>
      <a:accent5>
        <a:srgbClr val="C95F2B"/>
      </a:accent5>
      <a:accent6>
        <a:srgbClr val="8F7A05"/>
      </a:accent6>
      <a:hlink>
        <a:srgbClr val="933926"/>
      </a:hlink>
      <a:folHlink>
        <a:srgbClr val="916019"/>
      </a:folHlink>
    </a:clrScheme>
    <a:fontScheme name="Precedent">
      <a:majorFont>
        <a:latin typeface="Perpetua Titling MT"/>
        <a:ea typeface=""/>
        <a:cs typeface=""/>
        <a:font script="Jpan" typeface="ＭＳ Ｐ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Precedent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35000"/>
              </a:schemeClr>
            </a:gs>
            <a:gs pos="100000">
              <a:schemeClr val="phClr">
                <a:tint val="100000"/>
                <a:shade val="30000"/>
                <a:satMod val="135000"/>
              </a:schemeClr>
            </a:gs>
          </a:gsLst>
          <a:path path="circle">
            <a:fillToRect l="70000" t="10000" b="7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5000"/>
              </a:schemeClr>
              <a:schemeClr val="phClr">
                <a:satMod val="150000"/>
                <a:lumMod val="11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25400" dir="4800000" sx="103000" sy="103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3000000"/>
            </a:lightRig>
          </a:scene3d>
          <a:sp3d prstMaterial="softEdge">
            <a:bevelT w="0" h="0"/>
          </a:sp3d>
        </a:effectStyle>
        <a:effectStyle>
          <a:effectLst>
            <a:innerShdw blurRad="127000" dist="38100" dir="13200000">
              <a:srgbClr val="000000">
                <a:alpha val="75000"/>
              </a:srgbClr>
            </a:innerShdw>
            <a:outerShdw blurRad="38100" dist="12700" dir="1800000" sx="101000" sy="101000" rotWithShape="0">
              <a:srgbClr val="000000">
                <a:alpha val="40000"/>
              </a:srgbClr>
            </a:outerShdw>
            <a:reflection blurRad="127000" stA="25000" endPos="30000" dist="12700" dir="5400000" sy="-100000" rotWithShape="0"/>
          </a:effectLst>
          <a:scene3d>
            <a:camera prst="orthographicFront">
              <a:rot lat="0" lon="0" rev="0"/>
            </a:camera>
            <a:lightRig rig="twoPt" dir="t">
              <a:rot lat="0" lon="0" rev="12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35000"/>
              </a:schemeClr>
            </a:gs>
            <a:gs pos="100000">
              <a:schemeClr val="phClr">
                <a:shade val="30000"/>
                <a:satMod val="150000"/>
              </a:schemeClr>
            </a:gs>
          </a:gsLst>
          <a:path path="circle">
            <a:fillToRect t="10000" r="70000" b="7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30000"/>
                <a:lumMod val="80000"/>
              </a:schemeClr>
              <a:schemeClr val="phClr">
                <a:satMod val="15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Precedent.thmx</Template>
  <TotalTime>157</TotalTime>
  <Words>570</Words>
  <Application>Microsoft Macintosh PowerPoint</Application>
  <PresentationFormat>On-screen Show (4:3)</PresentationFormat>
  <Paragraphs>95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Precedent</vt:lpstr>
      <vt:lpstr>Power Point # 2 Part Two </vt:lpstr>
      <vt:lpstr>PowerPoint Presentation</vt:lpstr>
      <vt:lpstr>Issues</vt:lpstr>
      <vt:lpstr> Hospital Quality </vt:lpstr>
      <vt:lpstr>PowerPoint Presentation</vt:lpstr>
      <vt:lpstr>Consumer Choices</vt:lpstr>
      <vt:lpstr>Consumer Choices CONT’D</vt:lpstr>
    </vt:vector>
  </TitlesOfParts>
  <Company>DiCicco Consulting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 </dc:title>
  <dc:creator>Nicholas DiCicco</dc:creator>
  <cp:lastModifiedBy>Nicholas DiCicco</cp:lastModifiedBy>
  <cp:revision>17</cp:revision>
  <dcterms:created xsi:type="dcterms:W3CDTF">2014-02-03T22:17:10Z</dcterms:created>
  <dcterms:modified xsi:type="dcterms:W3CDTF">2018-01-09T17:53:34Z</dcterms:modified>
</cp:coreProperties>
</file>