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7EB273CF-8910-423E-9890-FC81E25E5084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ounded Rectangle 14"/>
          <p:cNvSpPr/>
          <p:nvPr userDrawn="1"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5"/>
          <p:cNvSpPr/>
          <p:nvPr userDrawn="1"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6"/>
          <p:cNvSpPr/>
          <p:nvPr userDrawn="1"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7"/>
          <p:cNvSpPr/>
          <p:nvPr userDrawn="1"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4EC5816F-D43D-40D1-9B38-E1A2C18F0972}" type="datetime1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9071-CFF5-4E3B-B0AB-39782972E256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ounded Rectangle 11"/>
          <p:cNvSpPr/>
          <p:nvPr userDrawn="1"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2"/>
          <p:cNvSpPr/>
          <p:nvPr userDrawn="1"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3"/>
          <p:cNvSpPr/>
          <p:nvPr userDrawn="1"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/>
          <p:cNvSpPr/>
          <p:nvPr userDrawn="1"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 cstate="print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3D8BD1F-DE98-4C29-8281-9EC9927620DF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  <p:sp>
        <p:nvSpPr>
          <p:cNvPr id="9" name="Rounded Rectangle 11"/>
          <p:cNvSpPr/>
          <p:nvPr userDrawn="1"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2"/>
          <p:cNvSpPr/>
          <p:nvPr userDrawn="1"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3"/>
          <p:cNvSpPr/>
          <p:nvPr userDrawn="1"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4"/>
          <p:cNvSpPr/>
          <p:nvPr userDrawn="1"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CD6D-7520-4B34-A5A3-E8385FA3AFC6}" type="datetime1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2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3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 cstate="print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5D47-465E-4A05-802B-049480555B6D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ounded Rectangle 16"/>
          <p:cNvSpPr/>
          <p:nvPr userDrawn="1"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7"/>
          <p:cNvSpPr/>
          <p:nvPr userDrawn="1"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8"/>
          <p:cNvSpPr/>
          <p:nvPr userDrawn="1"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9"/>
          <p:cNvSpPr/>
          <p:nvPr userDrawn="1"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1DB0-D703-40B5-AE3D-532AFE0356D1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ounded Rectangle 16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7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8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9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C029-2200-4EB8-BDE8-5EE0E23571A6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ounded Rectangle 52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53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54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55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5A1C-C0DD-4ED6-B23E-A9D2DD110058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 cstate="print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20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1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2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3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1B50-C580-4CB7-BA07-14C66C34B76D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ounded Rectangle 11"/>
          <p:cNvSpPr/>
          <p:nvPr userDrawn="1"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2"/>
          <p:cNvSpPr/>
          <p:nvPr userDrawn="1"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3"/>
          <p:cNvSpPr/>
          <p:nvPr userDrawn="1"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14"/>
          <p:cNvSpPr/>
          <p:nvPr userDrawn="1"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EC5816F-D43D-40D1-9B38-E1A2C18F0972}" type="datetime1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EC5816F-D43D-40D1-9B38-E1A2C18F0972}" type="datetime1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Power Point # 2</a:t>
            </a:r>
            <a:br>
              <a:rPr lang="en-US" sz="4000" dirty="0" smtClean="0"/>
            </a:b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 Two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5"/>
            <a:ext cx="7583487" cy="3261729"/>
          </a:xfrm>
        </p:spPr>
        <p:txBody>
          <a:bodyPr>
            <a:normAutofit/>
          </a:bodyPr>
          <a:lstStyle/>
          <a:p>
            <a:r>
              <a:rPr lang="en-US" sz="4300" b="1" dirty="0" smtClean="0"/>
              <a:t>HealthCare Facilities</a:t>
            </a:r>
          </a:p>
          <a:p>
            <a:endParaRPr lang="en-US" sz="1000" i="1" dirty="0" smtClean="0"/>
          </a:p>
          <a:p>
            <a:endParaRPr lang="en-US" sz="1000" i="1" dirty="0"/>
          </a:p>
          <a:p>
            <a:endParaRPr lang="en-US" sz="1000" i="1" dirty="0" smtClean="0"/>
          </a:p>
          <a:p>
            <a:endParaRPr lang="en-US" sz="1000" i="1" dirty="0"/>
          </a:p>
          <a:p>
            <a:endParaRPr lang="en-US" sz="1000" i="1" dirty="0" smtClean="0"/>
          </a:p>
          <a:p>
            <a:endParaRPr lang="en-US" sz="1000" i="1" dirty="0"/>
          </a:p>
          <a:p>
            <a:endParaRPr lang="en-US" sz="1000" i="1" dirty="0" smtClean="0"/>
          </a:p>
          <a:p>
            <a:endParaRPr lang="en-US" sz="1000" i="1" dirty="0"/>
          </a:p>
          <a:p>
            <a:endParaRPr lang="en-US" sz="1000" i="1" dirty="0" smtClean="0"/>
          </a:p>
          <a:p>
            <a:endParaRPr lang="en-US" sz="1000" i="1" dirty="0"/>
          </a:p>
          <a:p>
            <a:r>
              <a:rPr lang="en-US" sz="1000" i="1" dirty="0" smtClean="0"/>
              <a:t>Based on readings from Barrett, et. al. chapter 22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xmlns="" val="121586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4433" y="2330176"/>
            <a:ext cx="704551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HOSPITALS IN THE USA</a:t>
            </a:r>
          </a:p>
          <a:p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18% are for profit hospitals</a:t>
            </a:r>
          </a:p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23% are specialty hospitals (Will’s Eye, Children’s Hospital, etc.)</a:t>
            </a:r>
            <a:endParaRPr lang="en-US" b="1" dirty="0"/>
          </a:p>
        </p:txBody>
      </p:sp>
      <p:pic>
        <p:nvPicPr>
          <p:cNvPr id="7" name="Picture 6" descr="hosp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880" y="242816"/>
            <a:ext cx="2920343" cy="18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977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39546"/>
            <a:ext cx="87382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Emergency Rooms and E.R. Directors reporting that there are not enough doctors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on call, especially for specialties such as hand, </a:t>
            </a:r>
            <a:r>
              <a:rPr lang="en-US" b="1" dirty="0" err="1" smtClean="0"/>
              <a:t>neuro</a:t>
            </a:r>
            <a:r>
              <a:rPr lang="en-US" b="1" dirty="0" smtClean="0"/>
              <a:t>, ENT, psychiatry</a:t>
            </a:r>
          </a:p>
          <a:p>
            <a:pPr marL="285750" indent="-285750">
              <a:buFont typeface="Arial"/>
              <a:buChar char="•"/>
            </a:pP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US health care system is very expensive </a:t>
            </a:r>
            <a:r>
              <a:rPr lang="en-US" b="1" dirty="0" smtClean="0">
                <a:solidFill>
                  <a:srgbClr val="008000"/>
                </a:solidFill>
              </a:rPr>
              <a:t>$$$ 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008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Presently 46% of health care is funded by the taxpayers in the form of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     state, federal, or social security taxes.  </a:t>
            </a:r>
            <a:r>
              <a:rPr lang="en-US" b="1" dirty="0" smtClean="0">
                <a:solidFill>
                  <a:srgbClr val="008000"/>
                </a:solidFill>
              </a:rPr>
              <a:t>(</a:t>
            </a:r>
            <a:r>
              <a:rPr lang="en-US" b="1" dirty="0" smtClean="0">
                <a:solidFill>
                  <a:schemeClr val="bg2"/>
                </a:solidFill>
              </a:rPr>
              <a:t>black</a:t>
            </a:r>
            <a:r>
              <a:rPr lang="en-US" b="1" dirty="0" smtClean="0">
                <a:solidFill>
                  <a:srgbClr val="008000"/>
                </a:solidFill>
              </a:rPr>
              <a:t>/cash market </a:t>
            </a:r>
            <a:r>
              <a:rPr lang="en-US" b="1" dirty="0" smtClean="0">
                <a:solidFill>
                  <a:srgbClr val="333333"/>
                </a:solidFill>
              </a:rPr>
              <a:t>?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137" y="337876"/>
            <a:ext cx="7583488" cy="1139177"/>
          </a:xfrm>
        </p:spPr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05977" y="6074938"/>
            <a:ext cx="7583487" cy="4543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emergency-roo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111" y="337876"/>
            <a:ext cx="1950720" cy="1514856"/>
          </a:xfrm>
          <a:prstGeom prst="rect">
            <a:avLst/>
          </a:prstGeom>
        </p:spPr>
      </p:pic>
      <p:pic>
        <p:nvPicPr>
          <p:cNvPr id="7" name="Picture 6" descr="cas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8194" y="3920309"/>
            <a:ext cx="3450029" cy="207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197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79" y="2065080"/>
            <a:ext cx="887820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Hospitals and Healthcare facilities are accredited by </a:t>
            </a:r>
            <a:r>
              <a:rPr lang="en-US" b="1" dirty="0" smtClean="0"/>
              <a:t>_________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The TJC develops standards of _________&amp; awards ____________</a:t>
            </a:r>
          </a:p>
          <a:p>
            <a:r>
              <a:rPr lang="en-US" dirty="0" smtClean="0"/>
              <a:t>for meeting or exceeding those standards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bg2"/>
                </a:solidFill>
              </a:rPr>
              <a:t>It includes: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333333"/>
                </a:solidFill>
              </a:rPr>
              <a:t>_________-comprised of active physicians who evaluate quality of care at hospitals</a:t>
            </a:r>
          </a:p>
          <a:p>
            <a:r>
              <a:rPr lang="en-US" b="1" dirty="0" smtClean="0">
                <a:solidFill>
                  <a:srgbClr val="333333"/>
                </a:solidFill>
              </a:rPr>
              <a:t>2. _________ -which reviews hospital admissions and length of stays.</a:t>
            </a:r>
          </a:p>
          <a:p>
            <a:r>
              <a:rPr lang="en-US" b="1" dirty="0" smtClean="0">
                <a:solidFill>
                  <a:srgbClr val="333333"/>
                </a:solidFill>
              </a:rPr>
              <a:t>3. _________- reviews books for defective or unnecessary care</a:t>
            </a:r>
          </a:p>
          <a:p>
            <a:r>
              <a:rPr lang="en-US" b="1" dirty="0" smtClean="0">
                <a:solidFill>
                  <a:srgbClr val="333333"/>
                </a:solidFill>
              </a:rPr>
              <a:t>4. </a:t>
            </a:r>
            <a:r>
              <a:rPr lang="en-US" b="1" dirty="0">
                <a:solidFill>
                  <a:srgbClr val="333333"/>
                </a:solidFill>
              </a:rPr>
              <a:t>_________- </a:t>
            </a:r>
            <a:r>
              <a:rPr lang="en-US" b="1" dirty="0" smtClean="0">
                <a:solidFill>
                  <a:srgbClr val="333333"/>
                </a:solidFill>
              </a:rPr>
              <a:t>reviews surgeries</a:t>
            </a:r>
            <a:endParaRPr lang="en-US" b="1" dirty="0">
              <a:solidFill>
                <a:srgbClr val="33333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3322" y="285446"/>
            <a:ext cx="7583488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Hospital </a:t>
            </a:r>
            <a:r>
              <a:rPr lang="en-US" sz="3600" dirty="0"/>
              <a:t>Quality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98869" y="1002493"/>
            <a:ext cx="7583487" cy="22667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----------------------------------------------------------------------------------------------------------------------------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67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770" y="729820"/>
            <a:ext cx="8020144" cy="480131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Discipline of Physicians: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Hospitals </a:t>
            </a:r>
            <a:r>
              <a:rPr lang="en-US" dirty="0"/>
              <a:t>may _________hospital </a:t>
            </a:r>
            <a:r>
              <a:rPr lang="en-US" dirty="0" smtClean="0"/>
              <a:t>treatment privileges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Medical Societies may </a:t>
            </a:r>
            <a:r>
              <a:rPr lang="en-US" dirty="0"/>
              <a:t>_________members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States may </a:t>
            </a:r>
            <a:r>
              <a:rPr lang="en-US" dirty="0"/>
              <a:t>_________medical </a:t>
            </a:r>
            <a:r>
              <a:rPr lang="en-US" dirty="0" smtClean="0"/>
              <a:t>licenses to practice in that state.</a:t>
            </a:r>
          </a:p>
          <a:p>
            <a:endParaRPr lang="en-US" dirty="0" smtClean="0"/>
          </a:p>
          <a:p>
            <a:r>
              <a:rPr lang="en-US" dirty="0"/>
              <a:t>_________</a:t>
            </a:r>
            <a:r>
              <a:rPr lang="en-US" b="1" dirty="0" smtClean="0">
                <a:solidFill>
                  <a:srgbClr val="F8D92D"/>
                </a:solidFill>
              </a:rPr>
              <a:t>(NPDB)</a:t>
            </a:r>
            <a:r>
              <a:rPr lang="en-US" dirty="0" smtClean="0">
                <a:solidFill>
                  <a:srgbClr val="F8D92D"/>
                </a:solidFill>
              </a:rPr>
              <a:t>- </a:t>
            </a:r>
            <a:r>
              <a:rPr lang="en-US" dirty="0" smtClean="0"/>
              <a:t>Gov’t requires certain bodies and </a:t>
            </a:r>
          </a:p>
          <a:p>
            <a:r>
              <a:rPr lang="en-US" dirty="0"/>
              <a:t>o</a:t>
            </a:r>
            <a:r>
              <a:rPr lang="en-US" dirty="0" smtClean="0"/>
              <a:t>fficials to report certain actions against physicians to this data bank.  </a:t>
            </a:r>
          </a:p>
          <a:p>
            <a:r>
              <a:rPr lang="en-US" dirty="0" smtClean="0"/>
              <a:t>This is used as a reference in legal, hiring, and insurance matters.</a:t>
            </a:r>
          </a:p>
          <a:p>
            <a:endParaRPr lang="en-US" dirty="0"/>
          </a:p>
          <a:p>
            <a:r>
              <a:rPr lang="en-US" dirty="0"/>
              <a:t>_________</a:t>
            </a:r>
            <a:r>
              <a:rPr lang="en-US" b="1" dirty="0" smtClean="0">
                <a:solidFill>
                  <a:srgbClr val="F8D92D"/>
                </a:solidFill>
              </a:rPr>
              <a:t>(HIPDB)</a:t>
            </a:r>
            <a:r>
              <a:rPr lang="en-US" dirty="0" smtClean="0">
                <a:solidFill>
                  <a:srgbClr val="F8D92D"/>
                </a:solidFill>
              </a:rPr>
              <a:t>- </a:t>
            </a:r>
            <a:r>
              <a:rPr lang="en-US" dirty="0" smtClean="0"/>
              <a:t>Same as above but</a:t>
            </a:r>
          </a:p>
          <a:p>
            <a:r>
              <a:rPr lang="en-US" dirty="0" smtClean="0"/>
              <a:t> limited to criminal convictions, civil judgments, malpractice actions, license and</a:t>
            </a:r>
          </a:p>
          <a:p>
            <a:r>
              <a:rPr lang="en-US" dirty="0"/>
              <a:t>c</a:t>
            </a:r>
            <a:r>
              <a:rPr lang="en-US" dirty="0" smtClean="0"/>
              <a:t>ertification actions and exclusion from state/federal healthcare programs.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i="1" dirty="0"/>
          </a:p>
          <a:p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468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734" y="28015"/>
            <a:ext cx="7779490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electing a Hospital: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ECD6A7"/>
                </a:solidFill>
              </a:rPr>
              <a:t>Which physicians have admitting privileges to that hospital?</a:t>
            </a:r>
          </a:p>
          <a:p>
            <a:r>
              <a:rPr lang="en-US" dirty="0" smtClean="0">
                <a:solidFill>
                  <a:srgbClr val="ECD6A7"/>
                </a:solidFill>
              </a:rPr>
              <a:t>Which healthcare insurance plans cover that hospital?</a:t>
            </a:r>
          </a:p>
          <a:p>
            <a:r>
              <a:rPr lang="en-US" dirty="0" smtClean="0">
                <a:solidFill>
                  <a:srgbClr val="ECD6A7"/>
                </a:solidFill>
              </a:rPr>
              <a:t>Ratings:  US News and World Report,</a:t>
            </a:r>
            <a:r>
              <a:rPr lang="en-US" dirty="0">
                <a:solidFill>
                  <a:srgbClr val="ECD6A7"/>
                </a:solidFill>
              </a:rPr>
              <a:t> </a:t>
            </a:r>
            <a:r>
              <a:rPr lang="en-US" dirty="0" smtClean="0">
                <a:solidFill>
                  <a:srgbClr val="ECD6A7"/>
                </a:solidFill>
              </a:rPr>
              <a:t>Consumer’s Checkbook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Types of Senior Living Facilities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_________- </a:t>
            </a:r>
            <a:r>
              <a:rPr lang="en-US" dirty="0" smtClean="0">
                <a:solidFill>
                  <a:srgbClr val="0000FF"/>
                </a:solidFill>
              </a:rPr>
              <a:t>low level of service, primarily for independent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Seniors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_________</a:t>
            </a:r>
            <a:r>
              <a:rPr lang="en-US" dirty="0" smtClean="0">
                <a:solidFill>
                  <a:srgbClr val="0000FF"/>
                </a:solidFill>
              </a:rPr>
              <a:t>- those that need help with activities of daily living (bath, dress,</a:t>
            </a:r>
          </a:p>
          <a:p>
            <a:r>
              <a:rPr lang="en-US" dirty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rooming, etc.)  They coordinate health services, medications, therapy, </a:t>
            </a:r>
          </a:p>
          <a:p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ransportation, etc.  Some have specialized units such as Alzheimer’s, Dementia, etc.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9650" y="133985"/>
            <a:ext cx="7583488" cy="712718"/>
          </a:xfrm>
        </p:spPr>
        <p:txBody>
          <a:bodyPr/>
          <a:lstStyle/>
          <a:p>
            <a:r>
              <a:rPr lang="en-US" sz="3600" dirty="0" smtClean="0"/>
              <a:t>Consumer Choices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78499" y="6204612"/>
            <a:ext cx="7583487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351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6425" y="569652"/>
            <a:ext cx="7956024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>
              <a:solidFill>
                <a:schemeClr val="accent4"/>
              </a:solidFill>
            </a:endParaRPr>
          </a:p>
          <a:p>
            <a:r>
              <a:rPr lang="en-US" b="1" dirty="0" smtClean="0">
                <a:solidFill>
                  <a:schemeClr val="accent4"/>
                </a:solidFill>
              </a:rPr>
              <a:t>Nursing </a:t>
            </a:r>
            <a:r>
              <a:rPr lang="en-US" b="1" dirty="0">
                <a:solidFill>
                  <a:schemeClr val="accent4"/>
                </a:solidFill>
              </a:rPr>
              <a:t>Homes/Skilled Nursing Facilities </a:t>
            </a:r>
            <a:endParaRPr lang="en-US" b="1" dirty="0" smtClean="0">
              <a:solidFill>
                <a:schemeClr val="accent4"/>
              </a:solidFill>
            </a:endParaRPr>
          </a:p>
          <a:p>
            <a:endParaRPr lang="en-US" dirty="0"/>
          </a:p>
          <a:p>
            <a:r>
              <a:rPr lang="en-US" dirty="0" smtClean="0"/>
              <a:t>Have R.N.s, M.D. supervision, custodial care such as bath, toilet, in/out of bed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>
                <a:solidFill>
                  <a:schemeClr val="accent4"/>
                </a:solidFill>
              </a:rPr>
              <a:t>ISSUES with all of these: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Costs- </a:t>
            </a:r>
            <a:r>
              <a:rPr lang="en-US" sz="1600" b="1" dirty="0" smtClean="0">
                <a:solidFill>
                  <a:schemeClr val="bg2"/>
                </a:solidFill>
              </a:rPr>
              <a:t>Assisted living $3,000- $6,000/month, Nursing homes $10,000 + per month</a:t>
            </a: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LTC insurance - </a:t>
            </a:r>
            <a:r>
              <a:rPr lang="en-US" b="1" dirty="0" smtClean="0">
                <a:solidFill>
                  <a:srgbClr val="008000"/>
                </a:solidFill>
              </a:rPr>
              <a:t>$$$ </a:t>
            </a: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Medicare Facilities </a:t>
            </a:r>
            <a:r>
              <a:rPr lang="mr-IN" b="1" dirty="0" smtClean="0">
                <a:solidFill>
                  <a:schemeClr val="bg2"/>
                </a:solidFill>
              </a:rPr>
              <a:t>–</a:t>
            </a:r>
            <a:r>
              <a:rPr lang="en-US" b="1" dirty="0" smtClean="0">
                <a:solidFill>
                  <a:schemeClr val="bg2"/>
                </a:solidFill>
              </a:rPr>
              <a:t> Free, Access, </a:t>
            </a:r>
            <a:r>
              <a:rPr lang="en-US" b="1" dirty="0">
                <a:solidFill>
                  <a:schemeClr val="bg2"/>
                </a:solidFill>
              </a:rPr>
              <a:t>Q</a:t>
            </a:r>
            <a:r>
              <a:rPr lang="en-US" b="1" dirty="0" smtClean="0">
                <a:solidFill>
                  <a:schemeClr val="bg2"/>
                </a:solidFill>
              </a:rPr>
              <a:t>uality?</a:t>
            </a: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Always visit before choosing.   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859" y="117145"/>
            <a:ext cx="7583488" cy="452507"/>
          </a:xfrm>
        </p:spPr>
        <p:txBody>
          <a:bodyPr/>
          <a:lstStyle/>
          <a:p>
            <a:r>
              <a:rPr lang="en-US" sz="2800" dirty="0" smtClean="0"/>
              <a:t>Consumer Choices CONT’D</a:t>
            </a: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79463" y="5575464"/>
            <a:ext cx="7583487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8fd17ee9bc5d73bd042f9000f0ec44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0744" y="4387984"/>
            <a:ext cx="2379680" cy="158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026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157</TotalTime>
  <Words>421</Words>
  <Application>Microsoft Office PowerPoint</Application>
  <PresentationFormat>On-screen Show (4:3)</PresentationFormat>
  <Paragraphs>95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Precedent</vt:lpstr>
      <vt:lpstr>Power Point # 2 Part Two </vt:lpstr>
      <vt:lpstr>Slide 2</vt:lpstr>
      <vt:lpstr>Issues</vt:lpstr>
      <vt:lpstr> Hospital Quality </vt:lpstr>
      <vt:lpstr>Slide 5</vt:lpstr>
      <vt:lpstr>Consumer Choices</vt:lpstr>
      <vt:lpstr>Consumer Choices CONT’D</vt:lpstr>
    </vt:vector>
  </TitlesOfParts>
  <Company>DiCicco Consulting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</dc:title>
  <dc:creator>Nicholas DiCicco</dc:creator>
  <cp:lastModifiedBy>NDiCicco</cp:lastModifiedBy>
  <cp:revision>17</cp:revision>
  <dcterms:created xsi:type="dcterms:W3CDTF">2014-02-03T22:17:10Z</dcterms:created>
  <dcterms:modified xsi:type="dcterms:W3CDTF">2018-08-29T19:20:02Z</dcterms:modified>
</cp:coreProperties>
</file>