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C10B6DF7-3401-5C49-AE65-FD4DB6B3B91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21401312-999D-6945-824B-40376316B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mu.edu/esol/specialist_list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POWEr</a:t>
            </a:r>
            <a:r>
              <a:rPr lang="en-US" dirty="0" smtClean="0"/>
              <a:t> Point # 2 </a:t>
            </a:r>
            <a:br>
              <a:rPr lang="en-US" dirty="0" smtClean="0"/>
            </a:b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PART I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Consumer Health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25654" y="6285650"/>
            <a:ext cx="653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readings from Barrett, et. al. chapters 1, 2, 5, 6, &amp;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58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DOCTOR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Fellow of the American College of Surgeons?</a:t>
            </a:r>
          </a:p>
          <a:p>
            <a:r>
              <a:rPr lang="en-US" dirty="0" smtClean="0"/>
              <a:t>Board Certified plus 1 year of community practice</a:t>
            </a:r>
          </a:p>
          <a:p>
            <a:r>
              <a:rPr lang="en-US" dirty="0" smtClean="0"/>
              <a:t>Undergo a peer review of ethics, personality, and first hand observations of competence in the O.R. </a:t>
            </a:r>
          </a:p>
        </p:txBody>
      </p:sp>
    </p:spTree>
    <p:extLst>
      <p:ext uri="{BB962C8B-B14F-4D97-AF65-F5344CB8AC3E}">
        <p14:creationId xmlns:p14="http://schemas.microsoft.com/office/powerpoint/2010/main" xmlns="" val="279867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7070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Psychiatrists- MDs or DOs with specialty in psychiatry</a:t>
            </a:r>
          </a:p>
          <a:p>
            <a:r>
              <a:rPr lang="en-US" dirty="0" smtClean="0"/>
              <a:t>Psychologist </a:t>
            </a:r>
            <a:r>
              <a:rPr lang="mr-IN" dirty="0" smtClean="0"/>
              <a:t>–</a:t>
            </a:r>
            <a:r>
              <a:rPr lang="en-US" dirty="0" smtClean="0"/>
              <a:t> Ph.D. or </a:t>
            </a:r>
            <a:r>
              <a:rPr lang="en-US" dirty="0" err="1" smtClean="0"/>
              <a:t>Psy</a:t>
            </a:r>
            <a:r>
              <a:rPr lang="en-US" dirty="0" smtClean="0"/>
              <a:t>. D. plus supervised clinical experience, pass an exam</a:t>
            </a:r>
          </a:p>
          <a:p>
            <a:r>
              <a:rPr lang="en-US" dirty="0" smtClean="0"/>
              <a:t>Psychoanalyst- most are the above but the title is not regulated by law and can be used by ANYONE</a:t>
            </a:r>
          </a:p>
          <a:p>
            <a:r>
              <a:rPr lang="en-US" dirty="0" smtClean="0"/>
              <a:t>Certified clinical mental health counselors- Master or Ph. D. plus clinical experience, pass written exam</a:t>
            </a:r>
          </a:p>
          <a:p>
            <a:r>
              <a:rPr lang="en-US" dirty="0" smtClean="0"/>
              <a:t>Treatments- cognitive, behavioral, group, hypnosis, drug, psychotherapy, ECT or EST </a:t>
            </a:r>
            <a:r>
              <a:rPr lang="en-US" dirty="0" smtClean="0">
                <a:solidFill>
                  <a:srgbClr val="921F07"/>
                </a:solidFill>
              </a:rPr>
              <a:t>(video) </a:t>
            </a:r>
          </a:p>
          <a:p>
            <a:r>
              <a:rPr lang="en-US" dirty="0" smtClean="0"/>
              <a:t>Most common?   Most effective?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3499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Cosumer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influences you to buy a product?</a:t>
            </a:r>
          </a:p>
          <a:p>
            <a:r>
              <a:rPr lang="en-US" b="1" dirty="0" smtClean="0"/>
              <a:t>How much time do you spend researching the cost and quality of the product?</a:t>
            </a:r>
          </a:p>
          <a:p>
            <a:r>
              <a:rPr lang="en-US" b="1" dirty="0" smtClean="0"/>
              <a:t>What factors affect how much time you put into this research and decision?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87452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more expensive items at eye level (easily seen)</a:t>
            </a:r>
          </a:p>
          <a:p>
            <a:r>
              <a:rPr lang="en-US" dirty="0" smtClean="0"/>
              <a:t>Make items look more appealing (lighting, moisture on produce, attractive arrangements, etc.)</a:t>
            </a:r>
          </a:p>
          <a:p>
            <a:r>
              <a:rPr lang="en-US" dirty="0" smtClean="0"/>
              <a:t>Store Shuffle- to force you to view new items and sections of the store</a:t>
            </a:r>
          </a:p>
          <a:p>
            <a:r>
              <a:rPr lang="en-US" dirty="0" smtClean="0"/>
              <a:t>Confusing pricing- by the ounce, two </a:t>
            </a:r>
            <a:r>
              <a:rPr lang="en-US" dirty="0" err="1" smtClean="0"/>
              <a:t>fors</a:t>
            </a:r>
            <a:r>
              <a:rPr lang="en-US" dirty="0" smtClean="0"/>
              <a:t>, BOGOs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17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consumer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857604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Be skeptical</a:t>
            </a:r>
            <a:r>
              <a:rPr lang="en-US" sz="1600" b="1" dirty="0"/>
              <a:t> </a:t>
            </a:r>
            <a:r>
              <a:rPr lang="en-US" sz="1600" b="1" dirty="0" smtClean="0"/>
              <a:t>and demand </a:t>
            </a:r>
            <a:r>
              <a:rPr lang="en-US" sz="1600" b="1" dirty="0"/>
              <a:t>evidence </a:t>
            </a:r>
            <a:endParaRPr lang="en-US" sz="1600" b="1" dirty="0" smtClean="0"/>
          </a:p>
          <a:p>
            <a:r>
              <a:rPr lang="en-US" sz="1600" b="1" dirty="0" smtClean="0"/>
              <a:t>Understand the logic of science and scientific verification of truth (scientific method) </a:t>
            </a:r>
            <a:endParaRPr lang="en-US" sz="1600" b="1" dirty="0"/>
          </a:p>
          <a:p>
            <a:r>
              <a:rPr lang="en-US" sz="1600" b="1" dirty="0"/>
              <a:t>Seek reliable information (websites) Mayo Clinic, NCCIH, </a:t>
            </a:r>
            <a:r>
              <a:rPr lang="en-US" sz="1600" b="1" dirty="0" err="1"/>
              <a:t>Healthfinder</a:t>
            </a:r>
            <a:r>
              <a:rPr lang="en-US" sz="1600" b="1" dirty="0" smtClean="0"/>
              <a:t>, </a:t>
            </a:r>
            <a:r>
              <a:rPr lang="en-US" sz="1600" b="1" dirty="0" err="1"/>
              <a:t>MedlinePlus.gov</a:t>
            </a:r>
            <a:r>
              <a:rPr lang="en-US" sz="1600" b="1" dirty="0"/>
              <a:t>,  </a:t>
            </a:r>
            <a:r>
              <a:rPr lang="en-US" sz="1600" b="1" dirty="0" err="1"/>
              <a:t>InteliHealth.com</a:t>
            </a:r>
            <a:r>
              <a:rPr lang="en-US" sz="1600" b="1" dirty="0"/>
              <a:t> (Harvard Medical School), .</a:t>
            </a:r>
            <a:r>
              <a:rPr lang="en-US" sz="1600" b="1" dirty="0" err="1"/>
              <a:t>gov</a:t>
            </a:r>
            <a:r>
              <a:rPr lang="en-US" sz="1600" b="1" dirty="0"/>
              <a:t>, .</a:t>
            </a:r>
            <a:r>
              <a:rPr lang="en-US" sz="1600" b="1" dirty="0" err="1"/>
              <a:t>edu</a:t>
            </a:r>
            <a:r>
              <a:rPr lang="en-US" sz="1600" b="1" dirty="0"/>
              <a:t> </a:t>
            </a:r>
            <a:r>
              <a:rPr lang="en-US" sz="1600" b="1" dirty="0" smtClean="0"/>
              <a:t> Research and review medical practitioners, treatments, and diagnostic tests</a:t>
            </a:r>
            <a:endParaRPr lang="en-US" sz="1600" b="1" dirty="0"/>
          </a:p>
          <a:p>
            <a:r>
              <a:rPr lang="en-US" sz="1600" b="1" dirty="0" smtClean="0"/>
              <a:t>Intelligent use of the Internet:</a:t>
            </a:r>
            <a:endParaRPr lang="en-US" sz="1600" b="1" dirty="0"/>
          </a:p>
          <a:p>
            <a:r>
              <a:rPr lang="en-US" sz="1600" b="1" dirty="0"/>
              <a:t>Have you been scammed?</a:t>
            </a:r>
          </a:p>
          <a:p>
            <a:pPr marL="0" indent="0"/>
            <a:r>
              <a:rPr lang="en-US" sz="1600" b="1" dirty="0"/>
              <a:t> “https”</a:t>
            </a:r>
          </a:p>
          <a:p>
            <a:pPr marL="0" indent="0"/>
            <a:r>
              <a:rPr lang="en-US" sz="1600" b="1" dirty="0"/>
              <a:t>Never use Debit Cards</a:t>
            </a:r>
          </a:p>
          <a:p>
            <a:pPr marL="0" indent="0"/>
            <a:r>
              <a:rPr lang="en-US" sz="1600" b="1" dirty="0"/>
              <a:t>Return Policies </a:t>
            </a:r>
          </a:p>
        </p:txBody>
      </p:sp>
    </p:spTree>
    <p:extLst>
      <p:ext uri="{BB962C8B-B14F-4D97-AF65-F5344CB8AC3E}">
        <p14:creationId xmlns:p14="http://schemas.microsoft.com/office/powerpoint/2010/main" xmlns="" val="1679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1829"/>
            <a:ext cx="5311129" cy="377997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Be involved in your health </a:t>
            </a:r>
            <a:r>
              <a:rPr lang="en-US" b="1" dirty="0" smtClean="0"/>
              <a:t>care </a:t>
            </a:r>
            <a:r>
              <a:rPr lang="mr-IN" b="1" dirty="0" smtClean="0"/>
              <a:t>–</a:t>
            </a:r>
            <a:r>
              <a:rPr lang="en-US" b="1" dirty="0" smtClean="0"/>
              <a:t> ask questions</a:t>
            </a:r>
            <a:endParaRPr lang="en-US" b="1" dirty="0"/>
          </a:p>
          <a:p>
            <a:r>
              <a:rPr lang="en-US" b="1" dirty="0"/>
              <a:t>Medication errors </a:t>
            </a:r>
            <a:r>
              <a:rPr lang="en-US" b="1" dirty="0" smtClean="0"/>
              <a:t>----------------------------</a:t>
            </a:r>
            <a:r>
              <a:rPr lang="en-US" b="1" dirty="0" smtClean="0">
                <a:sym typeface="Wingdings"/>
              </a:rPr>
              <a:t></a:t>
            </a:r>
            <a:endParaRPr lang="en-US" b="1" dirty="0" smtClean="0"/>
          </a:p>
          <a:p>
            <a:r>
              <a:rPr lang="en-US" b="1" dirty="0" smtClean="0"/>
              <a:t>75,000 </a:t>
            </a:r>
            <a:r>
              <a:rPr lang="en-US" b="1" dirty="0"/>
              <a:t>deaths per year from hospital acquired </a:t>
            </a:r>
            <a:r>
              <a:rPr lang="en-US" b="1" dirty="0" smtClean="0"/>
              <a:t>infections (CDC, 2015)</a:t>
            </a:r>
            <a:endParaRPr lang="en-US" b="1" dirty="0"/>
          </a:p>
          <a:p>
            <a:r>
              <a:rPr lang="en-US" b="1" dirty="0" smtClean="0"/>
              <a:t>648,000 people develop hospital acquired infections per year during their stay (CDC, 2015)</a:t>
            </a:r>
          </a:p>
          <a:p>
            <a:endParaRPr lang="en-US" dirty="0"/>
          </a:p>
        </p:txBody>
      </p:sp>
      <p:pic>
        <p:nvPicPr>
          <p:cNvPr id="4" name="Picture 3" descr="050416-MedicalErro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2101" y="1431829"/>
            <a:ext cx="3828638" cy="462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13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in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628" y="2058250"/>
            <a:ext cx="7890536" cy="479975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Surgical </a:t>
            </a:r>
            <a:r>
              <a:rPr lang="en-US" b="1" dirty="0">
                <a:solidFill>
                  <a:schemeClr val="bg1"/>
                </a:solidFill>
              </a:rPr>
              <a:t>errors, incorrect diagnosis, etc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921F07"/>
                </a:solidFill>
              </a:rPr>
              <a:t>Dental Errors: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62148" y="2519543"/>
            <a:ext cx="18420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/>
                </a:solidFill>
              </a:rPr>
              <a:t>Estimated</a:t>
            </a:r>
          </a:p>
          <a:p>
            <a:r>
              <a:rPr lang="en-US" sz="2400" b="1" dirty="0" smtClean="0">
                <a:solidFill>
                  <a:schemeClr val="bg2"/>
                </a:solidFill>
              </a:rPr>
              <a:t>1.5  </a:t>
            </a:r>
          </a:p>
          <a:p>
            <a:r>
              <a:rPr lang="en-US" sz="2400" b="1" dirty="0" smtClean="0">
                <a:solidFill>
                  <a:schemeClr val="bg2"/>
                </a:solidFill>
              </a:rPr>
              <a:t>MILLION </a:t>
            </a:r>
          </a:p>
          <a:p>
            <a:r>
              <a:rPr lang="en-US" sz="2400" b="1" dirty="0" smtClean="0">
                <a:solidFill>
                  <a:schemeClr val="bg2"/>
                </a:solidFill>
              </a:rPr>
              <a:t>injuries from </a:t>
            </a:r>
          </a:p>
          <a:p>
            <a:r>
              <a:rPr lang="en-US" sz="2400" b="1" dirty="0" smtClean="0">
                <a:solidFill>
                  <a:schemeClr val="bg2"/>
                </a:solidFill>
              </a:rPr>
              <a:t>prescription </a:t>
            </a:r>
          </a:p>
          <a:p>
            <a:r>
              <a:rPr lang="en-US" sz="2400" b="1" dirty="0" smtClean="0">
                <a:solidFill>
                  <a:schemeClr val="bg2"/>
                </a:solidFill>
              </a:rPr>
              <a:t>drug errors</a:t>
            </a:r>
            <a:endParaRPr lang="en-US" sz="2400" b="1" dirty="0">
              <a:solidFill>
                <a:schemeClr val="bg2"/>
              </a:solidFill>
            </a:endParaRPr>
          </a:p>
        </p:txBody>
      </p:sp>
      <p:pic>
        <p:nvPicPr>
          <p:cNvPr id="7" name="Picture 6" descr="medication-mistakes-infograph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808" y="1440693"/>
            <a:ext cx="7985356" cy="392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40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CHOOsing</a:t>
            </a:r>
            <a:r>
              <a:rPr lang="en-US" dirty="0" smtClean="0"/>
              <a:t> a Doctor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Healthcare Professionals- most regulated by state licensing laws and accrediting bodies</a:t>
            </a:r>
          </a:p>
          <a:p>
            <a:r>
              <a:rPr lang="en-US" b="1" dirty="0" smtClean="0"/>
              <a:t>Medical Doctors (M.D.) 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Four year degree</a:t>
            </a:r>
          </a:p>
          <a:p>
            <a:pPr marL="457200" indent="-457200">
              <a:buAutoNum type="arabicPeriod"/>
            </a:pPr>
            <a:r>
              <a:rPr lang="en-US" b="1" dirty="0"/>
              <a:t> </a:t>
            </a:r>
            <a:r>
              <a:rPr lang="en-US" b="1" dirty="0" smtClean="0"/>
              <a:t>MCATs test (Medical College Admission Test)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Four more years of study at an accredited Medical School (college or university).  Graduate and pass a national board examination to be licensed in your state. 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All states required at least three years of training at a hospital (residency)  in a </a:t>
            </a:r>
            <a:r>
              <a:rPr lang="en-US" b="1" dirty="0" smtClean="0">
                <a:hlinkClick r:id="rId2"/>
              </a:rPr>
              <a:t>specialty </a:t>
            </a:r>
            <a:r>
              <a:rPr lang="en-US" b="1" dirty="0" smtClean="0"/>
              <a:t>(3-7 yrs. depending on the specialty)  </a:t>
            </a:r>
          </a:p>
          <a:p>
            <a:r>
              <a:rPr lang="en-US" b="1" dirty="0" smtClean="0"/>
              <a:t>Refer to pages 20-21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7353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Doctor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5. Pass </a:t>
            </a:r>
            <a:r>
              <a:rPr lang="en-US" b="1" dirty="0"/>
              <a:t>USMLE (United Stated Medical Licensing Exam)- Consists of 3 parts, taken over several years during one’s residency.  Must pass all parts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6. Fellowship – 6 mos. to 3 years depending on the specialty.  Not all MDs must do a fellowship.   Required for Cardiology, Gastroenterology, etc.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7. Get state license</a:t>
            </a:r>
          </a:p>
          <a:p>
            <a:pPr marL="0" indent="0">
              <a:buNone/>
            </a:pPr>
            <a:r>
              <a:rPr lang="en-US" b="1" dirty="0" smtClean="0"/>
              <a:t>8. Pass a specialty exam</a:t>
            </a:r>
          </a:p>
          <a:p>
            <a:pPr marL="0" indent="0">
              <a:buNone/>
            </a:pPr>
            <a:r>
              <a:rPr lang="en-US" b="1" dirty="0" smtClean="0"/>
              <a:t>9. Obtain hospital affiliation/privileges.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99269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Doctor of Osteopathy (D.O.) – Identical to M.D. (legal equivalent with a slight additional emphasis on the musculoskeletal system.  There used to be a larger difference. 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Board Certified- </a:t>
            </a:r>
            <a:r>
              <a:rPr lang="en-US" dirty="0" smtClean="0">
                <a:solidFill>
                  <a:srgbClr val="333333"/>
                </a:solidFill>
              </a:rPr>
              <a:t>by the American Board of Medical Specialties (ABMS). Requires high standards of training and performance.  They met these standards and passed an  examination.  Renewed every 7-10 years.  They must again meet the standards and pass the exam.  “Board eligible” means they didn’t take the exam yet. </a:t>
            </a:r>
            <a:endParaRPr lang="en-US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9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149</TotalTime>
  <Words>654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Precedent</vt:lpstr>
      <vt:lpstr>POWEr Point # 2  PART I</vt:lpstr>
      <vt:lpstr>Cosumer behavior</vt:lpstr>
      <vt:lpstr>Marketing</vt:lpstr>
      <vt:lpstr>Intelligent consumer behavior</vt:lpstr>
      <vt:lpstr>Health Care</vt:lpstr>
      <vt:lpstr>ERRORS in healthcare</vt:lpstr>
      <vt:lpstr>CHOOsing a Doctor</vt:lpstr>
      <vt:lpstr>Choosing a Doctor CONT’D</vt:lpstr>
      <vt:lpstr>Slide 9</vt:lpstr>
      <vt:lpstr>CHOOSING A DOCTOR</vt:lpstr>
      <vt:lpstr>Mental health professionals</vt:lpstr>
    </vt:vector>
  </TitlesOfParts>
  <Company>DiCicco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</dc:title>
  <dc:creator>Nicholas DiCicco</dc:creator>
  <cp:lastModifiedBy>NDiCicco</cp:lastModifiedBy>
  <cp:revision>18</cp:revision>
  <dcterms:created xsi:type="dcterms:W3CDTF">2014-02-03T18:25:53Z</dcterms:created>
  <dcterms:modified xsi:type="dcterms:W3CDTF">2018-08-29T19:19:38Z</dcterms:modified>
</cp:coreProperties>
</file>