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2B7FF1-05BA-4490-8C3B-3E5E60325F0C}" type="datetimeFigureOut">
              <a:rPr lang="en-US" smtClean="0"/>
              <a:pPr/>
              <a:t>4/23/20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2BDD04-D7AA-423E-A084-359B40C117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_Z3lmidmrY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Aging &amp; dying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Elisabeth </a:t>
            </a:r>
            <a:r>
              <a:rPr lang="en-US" b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Kubler</a:t>
            </a: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-Ross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Stages of Dying</a:t>
            </a:r>
          </a:p>
          <a:p>
            <a:r>
              <a:rPr lang="en-US" dirty="0">
                <a:hlinkClick r:id="rId2"/>
              </a:rPr>
              <a:t>Video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Aging: </a:t>
            </a:r>
            <a:r>
              <a:rPr lang="en-US" dirty="0"/>
              <a:t>Normal changes in </a:t>
            </a:r>
            <a:r>
              <a:rPr lang="en-US" dirty="0" err="1"/>
              <a:t>bodyfunction</a:t>
            </a:r>
            <a:r>
              <a:rPr lang="en-US" dirty="0"/>
              <a:t> that occur after sexual maturity &amp; continue until death</a:t>
            </a:r>
          </a:p>
          <a:p>
            <a:r>
              <a:rPr lang="en-US" b="1" dirty="0">
                <a:solidFill>
                  <a:srgbClr val="FFFF00"/>
                </a:solidFill>
              </a:rPr>
              <a:t>Life Expectancy </a:t>
            </a:r>
            <a:r>
              <a:rPr lang="en-US" dirty="0"/>
              <a:t>– avg. length of time one can expect to live (refer to text)</a:t>
            </a:r>
          </a:p>
          <a:p>
            <a:r>
              <a:rPr lang="en-US" b="1" dirty="0">
                <a:solidFill>
                  <a:srgbClr val="FFFF00"/>
                </a:solidFill>
              </a:rPr>
              <a:t>Gerontology</a:t>
            </a:r>
            <a:r>
              <a:rPr lang="en-US" dirty="0"/>
              <a:t>- Science or study of the causes &amp; mechanisms of aging.</a:t>
            </a:r>
          </a:p>
          <a:p>
            <a:r>
              <a:rPr lang="en-US" b="1" dirty="0">
                <a:solidFill>
                  <a:srgbClr val="FFFF00"/>
                </a:solidFill>
              </a:rPr>
              <a:t>Ageism-</a:t>
            </a:r>
            <a:r>
              <a:rPr lang="en-US" dirty="0"/>
              <a:t> </a:t>
            </a:r>
            <a:r>
              <a:rPr lang="en-US" dirty="0" err="1"/>
              <a:t>prefudiced</a:t>
            </a:r>
            <a:r>
              <a:rPr lang="en-US" dirty="0"/>
              <a:t> against the elderly</a:t>
            </a:r>
          </a:p>
          <a:p>
            <a:r>
              <a:rPr lang="en-US" b="1" dirty="0">
                <a:solidFill>
                  <a:srgbClr val="FFFF00"/>
                </a:solidFill>
              </a:rPr>
              <a:t>Elder abuse </a:t>
            </a:r>
            <a:r>
              <a:rPr lang="en-US" dirty="0"/>
              <a:t>– abuse against the elderly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More 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467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Last Will &amp; Testament </a:t>
            </a:r>
            <a:r>
              <a:rPr lang="en-US" dirty="0"/>
              <a:t>– legal document indicating who gets lawful possession of your  property/belongings</a:t>
            </a:r>
          </a:p>
          <a:p>
            <a:r>
              <a:rPr lang="en-US" b="1" dirty="0">
                <a:solidFill>
                  <a:srgbClr val="FFFF00"/>
                </a:solidFill>
              </a:rPr>
              <a:t>Living Will </a:t>
            </a:r>
            <a:r>
              <a:rPr lang="en-US" dirty="0"/>
              <a:t>– legal document indicating how you want to be treated medically if you are no longer able to make or communicate these decisions (CPR, Life Support, etc)</a:t>
            </a:r>
          </a:p>
          <a:p>
            <a:r>
              <a:rPr lang="en-US" b="1" dirty="0">
                <a:solidFill>
                  <a:srgbClr val="FFFF00"/>
                </a:solidFill>
              </a:rPr>
              <a:t>Healthcare Proxy </a:t>
            </a:r>
            <a:r>
              <a:rPr lang="en-US" dirty="0"/>
              <a:t>– Person you designate to make decisions concerning your care if you are no longer able to make or communicate those decisions</a:t>
            </a:r>
          </a:p>
          <a:p>
            <a:r>
              <a:rPr lang="en-US" b="1" dirty="0">
                <a:solidFill>
                  <a:srgbClr val="FFFF00"/>
                </a:solidFill>
              </a:rPr>
              <a:t>Advocate-</a:t>
            </a:r>
            <a:r>
              <a:rPr lang="en-US" dirty="0"/>
              <a:t> Someone you trust who will ensure that your wishes as indicated in your living will are actually carried out.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AGING &amp; DYING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Aging or Inactivity?</a:t>
            </a:r>
            <a:endParaRPr lang="en-US" dirty="0"/>
          </a:p>
          <a:p>
            <a:r>
              <a:rPr lang="en-US" dirty="0"/>
              <a:t>Is Youth a happier time? </a:t>
            </a:r>
          </a:p>
          <a:p>
            <a:r>
              <a:rPr lang="en-US" dirty="0"/>
              <a:t>Predictors of a Health Old Age:</a:t>
            </a:r>
          </a:p>
          <a:p>
            <a:r>
              <a:rPr lang="en-US" dirty="0"/>
              <a:t>Low BP, Low Blood Sugar, Having a health bodyweight, not smoking while young </a:t>
            </a:r>
          </a:p>
          <a:p>
            <a:r>
              <a:rPr lang="en-US" i="1" dirty="0">
                <a:latin typeface="Baskerville Old Face" pitchFamily="18" charset="0"/>
              </a:rPr>
              <a:t>If all of the above are true in </a:t>
            </a:r>
            <a:r>
              <a:rPr lang="en-US" b="1" i="1" dirty="0">
                <a:solidFill>
                  <a:srgbClr val="FF6600"/>
                </a:solidFill>
                <a:latin typeface="Baskerville Old Face" pitchFamily="18" charset="0"/>
              </a:rPr>
              <a:t>middle age</a:t>
            </a:r>
            <a:r>
              <a:rPr lang="en-US" i="1" dirty="0">
                <a:solidFill>
                  <a:srgbClr val="FF6600"/>
                </a:solidFill>
                <a:latin typeface="Baskerville Old Face" pitchFamily="18" charset="0"/>
              </a:rPr>
              <a:t>, </a:t>
            </a:r>
            <a:r>
              <a:rPr lang="en-US" i="1" dirty="0">
                <a:latin typeface="Baskerville Old Face" pitchFamily="18" charset="0"/>
              </a:rPr>
              <a:t>chances are you will have a health old 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7796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00B0F0"/>
                </a:solidFill>
              </a:rPr>
              <a:t>THEORIES OF AGING –</a:t>
            </a:r>
            <a:r>
              <a:rPr lang="en-US" sz="4000" i="1" dirty="0">
                <a:solidFill>
                  <a:srgbClr val="00B0F0"/>
                </a:solidFill>
                <a:latin typeface="Baskerville Old Face" pitchFamily="18" charset="0"/>
              </a:rPr>
              <a:t>Environment vs. Genes/Biology</a:t>
            </a:r>
            <a:endParaRPr lang="en-US" sz="4000" i="1" dirty="0">
              <a:latin typeface="Baskerville Old Fac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Genes:  </a:t>
            </a:r>
            <a:r>
              <a:rPr lang="en-US" dirty="0"/>
              <a:t>Identical &amp; Fraternal twin studies show that while genes &amp; family history are important they are not the sole indicator of aging.  </a:t>
            </a:r>
          </a:p>
          <a:p>
            <a:pPr>
              <a:buNone/>
            </a:pPr>
            <a:r>
              <a:rPr lang="en-US" dirty="0"/>
              <a:t>Scientists estimate that genes account for about 35% of the differences in lifespan.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Specific Metabolic Rate </a:t>
            </a:r>
            <a:r>
              <a:rPr lang="en-US" dirty="0"/>
              <a:t>(text) – support gene theory of aging. Cells cultured in a </a:t>
            </a:r>
            <a:r>
              <a:rPr lang="en-US" dirty="0" err="1"/>
              <a:t>a</a:t>
            </a:r>
            <a:r>
              <a:rPr lang="en-US" dirty="0"/>
              <a:t> lab grow a divide a fixed number or times/generations and then they die.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>
                <a:solidFill>
                  <a:srgbClr val="00B0F0"/>
                </a:solidFill>
              </a:rPr>
              <a:t>THEORIES OF 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Environmental Factors- </a:t>
            </a:r>
          </a:p>
          <a:p>
            <a:r>
              <a:rPr lang="en-US" dirty="0"/>
              <a:t>Free Radicals- oxidizing substances in the body that damage cells (mitochondria) &amp; tissues</a:t>
            </a:r>
          </a:p>
          <a:p>
            <a:pPr>
              <a:buNone/>
            </a:pPr>
            <a:r>
              <a:rPr lang="en-US" dirty="0"/>
              <a:t>e.g. Iron when exposed to oxygen &amp; moisture turns to rust.  Free radicals are responsible for similar damage at the cellular level. 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F0"/>
                </a:solidFill>
              </a:rPr>
              <a:t>Theories of 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C000"/>
                </a:solidFill>
              </a:rPr>
              <a:t>Error Catastrophe Theory-</a:t>
            </a:r>
          </a:p>
          <a:p>
            <a:r>
              <a:rPr lang="en-US" dirty="0"/>
              <a:t>Exposure over time to free radicals &amp; environmental agents causes aging.</a:t>
            </a:r>
          </a:p>
          <a:p>
            <a:r>
              <a:rPr lang="en-US" dirty="0"/>
              <a:t>Typically enzymes repair this damage to our cells but over time these enzymes become ineffective and widespread cell death results. </a:t>
            </a:r>
          </a:p>
          <a:p>
            <a:r>
              <a:rPr lang="en-US" b="1" dirty="0">
                <a:solidFill>
                  <a:srgbClr val="FFC000"/>
                </a:solidFill>
              </a:rPr>
              <a:t>Calorie Restriction </a:t>
            </a:r>
            <a:r>
              <a:rPr lang="en-US" dirty="0"/>
              <a:t>– weight &amp; aging</a:t>
            </a:r>
          </a:p>
          <a:p>
            <a:r>
              <a:rPr lang="en-US" dirty="0"/>
              <a:t>Mice studies.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Euthanasia*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Defined:</a:t>
            </a:r>
          </a:p>
          <a:p>
            <a:r>
              <a:rPr lang="en-US" dirty="0"/>
              <a:t>Legal or illegal?</a:t>
            </a:r>
          </a:p>
          <a:p>
            <a:r>
              <a:rPr lang="en-US" dirty="0">
                <a:solidFill>
                  <a:srgbClr val="FFFF00"/>
                </a:solidFill>
              </a:rPr>
              <a:t>Arguments for</a:t>
            </a:r>
          </a:p>
          <a:p>
            <a:r>
              <a:rPr lang="en-US" dirty="0"/>
              <a:t>Arguments against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Palliative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HOSPICE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</TotalTime>
  <Words>414</Words>
  <Application>Microsoft Macintosh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Baskerville Old Face</vt:lpstr>
      <vt:lpstr>Franklin Gothic Book</vt:lpstr>
      <vt:lpstr>Wingdings 2</vt:lpstr>
      <vt:lpstr>Technic</vt:lpstr>
      <vt:lpstr>Aging &amp; dying</vt:lpstr>
      <vt:lpstr>Terminology</vt:lpstr>
      <vt:lpstr>More Terminology</vt:lpstr>
      <vt:lpstr>AGING &amp; DYING</vt:lpstr>
      <vt:lpstr>THEORIES OF AGING –Environment vs. Genes/Biology</vt:lpstr>
      <vt:lpstr>THEORIES OF AGING</vt:lpstr>
      <vt:lpstr>Theories of Aging</vt:lpstr>
      <vt:lpstr>Euthanasia*</vt:lpstr>
      <vt:lpstr>Palliative Care</vt:lpstr>
      <vt:lpstr>Elisabeth Kubler-Ross</vt:lpstr>
      <vt:lpstr>PowerPoint Presentation</vt:lpstr>
    </vt:vector>
  </TitlesOfParts>
  <Company>Camden County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Aging &amp; dying</dc:title>
  <dc:creator>NDiCicco</dc:creator>
  <cp:lastModifiedBy>Nicholas DiCicco</cp:lastModifiedBy>
  <cp:revision>7</cp:revision>
  <dcterms:created xsi:type="dcterms:W3CDTF">2015-04-27T13:19:39Z</dcterms:created>
  <dcterms:modified xsi:type="dcterms:W3CDTF">2020-04-23T21:28:16Z</dcterms:modified>
</cp:coreProperties>
</file>