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24"/>
  </p:notesMasterIdLst>
  <p:handoutMasterIdLst>
    <p:handoutMasterId r:id="rId25"/>
  </p:handoutMasterIdLst>
  <p:sldIdLst>
    <p:sldId id="281" r:id="rId3"/>
    <p:sldId id="257" r:id="rId4"/>
    <p:sldId id="277" r:id="rId5"/>
    <p:sldId id="258" r:id="rId6"/>
    <p:sldId id="259" r:id="rId7"/>
    <p:sldId id="278" r:id="rId8"/>
    <p:sldId id="260" r:id="rId9"/>
    <p:sldId id="279" r:id="rId10"/>
    <p:sldId id="261" r:id="rId11"/>
    <p:sldId id="262" r:id="rId12"/>
    <p:sldId id="264" r:id="rId13"/>
    <p:sldId id="265" r:id="rId14"/>
    <p:sldId id="274" r:id="rId15"/>
    <p:sldId id="266" r:id="rId16"/>
    <p:sldId id="267" r:id="rId17"/>
    <p:sldId id="268" r:id="rId18"/>
    <p:sldId id="275" r:id="rId19"/>
    <p:sldId id="272" r:id="rId20"/>
    <p:sldId id="282" r:id="rId21"/>
    <p:sldId id="273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C2BA"/>
    <a:srgbClr val="DD21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E2021-A47D-4452-8139-4649D61E633F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0DE1B-B737-4FCB-A52A-1CD83A39CB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3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EB9D9-26C2-AC49-8F53-6B70FA06E208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3C11D-BECA-F548-B4D6-1654E425C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8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919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800"/>
            </a:lvl3pPr>
            <a:lvl4pPr marL="1600200" indent="-228600">
              <a:buFont typeface="Wingdings" pitchFamily="2" charset="2"/>
              <a:buChar char="§"/>
              <a:defRPr sz="2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99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36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10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230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800">
                <a:latin typeface="Times New Roman" pitchFamily="18" charset="0"/>
                <a:cs typeface="Times New Roman" pitchFamily="18" charset="0"/>
              </a:defRPr>
            </a:lvl3pPr>
            <a:lvl4pPr>
              <a:defRPr sz="2800">
                <a:latin typeface="Times New Roman" pitchFamily="18" charset="0"/>
                <a:cs typeface="Times New Roman" pitchFamily="18" charset="0"/>
              </a:defRPr>
            </a:lvl4pPr>
            <a:lvl5pPr>
              <a:defRPr sz="2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47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800">
                <a:latin typeface="Times New Roman" pitchFamily="18" charset="0"/>
                <a:cs typeface="Times New Roman" pitchFamily="18" charset="0"/>
              </a:defRPr>
            </a:lvl3pPr>
            <a:lvl4pPr>
              <a:defRPr sz="2800">
                <a:latin typeface="Times New Roman" pitchFamily="18" charset="0"/>
                <a:cs typeface="Times New Roman" pitchFamily="18" charset="0"/>
              </a:defRPr>
            </a:lvl4pPr>
            <a:lvl5pPr>
              <a:defRPr sz="2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115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48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13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225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6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33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78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91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B17500-CFEB-4787-A518-4C7A7B239A5E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73C66D-0327-4047-BD53-3C1C82504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file:///\\localhost\%25CF%2592%09http\::www.businessinsider.com:false-advertising-scandals-2011-9" TargetMode="External"/><Relationship Id="rId2" Type="http://schemas.openxmlformats.org/officeDocument/2006/relationships/hyperlink" Target="https://soldin60secs.wordpress.com/2012/05/25/top-10-famous-deceptive-ads/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herichest.com/sports/top-10-biggest-stadium-naming-rights-deals/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9715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PowerPoint # 9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9530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accent6"/>
              </a:solidFill>
            </a:endParaRPr>
          </a:p>
          <a:p>
            <a:pPr algn="ctr"/>
            <a:endParaRPr lang="en-US" dirty="0"/>
          </a:p>
          <a:p>
            <a:pPr marL="118872" indent="0" algn="ctr">
              <a:buNone/>
            </a:pPr>
            <a:r>
              <a:rPr lang="en-US" sz="6000" b="1" dirty="0" smtClean="0">
                <a:solidFill>
                  <a:srgbClr val="D9253E"/>
                </a:solidFill>
              </a:rPr>
              <a:t>ADVERTISING AND MARKETING</a:t>
            </a:r>
          </a:p>
          <a:p>
            <a:pPr algn="ctr"/>
            <a:endParaRPr lang="en-US" sz="6000" b="1" dirty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r>
              <a:rPr lang="en-US" sz="900" i="1" dirty="0" smtClean="0">
                <a:solidFill>
                  <a:srgbClr val="D9253E"/>
                </a:solidFill>
              </a:rPr>
              <a:t>Chapter 4, Barrett, et. al.</a:t>
            </a:r>
            <a:endParaRPr lang="en-US" sz="900" i="1" dirty="0">
              <a:solidFill>
                <a:srgbClr val="D92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2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Examples of Attention Grabbers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6575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Actors in medical clothing stating that a product is “hospital tested”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 attractive person(s) at the beginning of a television advertisement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smell of food cooking to attract customers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Loud music or other noise to attract attention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Depiction of unusual settings or activities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Advertising Prescription Drugs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Direct-to-consumer advertising </a:t>
            </a:r>
            <a:r>
              <a:rPr lang="en-US" sz="2800" dirty="0"/>
              <a:t>–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advertising aimed directly at ________ rather than physicians and pharmacists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Effective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Mostly informative; some contain puffery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Can target specific groups, most often seniors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Regulated by the _______________________</a:t>
            </a:r>
          </a:p>
          <a:p>
            <a:pPr marL="118872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Benefits of DTC Advertising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Favorable claims about DTC prescription drug advertising: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May increase awareness of possible treatments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Patients with undertreated conditions may receive treatment they may not have otherwise received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May increase doctor-patient interaction- MDs claim ads ________ questions/interactions with patients.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/>
              <a:t>Risks of DTC Advertising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838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aspects of DTC prescription drug advertising: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May not convey information about risks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well.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be ______ to the doctor-patient relationship.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Physicians may be ______ to prescribe a widely advertised drug.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Patients may insist on ______ brand drugs when generics would be just as effective.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they create fear? 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Shy or Social Anxiety Disorder?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Erectile Dysfunction Drugs now being prescribed for           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men in 20ss, 30s, 40s, and porn stars.  Really?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spent $800 million in federal lobbying and campaign donations over 7 year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Advertising Nonprescription/OTC Drugs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Advertised directly to consumers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Often use testimonials, puffery, and imagery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Sometimes use statistics in ways that are designed to promote the product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Ads often fail to identify the ______ ingredients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Targeting Special Groups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Groups may be targeted by: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Age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Gender-females diet, exercise, beauty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Ethnicity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Location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Interests and attitudes</a:t>
            </a:r>
          </a:p>
          <a:p>
            <a:pPr marL="512064" indent="-457200"/>
            <a:r>
              <a:rPr lang="en-US" sz="2800" dirty="0" smtClean="0">
                <a:solidFill>
                  <a:schemeClr val="tx1"/>
                </a:solidFill>
              </a:rPr>
              <a:t>Targeted marketing allows companies to _____ ads to people who are likely to buy their products.</a:t>
            </a:r>
          </a:p>
          <a:p>
            <a:pPr marL="512064" indent="-457200"/>
            <a:r>
              <a:rPr lang="en-US" sz="2800" dirty="0" smtClean="0">
                <a:solidFill>
                  <a:schemeClr val="tx1"/>
                </a:solidFill>
              </a:rPr>
              <a:t>This saves advertising dollars.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Marketing to Children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DD21DF"/>
                </a:solidFill>
              </a:rPr>
              <a:t> </a:t>
            </a:r>
            <a:r>
              <a:rPr lang="en-US" sz="2800" b="1" dirty="0" smtClean="0">
                <a:solidFill>
                  <a:srgbClr val="DD21DF"/>
                </a:solidFill>
              </a:rPr>
              <a:t>Companies use research to identify characteristics of ads that appeal to children.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DD21DF"/>
                </a:solidFill>
              </a:rPr>
              <a:t> Marketers use research to exploit the suggestibility of children.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DD21DF"/>
                </a:solidFill>
              </a:rPr>
              <a:t> Children younger than age __ may not be able to distinguish between television program content and commercials.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DD21DF"/>
                </a:solidFill>
              </a:rPr>
              <a:t> Advertisements sometimes encourage children to pester their parents to buy certain products, undermining parental authority.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               Marketing to </a:t>
            </a:r>
            <a:r>
              <a:rPr lang="en-US" sz="3600" dirty="0" err="1" smtClean="0">
                <a:solidFill>
                  <a:schemeClr val="accent1"/>
                </a:solidFill>
              </a:rPr>
              <a:t>Children</a:t>
            </a:r>
            <a:r>
              <a:rPr lang="en-US" sz="3600" dirty="0" err="1" smtClean="0">
                <a:solidFill>
                  <a:schemeClr val="tx1"/>
                </a:solidFill>
              </a:rPr>
              <a:t>to</a:t>
            </a:r>
            <a:r>
              <a:rPr lang="en-US" sz="3600" dirty="0" smtClean="0">
                <a:solidFill>
                  <a:schemeClr val="tx1"/>
                </a:solidFill>
              </a:rPr>
              <a:t> Children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 “</a:t>
            </a:r>
            <a:r>
              <a:rPr lang="en-US" sz="2400" b="1" dirty="0" smtClean="0">
                <a:solidFill>
                  <a:schemeClr val="tx1"/>
                </a:solidFill>
              </a:rPr>
              <a:t>Spokes-characters” are used to appeal to children.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Television advertising toward children is often for  </a:t>
            </a:r>
          </a:p>
          <a:p>
            <a:pPr marL="118872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chemeClr val="tx1"/>
                </a:solidFill>
              </a:rPr>
              <a:t>unhealthy foods.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Marketers attempt to build brand awareness and      </a:t>
            </a:r>
          </a:p>
          <a:p>
            <a:pPr marL="118872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chemeClr val="tx1"/>
                </a:solidFill>
              </a:rPr>
              <a:t>loyalty in youth.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Toys and characters from movies are used to market to children.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Advertising takes place in _______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marL="118872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                 Due to lack of public funds schools using more sponsorships.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Regulation of advertising toward children is voluntary.</a:t>
            </a:r>
          </a:p>
          <a:p>
            <a:pPr algn="ctr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Can children buy items?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Infomercials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Infomercials are broadcast ads that fill an entire program slot.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Many often resemble regular talk shows.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Infomercials may use testimonials, questionable statistics, and spokespersons who claim to be experts in the field.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Regulation of infomercials is mostly voluntary.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DECEPTIVE ADVERTISING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https://soldin60secs.wordpress.com/2012/05/25/top-10-famous-deceptive-ads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 action="ppaction://hlinkfile"/>
              </a:rPr>
              <a:t>http://</a:t>
            </a:r>
            <a:r>
              <a:rPr lang="en-US" dirty="0" err="1">
                <a:hlinkClick r:id="rId3" action="ppaction://hlinkfile"/>
              </a:rPr>
              <a:t>www.businessinsider.com</a:t>
            </a:r>
            <a:r>
              <a:rPr lang="en-US" dirty="0">
                <a:hlinkClick r:id="rId3" action="ppaction://hlinkfile"/>
              </a:rPr>
              <a:t>/false-advertising-scandals-2011-9#taco-bells-seasoned-beef-2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27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Proliferation of Advertising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Unusual places where you have seen ads?</a:t>
            </a:r>
          </a:p>
          <a:p>
            <a:pPr marL="0" indent="0">
              <a:buNone/>
            </a:pPr>
            <a:r>
              <a:rPr lang="en-US" sz="2600" dirty="0" smtClean="0"/>
              <a:t>Social Media-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Naming Rights-</a:t>
            </a:r>
            <a:r>
              <a:rPr lang="en-US" sz="2600" b="1" dirty="0" err="1" smtClean="0">
                <a:solidFill>
                  <a:srgbClr val="FF0000"/>
                </a:solidFill>
              </a:rPr>
              <a:t>Chik</a:t>
            </a:r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 err="1" smtClean="0">
                <a:solidFill>
                  <a:srgbClr val="FF0000"/>
                </a:solidFill>
              </a:rPr>
              <a:t>fil</a:t>
            </a:r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a bowl, </a:t>
            </a:r>
            <a:r>
              <a:rPr lang="en-US" sz="2600" b="1" dirty="0" smtClean="0">
                <a:solidFill>
                  <a:srgbClr val="FF0000"/>
                </a:solidFill>
                <a:hlinkClick r:id="rId2"/>
              </a:rPr>
              <a:t> Naming Rights Deals</a:t>
            </a:r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Superbowl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Ads-a 30s spot cost $4 million in 2014</a:t>
            </a:r>
            <a:r>
              <a:rPr lang="en-US" sz="2400" dirty="0"/>
              <a:t> </a:t>
            </a:r>
          </a:p>
          <a:p>
            <a:r>
              <a:rPr lang="en-US" sz="2400" dirty="0"/>
              <a:t>$133,000 a second </a:t>
            </a:r>
          </a:p>
          <a:p>
            <a:r>
              <a:rPr lang="en-US" sz="2400" dirty="0" smtClean="0"/>
              <a:t>111.3 </a:t>
            </a:r>
            <a:r>
              <a:rPr lang="en-US" sz="2400" dirty="0"/>
              <a:t>million viewer</a:t>
            </a:r>
          </a:p>
          <a:p>
            <a:pPr marL="0" indent="0">
              <a:buNone/>
            </a:pPr>
            <a:r>
              <a:rPr lang="en-US" sz="1800" dirty="0" smtClean="0"/>
              <a:t>However</a:t>
            </a:r>
            <a:r>
              <a:rPr lang="en-US" sz="1800" dirty="0"/>
              <a:t>, increases in brand exposure and brand consideration </a:t>
            </a:r>
            <a:r>
              <a:rPr lang="en-US" sz="1800" dirty="0" smtClean="0"/>
              <a:t>took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place for 40 percent of the companies advertising during this football </a:t>
            </a:r>
            <a:r>
              <a:rPr lang="en-US" sz="1800" dirty="0" smtClean="0"/>
              <a:t>frenzy.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Russian Rocket carrying a Pizza Hut logo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8000"/>
                </a:solidFill>
              </a:rPr>
              <a:t>Scope: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$190 billion </a:t>
            </a:r>
            <a:r>
              <a:rPr lang="en-US" sz="2600" dirty="0" smtClean="0"/>
              <a:t>in 2016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$$$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spent 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ads in 2015-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$58 billion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rocket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3352800"/>
            <a:ext cx="113347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Marketing on the World Wide Web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Internet sites, including those that sell products, store consumers’ personal information, putting consumers at risk.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Bogus products may be marketed on the World Wide Web.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Protect Yourself: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8000"/>
                </a:solidFill>
              </a:rPr>
              <a:t>Ghostery</a:t>
            </a:r>
            <a:endParaRPr lang="en-US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Duck-Duck-Go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Never use debit card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Passwords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Reviews, Angie’s List, etc. 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Protecting Yourself while Web Shopping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Common sense practices can provide some protections. Examples include: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Never enter personal or credit card information unless the address line begins with </a:t>
            </a:r>
            <a:r>
              <a:rPr lang="en-US" b="1" dirty="0" smtClean="0">
                <a:solidFill>
                  <a:schemeClr val="tx1"/>
                </a:solidFill>
              </a:rPr>
              <a:t>https</a:t>
            </a:r>
            <a:r>
              <a:rPr lang="en-US" dirty="0" smtClean="0">
                <a:solidFill>
                  <a:schemeClr val="tx1"/>
                </a:solidFill>
              </a:rPr>
              <a:t>:// and a symbol of a lock is displayed.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Know the exchange/return/cancellation policies.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Purchase with a credit card.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Keep all of your records.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Notify authorities if you believe you have been cheated.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Objectives of Advertising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 a need or perception of a product/service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Create or ___________problems or offenses (e.g. B.O.,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halatosis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Cater to ego/self-centeredness- “have it YOUR way”, stand above the crowd, You deserve a break today”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others?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14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Types of Advertising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__________ advertising </a:t>
            </a:r>
            <a:r>
              <a:rPr lang="en-US" sz="2800" dirty="0" smtClean="0">
                <a:solidFill>
                  <a:schemeClr val="tx1"/>
                </a:solidFill>
              </a:rPr>
              <a:t>provides useful information about the product.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_________or deceptive advertising </a:t>
            </a:r>
            <a:r>
              <a:rPr lang="en-US" sz="2800" dirty="0" smtClean="0">
                <a:solidFill>
                  <a:schemeClr val="tx1"/>
                </a:solidFill>
              </a:rPr>
              <a:t>intentionally deceives or confuses consumers.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_______</a:t>
            </a:r>
            <a:r>
              <a:rPr lang="en-US" sz="2800" dirty="0" smtClean="0">
                <a:solidFill>
                  <a:schemeClr val="tx1"/>
                </a:solidFill>
              </a:rPr>
              <a:t> uses exaggeration, hyperbole, or imagery to market products.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Ways that Ads Mislead or Deceive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Claims</a:t>
            </a:r>
            <a:r>
              <a:rPr lang="en-US" sz="2800" dirty="0" smtClean="0">
                <a:solidFill>
                  <a:schemeClr val="tx1"/>
                </a:solidFill>
              </a:rPr>
              <a:t> for which there is </a:t>
            </a:r>
            <a:r>
              <a:rPr lang="en-US" sz="2800" b="1" dirty="0" smtClean="0">
                <a:solidFill>
                  <a:srgbClr val="FF0000"/>
                </a:solidFill>
              </a:rPr>
              <a:t>no documented evidence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___________ </a:t>
            </a:r>
            <a:r>
              <a:rPr lang="en-US" sz="2800" dirty="0" smtClean="0">
                <a:solidFill>
                  <a:schemeClr val="tx1"/>
                </a:solidFill>
              </a:rPr>
              <a:t>– anecdotes from users or people who are paid to say they are users.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___________</a:t>
            </a:r>
            <a:r>
              <a:rPr lang="en-US" sz="2800" dirty="0" smtClean="0">
                <a:solidFill>
                  <a:schemeClr val="tx1"/>
                </a:solidFill>
              </a:rPr>
              <a:t>– creating the impression that the products or services are those that are furnished by a competitor.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Misrepresentation</a:t>
            </a:r>
            <a:r>
              <a:rPr lang="en-US" sz="2800" dirty="0" smtClean="0">
                <a:solidFill>
                  <a:schemeClr val="tx1"/>
                </a:solidFill>
              </a:rPr>
              <a:t> – when an advertiser makes false or misleading claims about its 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Ways that Ads Mislead or Deceive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_________ disparagement </a:t>
            </a:r>
            <a:r>
              <a:rPr lang="en-US" sz="2800" dirty="0" smtClean="0">
                <a:solidFill>
                  <a:schemeClr val="tx1"/>
                </a:solidFill>
              </a:rPr>
              <a:t>– when an advertiser intentionally makes false or misleading negative remarks about a competitor’s goods or services.(Comcast and Dish Network)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_____-and-switch </a:t>
            </a:r>
            <a:r>
              <a:rPr lang="en-US" sz="2800" dirty="0" smtClean="0">
                <a:solidFill>
                  <a:schemeClr val="tx1"/>
                </a:solidFill>
              </a:rPr>
              <a:t>– when goods and services are offered at a low price but the salesperson attempts to lead the consumer into purchasing a more expensive product or service.</a:t>
            </a:r>
          </a:p>
        </p:txBody>
      </p:sp>
    </p:spTree>
    <p:extLst>
      <p:ext uri="{BB962C8B-B14F-4D97-AF65-F5344CB8AC3E}">
        <p14:creationId xmlns:p14="http://schemas.microsoft.com/office/powerpoint/2010/main" xmlns="" val="222993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Advertising Techniques and Tricks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Word-of-mouth marketing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Testimonials and endorsements</a:t>
            </a:r>
            <a:r>
              <a:rPr lang="en-US" sz="2000" b="1" dirty="0" smtClean="0">
                <a:solidFill>
                  <a:schemeClr val="tx1"/>
                </a:solidFill>
              </a:rPr>
              <a:t>- </a:t>
            </a:r>
            <a:r>
              <a:rPr lang="en-US" sz="1600" b="1" dirty="0" smtClean="0">
                <a:solidFill>
                  <a:schemeClr val="tx1"/>
                </a:solidFill>
              </a:rPr>
              <a:t>must not be deceptive, must be a  bona fide user of the product (commonly violated).  “Results may vary” covers them.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Weasel words- </a:t>
            </a:r>
            <a:r>
              <a:rPr lang="en-US" sz="2000" b="1" dirty="0" smtClean="0">
                <a:solidFill>
                  <a:schemeClr val="tx1"/>
                </a:solidFill>
              </a:rPr>
              <a:t>lose </a:t>
            </a:r>
            <a:r>
              <a:rPr lang="en-US" sz="2000" b="1" dirty="0" smtClean="0">
                <a:solidFill>
                  <a:srgbClr val="953735"/>
                </a:solidFill>
              </a:rPr>
              <a:t>up to </a:t>
            </a:r>
            <a:r>
              <a:rPr lang="en-US" sz="2000" b="1" dirty="0" smtClean="0">
                <a:solidFill>
                  <a:schemeClr val="tx1"/>
                </a:solidFill>
              </a:rPr>
              <a:t>30 </a:t>
            </a:r>
            <a:r>
              <a:rPr lang="en-US" sz="2000" b="1" dirty="0" err="1" smtClean="0">
                <a:solidFill>
                  <a:schemeClr val="tx1"/>
                </a:solidFill>
              </a:rPr>
              <a:t>lbs</a:t>
            </a:r>
            <a:r>
              <a:rPr lang="en-US" sz="2000" b="1" dirty="0" smtClean="0">
                <a:solidFill>
                  <a:schemeClr val="tx1"/>
                </a:solidFill>
              </a:rPr>
              <a:t> per month, so zero would qualify.</a:t>
            </a:r>
          </a:p>
          <a:p>
            <a:pPr marL="0" indent="0">
              <a:buNone/>
            </a:pPr>
            <a:r>
              <a:rPr lang="en-US" sz="2000" b="1" dirty="0" smtClean="0"/>
              <a:t>      “part of a healthy breakfast”- Would it be healthier w/o it?   Which       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part?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Attention grabbers- </a:t>
            </a:r>
            <a:r>
              <a:rPr lang="en-US" sz="2000" b="1" dirty="0" smtClean="0">
                <a:solidFill>
                  <a:schemeClr val="tx1"/>
                </a:solidFill>
              </a:rPr>
              <a:t>“All Natural”, “Money Back Guarantee”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Appeal to </a:t>
            </a:r>
            <a:r>
              <a:rPr lang="en-US" sz="2000" b="1" dirty="0" smtClean="0">
                <a:solidFill>
                  <a:srgbClr val="3366FF"/>
                </a:solidFill>
              </a:rPr>
              <a:t>____ ____  ___</a:t>
            </a:r>
            <a:r>
              <a:rPr lang="en-US" sz="2000" b="1" dirty="0" smtClean="0">
                <a:solidFill>
                  <a:schemeClr val="tx1"/>
                </a:solidFill>
              </a:rPr>
              <a:t>and fears-loneliness, fear, failure, aging, etc.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Visual imagery</a:t>
            </a:r>
            <a:r>
              <a:rPr lang="en-US" sz="2000" b="1" dirty="0" smtClean="0">
                <a:solidFill>
                  <a:schemeClr val="tx1"/>
                </a:solidFill>
              </a:rPr>
              <a:t>- associate an attractive image with the product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Statistics- </a:t>
            </a:r>
            <a:r>
              <a:rPr lang="en-US" sz="2000" b="1" dirty="0" smtClean="0">
                <a:solidFill>
                  <a:schemeClr val="tx1"/>
                </a:solidFill>
              </a:rPr>
              <a:t>“ Average”, 2/3,  etc.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66FF"/>
                </a:solidFill>
              </a:rPr>
              <a:t> Comedy</a:t>
            </a:r>
            <a:r>
              <a:rPr lang="en-US" sz="2000" b="1" dirty="0" smtClean="0">
                <a:solidFill>
                  <a:schemeClr val="tx1"/>
                </a:solidFill>
              </a:rPr>
              <a:t>- we tend to remember funny things,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e.g. Bud frogs, Eat More Chicken”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66FF"/>
                </a:solidFill>
              </a:rPr>
              <a:t> Sex </a:t>
            </a:r>
            <a:r>
              <a:rPr lang="en-US" sz="2000" b="1" dirty="0" smtClean="0">
                <a:solidFill>
                  <a:schemeClr val="tx1"/>
                </a:solidFill>
              </a:rPr>
              <a:t>– attracted to sexual images               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P &amp; G assembled 250,000 teenagers to promote the product to friends and relatives.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male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7916" y="4724400"/>
            <a:ext cx="1140143" cy="1066800"/>
          </a:xfrm>
          <a:prstGeom prst="rect">
            <a:avLst/>
          </a:prstGeom>
        </p:spPr>
      </p:pic>
      <p:pic>
        <p:nvPicPr>
          <p:cNvPr id="5" name="Picture 4" descr="female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4607242"/>
            <a:ext cx="1371600" cy="126015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Advertising Techniques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________ </a:t>
            </a:r>
            <a:r>
              <a:rPr lang="en-US" b="1" dirty="0">
                <a:solidFill>
                  <a:srgbClr val="0000FF"/>
                </a:solidFill>
              </a:rPr>
              <a:t>placement- </a:t>
            </a:r>
            <a:r>
              <a:rPr lang="en-US" b="1" dirty="0"/>
              <a:t>movies, video clips, background of interviews, music videos, (drinks, cars, junior mints, etc. </a:t>
            </a:r>
          </a:p>
          <a:p>
            <a:r>
              <a:rPr lang="en-US" b="1" dirty="0">
                <a:solidFill>
                  <a:srgbClr val="0000FF"/>
                </a:solidFill>
              </a:rPr>
              <a:t>Paid comments </a:t>
            </a:r>
            <a:r>
              <a:rPr lang="en-US" b="1" dirty="0"/>
              <a:t>on blogs, </a:t>
            </a:r>
            <a:r>
              <a:rPr lang="en-US" b="1" dirty="0" err="1"/>
              <a:t>facebook</a:t>
            </a:r>
            <a:r>
              <a:rPr lang="en-US" b="1" dirty="0"/>
              <a:t>, </a:t>
            </a:r>
            <a:r>
              <a:rPr lang="en-US" b="1" dirty="0" err="1"/>
              <a:t>etc</a:t>
            </a:r>
            <a:endParaRPr lang="en-US" b="1" dirty="0"/>
          </a:p>
          <a:p>
            <a:r>
              <a:rPr lang="en-US" b="1" dirty="0"/>
              <a:t>Sony Ericson- </a:t>
            </a:r>
            <a:r>
              <a:rPr lang="en-US" b="1" dirty="0" smtClean="0">
                <a:solidFill>
                  <a:srgbClr val="0000FF"/>
                </a:solidFill>
              </a:rPr>
              <a:t>_________</a:t>
            </a:r>
            <a:r>
              <a:rPr lang="en-US" b="1" dirty="0" smtClean="0"/>
              <a:t>campaign </a:t>
            </a:r>
            <a:r>
              <a:rPr lang="en-US" b="1" dirty="0"/>
              <a:t>with mobile/phone and camera in Tourist Spots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7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Examples of Testimonials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Celebrities and athletes serving as spokespersons and/or claiming that they use the product, e.g. Michael Jordan in underwear commercials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Everyday people claiming to have used the product with remarkable results, e.g. weight loss products.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Physicians or those claiming to be physicians who testify to the product’s value.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1177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Custom Design</vt:lpstr>
      <vt:lpstr>Module</vt:lpstr>
      <vt:lpstr>PowerPoint # 9  </vt:lpstr>
      <vt:lpstr>Proliferation of Advertising</vt:lpstr>
      <vt:lpstr>Objectives of Advertising</vt:lpstr>
      <vt:lpstr>Types of Advertising</vt:lpstr>
      <vt:lpstr>Ways that Ads Mislead or Deceive</vt:lpstr>
      <vt:lpstr>Ways that Ads Mislead or Deceive</vt:lpstr>
      <vt:lpstr>Advertising Techniques and Tricks</vt:lpstr>
      <vt:lpstr>Advertising Techniques and Tricks</vt:lpstr>
      <vt:lpstr>Examples of Testimonials</vt:lpstr>
      <vt:lpstr>Examples of Attention Grabbers</vt:lpstr>
      <vt:lpstr>Advertising Prescription Drugs</vt:lpstr>
      <vt:lpstr>Benefits of DTC Advertising</vt:lpstr>
      <vt:lpstr>Risks of DTC Advertising</vt:lpstr>
      <vt:lpstr>Advertising Nonprescription/OTC Drugs</vt:lpstr>
      <vt:lpstr>Targeting Special Groups</vt:lpstr>
      <vt:lpstr>Marketing to Children</vt:lpstr>
      <vt:lpstr>               Marketing to Childrento Children</vt:lpstr>
      <vt:lpstr>Infomercials</vt:lpstr>
      <vt:lpstr>DECEPTIVE ADVERTISING</vt:lpstr>
      <vt:lpstr>Marketing on the World Wide Web</vt:lpstr>
      <vt:lpstr>Protecting Yourself while Web Shopping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Advertising</dc:title>
  <dc:creator>Tom Butler</dc:creator>
  <cp:lastModifiedBy>NDiCicco</cp:lastModifiedBy>
  <cp:revision>41</cp:revision>
  <dcterms:created xsi:type="dcterms:W3CDTF">2011-01-06T15:32:27Z</dcterms:created>
  <dcterms:modified xsi:type="dcterms:W3CDTF">2018-08-29T19:28:19Z</dcterms:modified>
</cp:coreProperties>
</file>