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udio/unknown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7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 scaleToFitPaper="1"/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audio" Target="../media/audio1.bin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0738" y="4155141"/>
            <a:ext cx="7542212" cy="1013012"/>
          </a:xfrm>
        </p:spPr>
        <p:txBody>
          <a:bodyPr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0738" y="5230906"/>
            <a:ext cx="7542212" cy="1030942"/>
          </a:xfrm>
        </p:spPr>
        <p:txBody>
          <a:bodyPr/>
          <a:lstStyle>
            <a:lvl1pPr marL="0" indent="0" algn="ctr">
              <a:spcBef>
                <a:spcPct val="30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5E7B4-4EEB-41F3-B060-A81D433BEB7B}" type="datetimeFigureOut">
              <a:rPr lang="en-US" smtClean="0"/>
              <a:pPr/>
              <a:t>8/29/2018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DDAAF-AC83-4817-8FE6-FB98482A4CB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MoleculeTrac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74019" y="224679"/>
            <a:ext cx="5795963" cy="39433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  <p:sndAc>
          <p:stSnd>
            <p:snd r:embed="rId4" name="Explosion"/>
          </p:stSnd>
        </p:sndAc>
      </p:transition>
    </mc:Choice>
    <mc:Fallback>
      <p:transition spd="slow">
        <p:fade/>
        <p:sndAc>
          <p:stSnd>
            <p:snd r:embed="rId1" name="Explosion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3962399"/>
            <a:ext cx="7585710" cy="672353"/>
          </a:xfrm>
        </p:spPr>
        <p:txBody>
          <a:bodyPr anchor="b">
            <a:normAutofit/>
          </a:bodyPr>
          <a:lstStyle>
            <a:lvl1pPr algn="ctr">
              <a:defRPr sz="3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01957" y="457200"/>
            <a:ext cx="2940087" cy="2940087"/>
          </a:xfrm>
          <a:prstGeom prst="ellipse">
            <a:avLst/>
          </a:prstGeom>
          <a:solidFill>
            <a:schemeClr val="tx1">
              <a:lumMod val="75000"/>
            </a:schemeClr>
          </a:solidFill>
          <a:ln w="63500">
            <a:solidFill>
              <a:schemeClr val="tx1"/>
            </a:solidFill>
          </a:ln>
          <a:effectLst>
            <a:outerShdw blurRad="254000" dist="152400" dir="5400000" sx="90000" sy="-19000" rotWithShape="0">
              <a:prstClr val="black">
                <a:alpha val="2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FontTx/>
              <a:buNone/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40" y="4639235"/>
            <a:ext cx="7585710" cy="1371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5E7B4-4EEB-41F3-B060-A81D433BEB7B}" type="datetimeFigureOut">
              <a:rPr lang="en-US" smtClean="0"/>
              <a:pPr/>
              <a:t>8/29/2018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DDAAF-AC83-4817-8FE6-FB98482A4C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5E7B4-4EEB-41F3-B060-A81D433BEB7B}" type="datetimeFigureOut">
              <a:rPr lang="en-US" smtClean="0"/>
              <a:pPr/>
              <a:t>8/29/2018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DDAAF-AC83-4817-8FE6-FB98482A4C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  <p:sndAc>
          <p:stSnd>
            <p:snd r:embed="rId3" name="Explosion"/>
          </p:stSnd>
        </p:sndAc>
      </p:transition>
    </mc:Choice>
    <mc:Fallback>
      <p:transition spd="slow">
        <p:fade/>
        <p:sndAc>
          <p:stSnd>
            <p:snd r:embed="rId1" name="Explosion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9365" y="416859"/>
            <a:ext cx="1940859" cy="5607424"/>
          </a:xfrm>
        </p:spPr>
        <p:txBody>
          <a:bodyPr vert="eaVert" anchor="ctr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0737" y="414015"/>
            <a:ext cx="6144839" cy="561026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5E7B4-4EEB-41F3-B060-A81D433BEB7B}" type="datetimeFigureOut">
              <a:rPr lang="en-US" smtClean="0"/>
              <a:pPr/>
              <a:t>8/29/2018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DDAAF-AC83-4817-8FE6-FB98482A4C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  <p:sndAc>
          <p:stSnd>
            <p:snd r:embed="rId3" name="Explosion"/>
          </p:stSnd>
        </p:sndAc>
      </p:transition>
    </mc:Choice>
    <mc:Fallback>
      <p:transition spd="slow">
        <p:fade/>
        <p:sndAc>
          <p:stSnd>
            <p:snd r:embed="rId1" name="Explosion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5E7B4-4EEB-41F3-B060-A81D433BEB7B}" type="datetimeFigureOut">
              <a:rPr lang="en-US" smtClean="0"/>
              <a:pPr/>
              <a:t>8/29/2018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DDAAF-AC83-4817-8FE6-FB98482A4C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  <p:sndAc>
          <p:stSnd>
            <p:snd r:embed="rId3" name="Explosion"/>
          </p:stSnd>
        </p:sndAc>
      </p:transition>
    </mc:Choice>
    <mc:Fallback>
      <p:transition spd="slow">
        <p:fade/>
        <p:sndAc>
          <p:stSnd>
            <p:snd r:embed="rId1" name="Explosion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0737" y="1219013"/>
            <a:ext cx="7542213" cy="19589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0737" y="3224213"/>
            <a:ext cx="7542213" cy="1500187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400" b="1" kern="12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5E7B4-4EEB-41F3-B060-A81D433BEB7B}" type="datetimeFigureOut">
              <a:rPr lang="en-US" smtClean="0"/>
              <a:pPr/>
              <a:t>8/29/2018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DDAAF-AC83-4817-8FE6-FB98482A4C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  <p:sndAc>
          <p:stSnd>
            <p:snd r:embed="rId3" name="Explosion"/>
          </p:stSnd>
        </p:sndAc>
      </p:transition>
    </mc:Choice>
    <mc:Fallback>
      <p:transition spd="slow">
        <p:fade/>
        <p:sndAc>
          <p:stSnd>
            <p:snd r:embed="rId1" name="Explosion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92301"/>
            <a:ext cx="3657600" cy="3975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800"/>
            </a:lvl6pPr>
            <a:lvl7pPr marL="2173288" indent="-344488">
              <a:defRPr sz="1800"/>
            </a:lvl7pPr>
            <a:lvl8pPr marL="2173288" indent="-344488">
              <a:defRPr sz="1800"/>
            </a:lvl8pPr>
            <a:lvl9pPr marL="2173288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3763" y="1892301"/>
            <a:ext cx="3657600" cy="3975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800"/>
            </a:lvl6pPr>
            <a:lvl7pPr marL="2173288" indent="-344488">
              <a:defRPr sz="1800"/>
            </a:lvl7pPr>
            <a:lvl8pPr marL="2173288" indent="-344488">
              <a:defRPr sz="1800"/>
            </a:lvl8pPr>
            <a:lvl9pPr marL="2173288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5E7B4-4EEB-41F3-B060-A81D433BEB7B}" type="datetimeFigureOut">
              <a:rPr lang="en-US" smtClean="0"/>
              <a:pPr/>
              <a:t>8/29/2018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DDAAF-AC83-4817-8FE6-FB98482A4C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  <p:sndAc>
          <p:stSnd>
            <p:snd r:embed="rId3" name="Explosion"/>
          </p:stSnd>
        </p:sndAc>
      </p:transition>
    </mc:Choice>
    <mc:Fallback>
      <p:transition spd="slow">
        <p:fade/>
        <p:sndAc>
          <p:stSnd>
            <p:snd r:embed="rId1" name="Explosion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2" y="1761565"/>
            <a:ext cx="3657600" cy="515469"/>
          </a:xfrm>
        </p:spPr>
        <p:txBody>
          <a:bodyPr anchor="b">
            <a:normAutofit/>
          </a:bodyPr>
          <a:lstStyle>
            <a:lvl1pPr marL="0" indent="0" algn="ctr">
              <a:spcBef>
                <a:spcPct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2" y="2393575"/>
            <a:ext cx="3657600" cy="347382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600"/>
            </a:lvl6pPr>
            <a:lvl7pPr marL="2173288" indent="-344488">
              <a:defRPr sz="1600"/>
            </a:lvl7pPr>
            <a:lvl8pPr marL="2173288" indent="-344488">
              <a:defRPr sz="1600"/>
            </a:lvl8pPr>
            <a:lvl9pPr marL="2173288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3763" y="1761565"/>
            <a:ext cx="3657600" cy="515469"/>
          </a:xfrm>
        </p:spPr>
        <p:txBody>
          <a:bodyPr anchor="b">
            <a:normAutofit/>
          </a:bodyPr>
          <a:lstStyle>
            <a:lvl1pPr marL="0" indent="0" algn="ctr">
              <a:spcBef>
                <a:spcPct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3763" y="2393575"/>
            <a:ext cx="3657600" cy="347382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600"/>
            </a:lvl6pPr>
            <a:lvl7pPr marL="2173288" indent="-344488">
              <a:defRPr sz="1600"/>
            </a:lvl7pPr>
            <a:lvl8pPr marL="2173288" indent="-344488">
              <a:defRPr sz="1600"/>
            </a:lvl8pPr>
            <a:lvl9pPr marL="2173288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5E7B4-4EEB-41F3-B060-A81D433BEB7B}" type="datetimeFigureOut">
              <a:rPr lang="en-US" smtClean="0"/>
              <a:pPr/>
              <a:t>8/29/2018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DDAAF-AC83-4817-8FE6-FB98482A4C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  <p:sndAc>
          <p:stSnd>
            <p:snd r:embed="rId3" name="Explosion"/>
          </p:stSnd>
        </p:sndAc>
      </p:transition>
    </mc:Choice>
    <mc:Fallback>
      <p:transition spd="slow">
        <p:fade/>
        <p:sndAc>
          <p:stSnd>
            <p:snd r:embed="rId1" name="Explosion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5E7B4-4EEB-41F3-B060-A81D433BEB7B}" type="datetimeFigureOut">
              <a:rPr lang="en-US" smtClean="0"/>
              <a:pPr/>
              <a:t>8/29/2018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DDAAF-AC83-4817-8FE6-FB98482A4C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  <p:sndAc>
          <p:stSnd>
            <p:snd r:embed="rId3" name="Explosion"/>
          </p:stSnd>
        </p:sndAc>
      </p:transition>
    </mc:Choice>
    <mc:Fallback>
      <p:transition spd="slow">
        <p:fade/>
        <p:sndAc>
          <p:stSnd>
            <p:snd r:embed="rId1" name="Explosion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5E7B4-4EEB-41F3-B060-A81D433BEB7B}" type="datetimeFigureOut">
              <a:rPr lang="en-US" smtClean="0"/>
              <a:pPr/>
              <a:t>8/29/2018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DDAAF-AC83-4817-8FE6-FB98482A4C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  <p:sndAc>
          <p:stSnd>
            <p:snd r:embed="rId3" name="Explosion"/>
          </p:stSnd>
        </p:sndAc>
      </p:transition>
    </mc:Choice>
    <mc:Fallback>
      <p:transition spd="slow">
        <p:fade/>
        <p:sndAc>
          <p:stSnd>
            <p:snd r:embed="rId1" name="Explosion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929" y="457201"/>
            <a:ext cx="3566160" cy="1371600"/>
          </a:xfrm>
        </p:spPr>
        <p:txBody>
          <a:bodyPr anchor="b">
            <a:normAutofit/>
          </a:bodyPr>
          <a:lstStyle>
            <a:lvl1pPr algn="ctr"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2393" y="457201"/>
            <a:ext cx="3566160" cy="5410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173288" indent="-344488"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173288" indent="-344488"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2173288" indent="-344488">
              <a:defRPr sz="1800" b="1" kern="1200" dirty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929" y="1828801"/>
            <a:ext cx="3566160" cy="3657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5E7B4-4EEB-41F3-B060-A81D433BEB7B}" type="datetimeFigureOut">
              <a:rPr lang="en-US" smtClean="0"/>
              <a:pPr/>
              <a:t>8/29/2018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DDAAF-AC83-4817-8FE6-FB98482A4C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  <p:sndAc>
          <p:stSnd>
            <p:snd r:embed="rId3" name="Explosion"/>
          </p:stSnd>
        </p:sndAc>
      </p:transition>
    </mc:Choice>
    <mc:Fallback>
      <p:transition spd="slow">
        <p:fade/>
        <p:sndAc>
          <p:stSnd>
            <p:snd r:embed="rId1" name="Explosion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457200"/>
            <a:ext cx="3566160" cy="1371600"/>
          </a:xfrm>
        </p:spPr>
        <p:txBody>
          <a:bodyPr anchor="b">
            <a:normAutofit/>
          </a:bodyPr>
          <a:lstStyle>
            <a:lvl1pPr algn="ctr">
              <a:defRPr sz="3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66765" y="1676400"/>
            <a:ext cx="2975610" cy="2975610"/>
          </a:xfrm>
          <a:prstGeom prst="ellipse">
            <a:avLst/>
          </a:prstGeom>
          <a:solidFill>
            <a:schemeClr val="tx1">
              <a:lumMod val="75000"/>
            </a:schemeClr>
          </a:solidFill>
          <a:ln w="63500">
            <a:solidFill>
              <a:schemeClr val="tx1"/>
            </a:solidFill>
          </a:ln>
          <a:effectLst>
            <a:outerShdw blurRad="254000" dist="152400" dir="5400000" sx="90000" sy="-19000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40" y="1828800"/>
            <a:ext cx="3566160" cy="3657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5E7B4-4EEB-41F3-B060-A81D433BEB7B}" type="datetimeFigureOut">
              <a:rPr lang="en-US" smtClean="0"/>
              <a:pPr/>
              <a:t>8/29/2018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DDAAF-AC83-4817-8FE6-FB98482A4C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  <p:sndAc>
          <p:stSnd>
            <p:snd r:embed="rId3" name="Explosion"/>
          </p:stSnd>
        </p:sndAc>
      </p:transition>
    </mc:Choice>
    <mc:Fallback>
      <p:transition spd="slow">
        <p:fade/>
        <p:sndAc>
          <p:stSnd>
            <p:snd r:embed="rId1" name="Explosion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audio" Target="../media/audio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idOverlay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60000"/>
              <a:lumOff val="40000"/>
              <a:alpha val="10000"/>
            </a:schemeClr>
          </a:solidFill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2" y="1882588"/>
            <a:ext cx="7581901" cy="39534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181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fld id="{F7F5E7B4-4EEB-41F3-B060-A81D433BEB7B}" type="datetimeFigureOut">
              <a:rPr lang="en-US" smtClean="0"/>
              <a:pPr/>
              <a:t>8/29/2018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0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fld id="{58BDDAAF-AC83-4817-8FE6-FB98482A4CB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  <p:sndAc>
          <p:stSnd>
            <p:snd r:embed="rId16" name="Explosion"/>
          </p:stSnd>
        </p:sndAc>
      </p:transition>
    </mc:Choice>
    <mc:Fallback>
      <p:transition spd="slow">
        <p:fade/>
        <p:sndAc>
          <p:stSnd>
            <p:snd r:embed="rId14" name="Explosion"/>
          </p:stSnd>
        </p:sndAc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56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03225" indent="-403225" algn="l" defTabSz="914400" rtl="0" eaLnBrk="1" latinLnBrk="0" hangingPunct="1">
        <a:spcBef>
          <a:spcPts val="2000"/>
        </a:spcBef>
        <a:buFontTx/>
        <a:buBlip>
          <a:blip r:embed="rId17"/>
        </a:buBlip>
        <a:defRPr sz="24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1pPr>
      <a:lvl2pPr marL="806450" indent="-403225" algn="l" defTabSz="914400" rtl="0" eaLnBrk="1" latinLnBrk="0" hangingPunct="1">
        <a:spcBef>
          <a:spcPts val="600"/>
        </a:spcBef>
        <a:buFontTx/>
        <a:buBlip>
          <a:blip r:embed="rId17"/>
        </a:buBlip>
        <a:defRPr sz="22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2pPr>
      <a:lvl3pPr marL="1143000" indent="-336550" algn="l" defTabSz="914400" rtl="0" eaLnBrk="1" latinLnBrk="0" hangingPunct="1">
        <a:spcBef>
          <a:spcPts val="600"/>
        </a:spcBef>
        <a:buFontTx/>
        <a:buBlip>
          <a:blip r:embed="rId17"/>
        </a:buBlip>
        <a:defRPr sz="20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3pPr>
      <a:lvl4pPr marL="1492250" indent="-349250" algn="l" defTabSz="914400" rtl="0" eaLnBrk="1" latinLnBrk="0" hangingPunct="1">
        <a:spcBef>
          <a:spcPts val="600"/>
        </a:spcBef>
        <a:buFontTx/>
        <a:buBlip>
          <a:blip r:embed="rId17"/>
        </a:buBlip>
        <a:defRPr sz="18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4pPr>
      <a:lvl5pPr marL="1828800" indent="-336550" algn="l" defTabSz="914400" rtl="0" eaLnBrk="1" latinLnBrk="0" hangingPunct="1">
        <a:spcBef>
          <a:spcPts val="600"/>
        </a:spcBef>
        <a:buFontTx/>
        <a:buBlip>
          <a:blip r:embed="rId17"/>
        </a:buBlip>
        <a:defRPr sz="18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5pPr>
      <a:lvl6pPr marL="2173288" indent="-344488" algn="l" defTabSz="914400" rtl="0" eaLnBrk="1" latinLnBrk="0" hangingPunct="1">
        <a:spcBef>
          <a:spcPct val="20000"/>
        </a:spcBef>
        <a:buFontTx/>
        <a:buBlip>
          <a:blip r:embed="rId17"/>
        </a:buBlip>
        <a:defRPr lang="en-US" sz="1800" b="1" kern="1200" dirty="0" smtClean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6pPr>
      <a:lvl7pPr marL="2516188" indent="-344488" algn="l" defTabSz="914400" rtl="0" eaLnBrk="1" latinLnBrk="0" hangingPunct="1">
        <a:spcBef>
          <a:spcPct val="20000"/>
        </a:spcBef>
        <a:buFontTx/>
        <a:buBlip>
          <a:blip r:embed="rId17"/>
        </a:buBlip>
        <a:defRPr lang="en-US" sz="1800" b="1" kern="1200" dirty="0" smtClean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7pPr>
      <a:lvl8pPr marL="2860675" indent="-344488" algn="l" defTabSz="914400" rtl="0" eaLnBrk="1" latinLnBrk="0" hangingPunct="1">
        <a:spcBef>
          <a:spcPct val="20000"/>
        </a:spcBef>
        <a:buFontTx/>
        <a:buBlip>
          <a:blip r:embed="rId17"/>
        </a:buBlip>
        <a:defRPr lang="en-US" sz="1800" b="1" kern="1200" dirty="0" smtClean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8pPr>
      <a:lvl9pPr marL="3205163" indent="-344488" algn="l" defTabSz="914400" rtl="0" eaLnBrk="1" latinLnBrk="0" hangingPunct="1">
        <a:spcBef>
          <a:spcPct val="20000"/>
        </a:spcBef>
        <a:buFontTx/>
        <a:buBlip>
          <a:blip r:embed="rId17"/>
        </a:buBlip>
        <a:defRPr lang="en-US" sz="1800" b="1" kern="1200" dirty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audio" Target="../media/audio1.bin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bin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bin"/><Relationship Id="rId4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bmd.com/diet/obesity/restrictive-surgery" TargetMode="External"/><Relationship Id="rId7" Type="http://schemas.openxmlformats.org/officeDocument/2006/relationships/audio" Target="../media/audio1.bin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watch?v=_tMa8Aaaj_Y" TargetMode="External"/><Relationship Id="rId5" Type="http://schemas.openxmlformats.org/officeDocument/2006/relationships/hyperlink" Target="http://www.youtube.com/watch?v=lTlVIcWg4gw" TargetMode="External"/><Relationship Id="rId4" Type="http://schemas.openxmlformats.org/officeDocument/2006/relationships/hyperlink" Target="https://www.webmd.com/diet/obesity/gastric-bypass-operation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bin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PowerPoint #8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chemeClr val="accent4"/>
                </a:solidFill>
              </a:rPr>
              <a:t>Weight Management</a:t>
            </a:r>
          </a:p>
          <a:p>
            <a:pPr algn="ctr"/>
            <a:endParaRPr lang="en-US" sz="4000" dirty="0">
              <a:solidFill>
                <a:schemeClr val="accent4"/>
              </a:solidFill>
            </a:endParaRPr>
          </a:p>
          <a:p>
            <a:pPr marL="0" indent="0" algn="ctr">
              <a:buNone/>
            </a:pPr>
            <a:endParaRPr lang="en-US" sz="4000" dirty="0">
              <a:solidFill>
                <a:schemeClr val="accent4"/>
              </a:solidFill>
            </a:endParaRPr>
          </a:p>
        </p:txBody>
      </p:sp>
      <p:pic>
        <p:nvPicPr>
          <p:cNvPr id="4" name="Picture 3" descr="AA026337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0" y="3352800"/>
            <a:ext cx="1984528" cy="1476768"/>
          </a:xfrm>
          <a:prstGeom prst="rect">
            <a:avLst/>
          </a:prstGeom>
        </p:spPr>
      </p:pic>
      <p:pic>
        <p:nvPicPr>
          <p:cNvPr id="5" name="Picture 4" descr="AA049755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38800" y="3581400"/>
            <a:ext cx="1671300" cy="1219200"/>
          </a:xfrm>
          <a:prstGeom prst="rect">
            <a:avLst/>
          </a:prstGeom>
        </p:spPr>
      </p:pic>
      <p:pic>
        <p:nvPicPr>
          <p:cNvPr id="6" name="Picture 5" descr="AA026666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01000" y="3505200"/>
            <a:ext cx="601019" cy="1398736"/>
          </a:xfrm>
          <a:prstGeom prst="rect">
            <a:avLst/>
          </a:prstGeom>
        </p:spPr>
      </p:pic>
      <p:pic>
        <p:nvPicPr>
          <p:cNvPr id="7" name="Picture 6" descr="AA026320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6600" y="3352800"/>
            <a:ext cx="1862051" cy="1600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91348" y="6587362"/>
            <a:ext cx="31714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i="1" dirty="0" smtClean="0"/>
              <a:t>Based on readings from Barrett, et. al. chapters 10, 11 &amp; 12 </a:t>
            </a:r>
            <a:endParaRPr lang="en-US" sz="1000" i="1" dirty="0"/>
          </a:p>
        </p:txBody>
      </p:sp>
    </p:spTree>
    <p:extLst>
      <p:ext uri="{BB962C8B-B14F-4D97-AF65-F5344CB8AC3E}">
        <p14:creationId xmlns:p14="http://schemas.microsoft.com/office/powerpoint/2010/main" xmlns="" val="1782420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  <p:sndAc>
          <p:stSnd>
            <p:snd r:embed="rId7" name="Explosion"/>
          </p:stSnd>
        </p:sndAc>
      </p:transition>
    </mc:Choice>
    <mc:Fallback>
      <p:transition spd="slow">
        <p:fade/>
        <p:sndAc>
          <p:stSnd>
            <p:snd r:embed="rId2" name="Explosion"/>
          </p:stSnd>
        </p:sndAc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Very-Low-Calorie Diets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Provide fewer than 800 calories per day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Usually used only under medical supervision, including a physician, psychologist, dietician, and exercise physiologist.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Serious complications, including death, have been reported when applying a VLCD in the absence of medical supervision.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Often result in loss of lean body mass.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Benefit is mostly short-term.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  <p:sndAc>
          <p:stSnd>
            <p:snd r:embed="rId3" name="Explosion"/>
          </p:stSnd>
        </p:sndAc>
      </p:transition>
    </mc:Choice>
    <mc:Fallback>
      <p:transition spd="slow">
        <p:fade/>
        <p:sndAc>
          <p:stSnd>
            <p:snd r:embed="rId2" name="Explosion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Low-Calorie Diets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Provide 800 to 1500 calories per day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Can be beneficial to most overweight people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Medical consultation, but not necessarily supervision, is recommended.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Success depends on selection of healthy foods and commitment to physical activity.</a:t>
            </a:r>
          </a:p>
          <a:p>
            <a:pPr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  <p:sndAc>
          <p:stSnd>
            <p:snd r:embed="rId3" name="Explosion"/>
          </p:stSnd>
        </p:sndAc>
      </p:transition>
    </mc:Choice>
    <mc:Fallback>
      <p:transition spd="slow">
        <p:fade/>
        <p:sndAc>
          <p:stSnd>
            <p:snd r:embed="rId2" name="Explosion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Commercial Weight Loss Programs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715000"/>
          </a:xfrm>
        </p:spPr>
        <p:txBody>
          <a:bodyPr>
            <a:normAutofit fontScale="85000" lnSpcReduction="20000"/>
          </a:bodyPr>
          <a:lstStyle/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Long-term study of commercial programs is not usually done.</a:t>
            </a:r>
          </a:p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They vary greatly in cost.</a:t>
            </a:r>
          </a:p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Federal regulation is mostly related to advertising.</a:t>
            </a:r>
          </a:p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If considering a commercial program:</a:t>
            </a:r>
          </a:p>
          <a:p>
            <a:pPr lvl="1">
              <a:buFont typeface="Wingdings" pitchFamily="2" charset="2"/>
              <a:buChar char="§"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Ask about the qualifications of the staff.</a:t>
            </a:r>
          </a:p>
          <a:p>
            <a:pPr lvl="1">
              <a:buFont typeface="Wingdings" pitchFamily="2" charset="2"/>
              <a:buChar char="§"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Ask whether counseling is available.</a:t>
            </a:r>
          </a:p>
          <a:p>
            <a:pPr lvl="1">
              <a:buFont typeface="Wingdings" pitchFamily="2" charset="2"/>
              <a:buChar char="§"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Investigate scheduling of meetings and consultations.</a:t>
            </a:r>
          </a:p>
          <a:p>
            <a:pPr lvl="1">
              <a:buFont typeface="Wingdings" pitchFamily="2" charset="2"/>
              <a:buChar char="§"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Talk with your physician.</a:t>
            </a:r>
          </a:p>
          <a:p>
            <a:pPr lvl="1">
              <a:buFont typeface="Wingdings" pitchFamily="2" charset="2"/>
              <a:buChar char="§"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Attempt to find research about the long-term results of the program.</a:t>
            </a:r>
          </a:p>
          <a:p>
            <a:pPr lvl="1">
              <a:buFont typeface="Wingdings" pitchFamily="2" charset="2"/>
              <a:buChar char="§"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Ask about the costs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  <p:sndAc>
          <p:stSnd>
            <p:snd r:embed="rId3" name="Explosion"/>
          </p:stSnd>
        </p:sndAc>
      </p:transition>
    </mc:Choice>
    <mc:Fallback>
      <p:transition spd="slow">
        <p:fade/>
        <p:sndAc>
          <p:stSnd>
            <p:snd r:embed="rId2" name="Explosion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69"/>
            <a:ext cx="7581901" cy="1653988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Commercial Programs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3600" dirty="0" smtClean="0">
                <a:latin typeface="Arial" pitchFamily="34" charset="0"/>
                <a:cs typeface="Arial" pitchFamily="34" charset="0"/>
              </a:rPr>
            </a:b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438400"/>
            <a:ext cx="7373938" cy="34738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Examples of popular programs </a:t>
            </a:r>
          </a:p>
          <a:p>
            <a:pPr algn="ctr">
              <a:buFont typeface="Arial"/>
              <a:buChar char="•"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Have you tried any?</a:t>
            </a:r>
          </a:p>
          <a:p>
            <a:pPr marL="0" indent="0">
              <a:buNone/>
            </a:pPr>
            <a:endParaRPr lang="en-US" sz="1800" dirty="0" smtClean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Dubious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solidFill>
                  <a:srgbClr val="E26F08"/>
                </a:solidFill>
                <a:latin typeface="Times New Roman" pitchFamily="18" charset="0"/>
                <a:cs typeface="Times New Roman" pitchFamily="18" charset="0"/>
              </a:rPr>
              <a:t>Products/Treatments: </a:t>
            </a:r>
            <a:r>
              <a:rPr lang="en-US" sz="1800" b="0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1800" b="0" dirty="0" smtClean="0">
                <a:latin typeface="Times New Roman" pitchFamily="18" charset="0"/>
                <a:cs typeface="Times New Roman" pitchFamily="18" charset="0"/>
              </a:rPr>
              <a:t>at according to your blood type, grapefruit diet, cookie diet, body wrapping, spot reducing, </a:t>
            </a:r>
            <a:r>
              <a:rPr lang="en-US" sz="1800" b="0" dirty="0">
                <a:latin typeface="Times New Roman" pitchFamily="18" charset="0"/>
                <a:cs typeface="Times New Roman" pitchFamily="18" charset="0"/>
              </a:rPr>
              <a:t>make-me rich </a:t>
            </a:r>
            <a:r>
              <a:rPr lang="en-US" sz="1800" b="0" dirty="0" smtClean="0">
                <a:latin typeface="Times New Roman" pitchFamily="18" charset="0"/>
                <a:cs typeface="Times New Roman" pitchFamily="18" charset="0"/>
              </a:rPr>
              <a:t>diet (doesn’t work for you, works for me </a:t>
            </a:r>
            <a:r>
              <a:rPr lang="en-US" sz="1800" b="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$$$ </a:t>
            </a:r>
            <a:r>
              <a:rPr lang="en-US" sz="1800" b="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</a:t>
            </a:r>
            <a:r>
              <a:rPr lang="en-US" sz="1800" b="0" dirty="0" smtClean="0">
                <a:latin typeface="Times New Roman" pitchFamily="18" charset="0"/>
                <a:cs typeface="Times New Roman" pitchFamily="18" charset="0"/>
                <a:sym typeface="Wingdings"/>
              </a:rPr>
              <a:t>) </a:t>
            </a:r>
            <a:endParaRPr lang="en-US" sz="1800" b="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z UltimateWeightLossProgram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400" y="2590800"/>
            <a:ext cx="1147227" cy="1447800"/>
          </a:xfrm>
          <a:prstGeom prst="rect">
            <a:avLst/>
          </a:prstGeom>
        </p:spPr>
      </p:pic>
      <p:pic>
        <p:nvPicPr>
          <p:cNvPr id="6" name="Picture 5" descr="Weight-Loss-Programs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6600" y="914400"/>
            <a:ext cx="2133600" cy="1422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  <p:sndAc>
          <p:stSnd>
            <p:snd r:embed="rId5" name="Explosion"/>
          </p:stSnd>
        </p:sndAc>
      </p:transition>
    </mc:Choice>
    <mc:Fallback>
      <p:transition spd="slow">
        <p:fade/>
        <p:sndAc>
          <p:stSnd>
            <p:snd r:embed="rId2" name="Explosion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Organized Self-Help Programs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Cost may be very low or free.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Based on empathy and mutual support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Examples: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Take Off Pounds Sensibly (TOPS)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Overeaters Anonymous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  <p:sndAc>
          <p:stSnd>
            <p:snd r:embed="rId3" name="Explosion"/>
          </p:stSnd>
        </p:sndAc>
      </p:transition>
    </mc:Choice>
    <mc:Fallback>
      <p:transition spd="slow">
        <p:fade/>
        <p:sndAc>
          <p:stSnd>
            <p:snd r:embed="rId2" name="Explosion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Carbohydrate Restricted Diets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May be low-carbohydrate or very-low-carbohydrate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Often result in rapid weight loss without counting calories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Long-term usefulness and safety is not fully known.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Some recommend or require purchase of their meals.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Examples: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Atkins Diet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South Beach Diet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  <p:sndAc>
          <p:stSnd>
            <p:snd r:embed="rId3" name="Explosion"/>
          </p:stSnd>
        </p:sndAc>
      </p:transition>
    </mc:Choice>
    <mc:Fallback>
      <p:transition spd="slow">
        <p:fade/>
        <p:sndAc>
          <p:stSnd>
            <p:snd r:embed="rId2" name="Explosion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Possible Negative Effects of Restricted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Carb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Diets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Headaches, muscle weakness, and diarrhea or constipation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Electrolyte imbalance caused by rapid weight loss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Dangerous effects when taking some medications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Renal decline in women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Increased fats, cholesterol, and triglycerides in the blood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Shortage of dietary fiber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Kidney damage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  <p:sndAc>
          <p:stSnd>
            <p:snd r:embed="rId3" name="Explosion"/>
          </p:stSnd>
        </p:sndAc>
      </p:transition>
    </mc:Choice>
    <mc:Fallback>
      <p:transition spd="slow">
        <p:fade/>
        <p:sndAc>
          <p:stSnd>
            <p:snd r:embed="rId2" name="Explosion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Diet Pills and Drinks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Nonprescription products have been mostly ineffective.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Liquid diets may result in loss of lean body mass and cause electrolyte imbalance.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Use of these products does not establish healthy lifestyle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habits.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  <p:sndAc>
          <p:stSnd>
            <p:snd r:embed="rId3" name="Explosion"/>
          </p:stSnd>
        </p:sndAc>
      </p:transition>
    </mc:Choice>
    <mc:Fallback>
      <p:transition spd="slow">
        <p:fade/>
        <p:sndAc>
          <p:stSnd>
            <p:snd r:embed="rId2" name="Explosion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Examples of Weight Loss Products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56260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Nonprescription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Alli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or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Orlistat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(FDA approved)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Ephedra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and ephedrine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Caffeine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Slim Fast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Phenylpropanolamine-PPA-once popular in OTC diet pills, FDA 2005-not safe-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increases risk of hemorrhagic stroke (brain bleed).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Can get from other countries via net. </a:t>
            </a:r>
          </a:p>
          <a:p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Prescription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Xenical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or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Orlistat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-reduces absorption of fat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Meridia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- suppresses appetite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  <p:sndAc>
          <p:stSnd>
            <p:snd r:embed="rId3" name="Explosion"/>
          </p:stSnd>
        </p:sndAc>
      </p:transition>
    </mc:Choice>
    <mc:Fallback>
      <p:transition spd="slow">
        <p:fade/>
        <p:sndAc>
          <p:stSnd>
            <p:snd r:embed="rId2" name="Explosion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Fad Diets</a:t>
            </a:r>
            <a:endParaRPr lang="en-US" sz="3600" b="1" dirty="0">
              <a:solidFill>
                <a:srgbClr val="21596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Definition: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 diet that has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little or no nutritional value or scientific credibility </a:t>
            </a:r>
            <a:r>
              <a:rPr lang="en-US" sz="2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and that usually has short-term popularity.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Often supported by extravagant promises and money back guarantees.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Many concentrate on one food.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Because of their short-term popularity, there is virtually no research on their risks and benefits.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  <p:sndAc>
          <p:stSnd>
            <p:snd r:embed="rId3" name="Explosion"/>
          </p:stSnd>
        </p:sndAc>
      </p:transition>
    </mc:Choice>
    <mc:Fallback>
      <p:transition spd="slow">
        <p:fade/>
        <p:sndAc>
          <p:stSnd>
            <p:snd r:embed="rId2" name="Explosion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Chapter Objectives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Describe the epidemic of overweight and obesity in the United States.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Describe the human and financial costs of obesity.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Explain the Body Mass Index.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Explain the standard recommendations for weight control.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Explain the role of physical activity in weight management.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Compare and contrast diets.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  <p:sndAc>
          <p:stSnd>
            <p:snd r:embed="rId3" name="Explosion"/>
          </p:stSnd>
        </p:sndAc>
      </p:transition>
    </mc:Choice>
    <mc:Fallback>
      <p:transition spd="slow">
        <p:fade/>
        <p:sndAc>
          <p:stSnd>
            <p:snd r:embed="rId2" name="Explosion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Do Diet Programs Work?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229600" cy="52578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There is insufficient evidence to support the use of most major commercial and self-help programs.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Many produce short-term weight loss but fail in the long-term.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2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A moment in time or a permanent change?</a:t>
            </a:r>
            <a:endParaRPr lang="en-US" sz="28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Amanda-Wicker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52600" y="3581400"/>
            <a:ext cx="2209800" cy="2209800"/>
          </a:xfrm>
          <a:prstGeom prst="rect">
            <a:avLst/>
          </a:prstGeom>
        </p:spPr>
      </p:pic>
      <p:pic>
        <p:nvPicPr>
          <p:cNvPr id="7" name="Picture 6" descr="man-weight-loss-before-and-after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3581400"/>
            <a:ext cx="2667000" cy="22178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  <p:sndAc>
          <p:stSnd>
            <p:snd r:embed="rId5" name="Explosion"/>
          </p:stSnd>
        </p:sndAc>
      </p:transition>
    </mc:Choice>
    <mc:Fallback>
      <p:transition spd="slow">
        <p:fade/>
        <p:sndAc>
          <p:stSnd>
            <p:snd r:embed="rId2" name="Explosion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Bariatric Surgery</a:t>
            </a:r>
            <a:endParaRPr lang="en-US" sz="3600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Usually reserved for </a:t>
            </a:r>
            <a:r>
              <a:rPr lang="en-US" sz="28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men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who are </a:t>
            </a:r>
            <a:r>
              <a:rPr lang="en-US" sz="2800" dirty="0" smtClean="0">
                <a:solidFill>
                  <a:srgbClr val="0D8BE6"/>
                </a:solidFill>
                <a:latin typeface="Times New Roman" pitchFamily="18" charset="0"/>
                <a:cs typeface="Times New Roman" pitchFamily="18" charset="0"/>
              </a:rPr>
              <a:t>_____  pounds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over their desired weight and </a:t>
            </a:r>
            <a:r>
              <a:rPr lang="en-US" sz="28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women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who are </a:t>
            </a:r>
            <a:r>
              <a:rPr lang="en-US" sz="2800" dirty="0" smtClean="0">
                <a:solidFill>
                  <a:srgbClr val="F19B9B"/>
                </a:solidFill>
                <a:latin typeface="Times New Roman" pitchFamily="18" charset="0"/>
                <a:cs typeface="Times New Roman" pitchFamily="18" charset="0"/>
              </a:rPr>
              <a:t>____ pounds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over their desired weigh, or those with </a:t>
            </a:r>
            <a:r>
              <a:rPr lang="en-US" sz="28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BMIs of ___ or higher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General types: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solidFill>
                  <a:srgbClr val="9DE61E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Restrictive procedures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4"/>
              </a:rPr>
              <a:t>Malabsorptive procedures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>
                <a:solidFill>
                  <a:srgbClr val="9DE61E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http://www.youtube.com/watch?v=</a:t>
            </a:r>
            <a:r>
              <a:rPr lang="en-US" dirty="0" smtClean="0">
                <a:solidFill>
                  <a:srgbClr val="9DE61E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lTlVIcWg4gw</a:t>
            </a:r>
            <a:endParaRPr lang="en-US" dirty="0" smtClean="0">
              <a:solidFill>
                <a:srgbClr val="9DE61E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US" dirty="0">
                <a:solidFill>
                  <a:srgbClr val="9DE61E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http://</a:t>
            </a:r>
            <a:r>
              <a:rPr lang="en-US" dirty="0" err="1">
                <a:solidFill>
                  <a:srgbClr val="9DE61E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www.youtube.com</a:t>
            </a:r>
            <a:r>
              <a:rPr lang="en-US" dirty="0">
                <a:solidFill>
                  <a:srgbClr val="9DE61E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/</a:t>
            </a:r>
            <a:r>
              <a:rPr lang="en-US" dirty="0" err="1">
                <a:solidFill>
                  <a:srgbClr val="9DE61E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watch?v</a:t>
            </a:r>
            <a:r>
              <a:rPr lang="en-US" dirty="0">
                <a:solidFill>
                  <a:srgbClr val="9DE61E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=_tMa8Aaaj_Y</a:t>
            </a:r>
            <a:endParaRPr lang="en-US" dirty="0">
              <a:solidFill>
                <a:srgbClr val="9DE61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  <p:sndAc>
          <p:stSnd>
            <p:snd r:embed="rId7" name="Explosion"/>
          </p:stSnd>
        </p:sndAc>
      </p:transition>
    </mc:Choice>
    <mc:Fallback>
      <p:transition spd="slow">
        <p:fade/>
        <p:sndAc>
          <p:stSnd>
            <p:snd r:embed="rId2" name="Explosion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Chapter Objectives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State the nature, design, and effects of restricted carbohydrate diets.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List several over-the-counter weight reduction products and their ingredients.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Explain how prescription weight loss medications work.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Discuss fad diets.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Explain the types of bariatric surgery.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  <p:sndAc>
          <p:stSnd>
            <p:snd r:embed="rId3" name="Explosion"/>
          </p:stSnd>
        </p:sndAc>
      </p:transition>
    </mc:Choice>
    <mc:Fallback>
      <p:transition spd="slow">
        <p:fade/>
        <p:sndAc>
          <p:stSnd>
            <p:snd r:embed="rId2" name="Explosion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America’s Weight Problem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Overweight and obesity are at 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epidemic proportions.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They are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related to many serious  _________.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About </a:t>
            </a:r>
            <a:r>
              <a:rPr lang="en-US" sz="2800" b="1" dirty="0" smtClean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two-thirds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of Americans are __________ or ________.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About ______ percent of infants and toddlers carry too much weight.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The percentage of overweight children and adolescents has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quadrupled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since the early 1970s.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Overweight and obesity cause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increased costs in the health care system.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Americans </a:t>
            </a:r>
            <a:r>
              <a:rPr lang="en-US" sz="28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Spent ~ $61 billion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on products &amp; services related to </a:t>
            </a:r>
            <a:r>
              <a:rPr lang="en-US" sz="2800" dirty="0" smtClean="0">
                <a:solidFill>
                  <a:srgbClr val="C61B1B"/>
                </a:solidFill>
                <a:latin typeface="Times New Roman" pitchFamily="18" charset="0"/>
                <a:cs typeface="Times New Roman" pitchFamily="18" charset="0"/>
              </a:rPr>
              <a:t>weight control (2010)</a:t>
            </a:r>
            <a:endParaRPr lang="en-US" sz="2800" b="1" dirty="0">
              <a:solidFill>
                <a:srgbClr val="C61B1B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  <p:sndAc>
          <p:stSnd>
            <p:snd r:embed="rId3" name="Explosion"/>
          </p:stSnd>
        </p:sndAc>
      </p:transition>
    </mc:Choice>
    <mc:Fallback>
      <p:transition spd="slow">
        <p:fade/>
        <p:sndAc>
          <p:stSnd>
            <p:snd r:embed="rId2" name="Explosion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Facts</a:t>
            </a:r>
            <a:endParaRPr lang="en-US" sz="4000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keys to weight management are healthy eating and physical activity.</a:t>
            </a:r>
          </a:p>
          <a:p>
            <a:r>
              <a:rPr lang="en-US" sz="2800" dirty="0" smtClean="0">
                <a:solidFill>
                  <a:srgbClr val="9DE61E"/>
                </a:solidFill>
                <a:latin typeface="Times New Roman" pitchFamily="18" charset="0"/>
                <a:cs typeface="Times New Roman" pitchFamily="18" charset="0"/>
              </a:rPr>
              <a:t>____________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of obesity is more prudent than later weight reduction.</a:t>
            </a:r>
          </a:p>
          <a:p>
            <a:r>
              <a:rPr lang="en-US" sz="2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_________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9DE61E"/>
                </a:solidFill>
                <a:latin typeface="Times New Roman" pitchFamily="18" charset="0"/>
                <a:cs typeface="Times New Roman" pitchFamily="18" charset="0"/>
              </a:rPr>
              <a:t>alone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is </a:t>
            </a:r>
            <a:r>
              <a:rPr lang="en-US" sz="2800" dirty="0" smtClean="0">
                <a:solidFill>
                  <a:srgbClr val="9DE61E"/>
                </a:solidFill>
                <a:latin typeface="Times New Roman" pitchFamily="18" charset="0"/>
                <a:cs typeface="Times New Roman" pitchFamily="18" charset="0"/>
              </a:rPr>
              <a:t>seldom successful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at weight loss in the </a:t>
            </a:r>
            <a:r>
              <a:rPr lang="en-US" sz="2800" dirty="0" smtClean="0">
                <a:solidFill>
                  <a:srgbClr val="9DE61E"/>
                </a:solidFill>
                <a:latin typeface="Times New Roman" pitchFamily="18" charset="0"/>
                <a:cs typeface="Times New Roman" pitchFamily="18" charset="0"/>
              </a:rPr>
              <a:t>long-term.</a:t>
            </a:r>
            <a:endParaRPr lang="en-US" sz="2800" dirty="0">
              <a:solidFill>
                <a:srgbClr val="9DE61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  <p:sndAc>
          <p:stSnd>
            <p:snd r:embed="rId3" name="Explosion"/>
          </p:stSnd>
        </p:sndAc>
      </p:transition>
    </mc:Choice>
    <mc:Fallback>
      <p:transition spd="slow">
        <p:fade/>
        <p:sndAc>
          <p:stSnd>
            <p:snd r:embed="rId2" name="Explosion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Standards  &amp; Recommendations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Balance calorie intake with calorie expenditure.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Each pound of fat contains 3500 calories.</a:t>
            </a:r>
          </a:p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_________ caloric intake coupled with ________ caloric use through physical activity, is the key to weight loss.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_________ commitment is crucial.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  <p:sndAc>
          <p:stSnd>
            <p:snd r:embed="rId3" name="Explosion"/>
          </p:stSnd>
        </p:sndAc>
      </p:transition>
    </mc:Choice>
    <mc:Fallback>
      <p:transition spd="slow">
        <p:fade/>
        <p:sndAc>
          <p:stSnd>
            <p:snd r:embed="rId2" name="Explosion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The Role of Physical Activity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Physical activity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burns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calories.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Regular physical activity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increases the _______metabolic rate,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resulting in burning more calories at _______.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Physical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activity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is a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key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____  _____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weight loss and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weight management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rbs1_00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400" y="5411316"/>
            <a:ext cx="1729438" cy="1446684"/>
          </a:xfrm>
          <a:prstGeom prst="rect">
            <a:avLst/>
          </a:prstGeom>
        </p:spPr>
      </p:pic>
      <p:pic>
        <p:nvPicPr>
          <p:cNvPr id="6" name="Picture 5" descr="download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43800" y="1219200"/>
            <a:ext cx="1117600" cy="1494725"/>
          </a:xfrm>
          <a:prstGeom prst="rect">
            <a:avLst/>
          </a:prstGeom>
        </p:spPr>
      </p:pic>
      <p:pic>
        <p:nvPicPr>
          <p:cNvPr id="7" name="Picture 6" descr="women fitness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29200" y="4876800"/>
            <a:ext cx="3086100" cy="18671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  <p:sndAc>
          <p:stSnd>
            <p:snd r:embed="rId6" name="Explosion"/>
          </p:stSnd>
        </p:sndAc>
      </p:transition>
    </mc:Choice>
    <mc:Fallback>
      <p:transition spd="slow">
        <p:fade/>
        <p:sndAc>
          <p:stSnd>
            <p:snd r:embed="rId2" name="Explosion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Mediterranean Diet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Appears to reduce risk of obesity and heart disease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Common elements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Fruits and vegetables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Bread and other cereals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Potatoes, beans, nuts, and seeds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Olive oil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Dairy products, fish, and poultry in small to moderate amounts; little red meat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Eggs zero to four times a week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Wine in small to moderate amounts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  <p:sndAc>
          <p:stSnd>
            <p:snd r:embed="rId3" name="Explosion"/>
          </p:stSnd>
        </p:sndAc>
      </p:transition>
    </mc:Choice>
    <mc:Fallback>
      <p:transition spd="slow">
        <p:fade/>
        <p:sndAc>
          <p:stSnd>
            <p:snd r:embed="rId2" name="Explosion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654423"/>
          </a:xfrm>
        </p:spPr>
        <p:txBody>
          <a:bodyPr/>
          <a:lstStyle/>
          <a:p>
            <a:r>
              <a:rPr lang="en-US" dirty="0" smtClean="0"/>
              <a:t>Diet 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2" y="990600"/>
            <a:ext cx="7581901" cy="4845424"/>
          </a:xfrm>
        </p:spPr>
        <p:txBody>
          <a:bodyPr/>
          <a:lstStyle/>
          <a:p>
            <a:pPr marL="0" indent="0">
              <a:buNone/>
            </a:pPr>
            <a:r>
              <a:rPr lang="en-US" u="sng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Perricone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mr-IN" dirty="0" smtClean="0"/>
              <a:t>–</a:t>
            </a:r>
            <a:r>
              <a:rPr lang="en-US" dirty="0" smtClean="0"/>
              <a:t> obesity is caused by inflammation</a:t>
            </a:r>
          </a:p>
          <a:p>
            <a:r>
              <a:rPr lang="en-US" dirty="0" smtClean="0"/>
              <a:t>Eat brightly colored foods- fruits/vegetables</a:t>
            </a:r>
          </a:p>
          <a:p>
            <a:r>
              <a:rPr lang="en-US" dirty="0" smtClean="0"/>
              <a:t>Avoid inflammatory foods </a:t>
            </a:r>
            <a:r>
              <a:rPr lang="mr-IN" dirty="0" smtClean="0"/>
              <a:t>–</a:t>
            </a:r>
            <a:r>
              <a:rPr lang="en-US" dirty="0" smtClean="0"/>
              <a:t> sweets, sugars</a:t>
            </a:r>
          </a:p>
          <a:p>
            <a:pPr marL="0" indent="0">
              <a:buNone/>
            </a:pPr>
            <a:r>
              <a:rPr lang="en-US" u="sng" dirty="0" err="1" smtClean="0">
                <a:solidFill>
                  <a:srgbClr val="FAEA68"/>
                </a:solidFill>
              </a:rPr>
              <a:t>eDiets.com</a:t>
            </a:r>
            <a:r>
              <a:rPr lang="en-US" dirty="0" smtClean="0"/>
              <a:t>- </a:t>
            </a:r>
          </a:p>
          <a:p>
            <a:pPr>
              <a:buFont typeface="Arial"/>
              <a:buChar char="•"/>
            </a:pPr>
            <a:r>
              <a:rPr lang="en-US" dirty="0" smtClean="0"/>
              <a:t>online community featuring Nutritionists </a:t>
            </a:r>
          </a:p>
          <a:p>
            <a:pPr>
              <a:buFont typeface="Arial"/>
              <a:buChar char="•"/>
            </a:pPr>
            <a:r>
              <a:rPr lang="en-US" dirty="0" smtClean="0"/>
              <a:t>a large database, offers personalized </a:t>
            </a:r>
            <a:r>
              <a:rPr lang="en-US" smtClean="0"/>
              <a:t>diet plans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62415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  <p:sndAc>
          <p:stSnd>
            <p:snd r:embed="rId3" name="Explosion"/>
          </p:stSnd>
        </p:sndAc>
      </p:transition>
    </mc:Choice>
    <mc:Fallback>
      <p:transition spd="slow">
        <p:fade/>
        <p:sndAc>
          <p:stSnd>
            <p:snd r:embed="rId2" name="Explosion"/>
          </p:stSnd>
        </p:sndAc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bit">
  <a:themeElements>
    <a:clrScheme name="Orbit">
      <a:dk1>
        <a:srgbClr val="000000"/>
      </a:dk1>
      <a:lt1>
        <a:srgbClr val="FFFFFF"/>
      </a:lt1>
      <a:dk2>
        <a:srgbClr val="7C9BA5"/>
      </a:dk2>
      <a:lt2>
        <a:srgbClr val="C1D0CA"/>
      </a:lt2>
      <a:accent1>
        <a:srgbClr val="F2D908"/>
      </a:accent1>
      <a:accent2>
        <a:srgbClr val="9DE61E"/>
      </a:accent2>
      <a:accent3>
        <a:srgbClr val="0D8BE6"/>
      </a:accent3>
      <a:accent4>
        <a:srgbClr val="C61B1B"/>
      </a:accent4>
      <a:accent5>
        <a:srgbClr val="E26F08"/>
      </a:accent5>
      <a:accent6>
        <a:srgbClr val="8D35D1"/>
      </a:accent6>
      <a:hlink>
        <a:srgbClr val="ECBF0B"/>
      </a:hlink>
      <a:folHlink>
        <a:srgbClr val="F4E5A8"/>
      </a:folHlink>
    </a:clrScheme>
    <a:fontScheme name="Orbit">
      <a:majorFont>
        <a:latin typeface="Candara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Candara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Orbit">
      <a:fillStyleLst>
        <a:solidFill>
          <a:schemeClr val="phClr"/>
        </a:solidFill>
        <a:solidFill>
          <a:schemeClr val="phClr">
            <a:shade val="80000"/>
          </a:schemeClr>
        </a:solidFill>
        <a:gradFill rotWithShape="1">
          <a:gsLst>
            <a:gs pos="0">
              <a:schemeClr val="phClr">
                <a:shade val="30000"/>
                <a:satMod val="100000"/>
              </a:schemeClr>
            </a:gs>
            <a:gs pos="80000">
              <a:schemeClr val="phClr">
                <a:shade val="90000"/>
                <a:satMod val="100000"/>
              </a:schemeClr>
            </a:gs>
            <a:gs pos="100000">
              <a:schemeClr val="phClr">
                <a:tint val="9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762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228600" dist="38100" dir="5400000" sx="104000" sy="104000" algn="ctr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317500" dist="381000" dir="5400000" sx="90000" sy="2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etal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000"/>
                <a:lumMod val="80000"/>
              </a:schemeClr>
              <a:schemeClr val="phClr">
                <a:satMod val="360000"/>
                <a:lumMod val="14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Orbit.thmx</Template>
  <TotalTime>693</TotalTime>
  <Words>997</Words>
  <Application>Microsoft Office PowerPoint</Application>
  <PresentationFormat>On-screen Show (4:3)</PresentationFormat>
  <Paragraphs>137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Orbit</vt:lpstr>
      <vt:lpstr>PowerPoint #8</vt:lpstr>
      <vt:lpstr>Chapter Objectives</vt:lpstr>
      <vt:lpstr>Chapter Objectives</vt:lpstr>
      <vt:lpstr>America’s Weight Problem</vt:lpstr>
      <vt:lpstr>Facts</vt:lpstr>
      <vt:lpstr>Standards  &amp; Recommendations</vt:lpstr>
      <vt:lpstr>The Role of Physical Activity</vt:lpstr>
      <vt:lpstr>Mediterranean Diet</vt:lpstr>
      <vt:lpstr>Diet Plans</vt:lpstr>
      <vt:lpstr>Very-Low-Calorie Diets</vt:lpstr>
      <vt:lpstr>Low-Calorie Diets</vt:lpstr>
      <vt:lpstr>Commercial Weight Loss Programs</vt:lpstr>
      <vt:lpstr>Commercial Programs  </vt:lpstr>
      <vt:lpstr>Organized Self-Help Programs</vt:lpstr>
      <vt:lpstr>Carbohydrate Restricted Diets</vt:lpstr>
      <vt:lpstr>Possible Negative Effects of Restricted Carb Diets</vt:lpstr>
      <vt:lpstr>Diet Pills and Drinks</vt:lpstr>
      <vt:lpstr>Examples of Weight Loss Products</vt:lpstr>
      <vt:lpstr>Fad Diets</vt:lpstr>
      <vt:lpstr>Do Diet Programs Work?</vt:lpstr>
      <vt:lpstr>Bariatric Surgery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Consumer Health: Making Informed Decisions  J. Thomas Butler, Ed.D., CHES (ret.) </dc:title>
  <dc:creator>Tom Butler</dc:creator>
  <cp:lastModifiedBy>NDiCicco</cp:lastModifiedBy>
  <cp:revision>36</cp:revision>
  <cp:lastPrinted>2018-02-15T18:00:59Z</cp:lastPrinted>
  <dcterms:created xsi:type="dcterms:W3CDTF">2011-01-22T16:00:19Z</dcterms:created>
  <dcterms:modified xsi:type="dcterms:W3CDTF">2018-08-29T19:27:55Z</dcterms:modified>
</cp:coreProperties>
</file>