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6" r:id="rId2"/>
  </p:sldMasterIdLst>
  <p:notesMasterIdLst>
    <p:notesMasterId r:id="rId33"/>
  </p:notesMasterIdLst>
  <p:handoutMasterIdLst>
    <p:handoutMasterId r:id="rId34"/>
  </p:handoutMasterIdLst>
  <p:sldIdLst>
    <p:sldId id="270" r:id="rId3"/>
    <p:sldId id="272" r:id="rId4"/>
    <p:sldId id="273" r:id="rId5"/>
    <p:sldId id="274" r:id="rId6"/>
    <p:sldId id="275" r:id="rId7"/>
    <p:sldId id="276" r:id="rId8"/>
    <p:sldId id="277" r:id="rId9"/>
    <p:sldId id="278" r:id="rId10"/>
    <p:sldId id="301" r:id="rId11"/>
    <p:sldId id="279" r:id="rId12"/>
    <p:sldId id="280" r:id="rId13"/>
    <p:sldId id="281" r:id="rId14"/>
    <p:sldId id="282" r:id="rId15"/>
    <p:sldId id="283" r:id="rId16"/>
    <p:sldId id="284" r:id="rId17"/>
    <p:sldId id="285" r:id="rId18"/>
    <p:sldId id="297" r:id="rId19"/>
    <p:sldId id="298" r:id="rId20"/>
    <p:sldId id="302" r:id="rId21"/>
    <p:sldId id="299" r:id="rId22"/>
    <p:sldId id="300" r:id="rId23"/>
    <p:sldId id="286" r:id="rId24"/>
    <p:sldId id="288" r:id="rId25"/>
    <p:sldId id="289" r:id="rId26"/>
    <p:sldId id="290" r:id="rId27"/>
    <p:sldId id="291" r:id="rId28"/>
    <p:sldId id="292" r:id="rId29"/>
    <p:sldId id="293" r:id="rId30"/>
    <p:sldId id="295" r:id="rId31"/>
    <p:sldId id="296" r:id="rId32"/>
  </p:sldIdLst>
  <p:sldSz cx="12192000" cy="6858000"/>
  <p:notesSz cx="6858000" cy="9144000"/>
  <p:custDataLst>
    <p:tags r:id="rId35"/>
  </p:custDataLst>
  <p:defaultTextStyle>
    <a:defPPr>
      <a:defRPr lang="en-US"/>
    </a:defPPr>
    <a:lvl1pPr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5pPr>
    <a:lvl6pPr marL="2286000" algn="l" defTabSz="914400" rtl="0" eaLnBrk="1" latinLnBrk="0" hangingPunct="1">
      <a:defRPr kern="1200">
        <a:solidFill>
          <a:schemeClr val="tx1"/>
        </a:solidFill>
        <a:latin typeface="Franklin Gothic Book" panose="020B0503020102020204" pitchFamily="34" charset="0"/>
        <a:ea typeface="+mn-ea"/>
        <a:cs typeface="+mn-cs"/>
      </a:defRPr>
    </a:lvl6pPr>
    <a:lvl7pPr marL="2743200" algn="l" defTabSz="914400" rtl="0" eaLnBrk="1" latinLnBrk="0" hangingPunct="1">
      <a:defRPr kern="1200">
        <a:solidFill>
          <a:schemeClr val="tx1"/>
        </a:solidFill>
        <a:latin typeface="Franklin Gothic Book" panose="020B0503020102020204" pitchFamily="34" charset="0"/>
        <a:ea typeface="+mn-ea"/>
        <a:cs typeface="+mn-cs"/>
      </a:defRPr>
    </a:lvl7pPr>
    <a:lvl8pPr marL="3200400" algn="l" defTabSz="914400" rtl="0" eaLnBrk="1" latinLnBrk="0" hangingPunct="1">
      <a:defRPr kern="1200">
        <a:solidFill>
          <a:schemeClr val="tx1"/>
        </a:solidFill>
        <a:latin typeface="Franklin Gothic Book" panose="020B0503020102020204" pitchFamily="34" charset="0"/>
        <a:ea typeface="+mn-ea"/>
        <a:cs typeface="+mn-cs"/>
      </a:defRPr>
    </a:lvl8pPr>
    <a:lvl9pPr marL="3657600" algn="l" defTabSz="914400" rtl="0" eaLnBrk="1" latinLnBrk="0" hangingPunct="1">
      <a:defRPr kern="1200">
        <a:solidFill>
          <a:schemeClr val="tx1"/>
        </a:solidFill>
        <a:latin typeface="Franklin Gothic Book" panose="020B05030201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6BC"/>
    <a:srgbClr val="D7D7D7"/>
    <a:srgbClr val="069E51"/>
    <a:srgbClr val="6A6A6A"/>
    <a:srgbClr val="B93737"/>
    <a:srgbClr val="F49C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43" autoAdjust="0"/>
  </p:normalViewPr>
  <p:slideViewPr>
    <p:cSldViewPr snapToGrid="0" snapToObjects="1">
      <p:cViewPr varScale="1">
        <p:scale>
          <a:sx n="60" d="100"/>
          <a:sy n="60" d="100"/>
        </p:scale>
        <p:origin x="90" y="72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87A2C252-5688-44A0-BFF9-CFA8D34B8E5E}" type="datetimeFigureOut">
              <a:rPr lang="en-US" altLang="en-US"/>
              <a:pPr>
                <a:defRPr/>
              </a:pPr>
              <a:t>4/12/2019</a:t>
            </a:fld>
            <a:endParaRPr lang="en-US" alt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D254FF0-9A45-4C62-8064-44E4CC66855D}"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smtClean="0">
                <a:latin typeface="Calibri" pitchFamily="34" charset="0"/>
              </a:defRPr>
            </a:lvl1pPr>
          </a:lstStyle>
          <a:p>
            <a:pPr>
              <a:defRPr/>
            </a:pPr>
            <a:endParaRPr lang="en-US" altLang="en-US" dirty="0"/>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itchFamily="34" charset="0"/>
              </a:defRPr>
            </a:lvl1pPr>
          </a:lstStyle>
          <a:p>
            <a:pPr>
              <a:defRPr/>
            </a:pPr>
            <a:fld id="{96CCC59E-CCE7-404B-AA4E-0DEAD720DA9F}" type="datetimeFigureOut">
              <a:rPr lang="en-US" altLang="en-US"/>
              <a:pPr>
                <a:defRPr/>
              </a:pPr>
              <a:t>4/12/2019</a:t>
            </a:fld>
            <a:endParaRPr lang="en-US" alt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atin typeface="Calibri" pitchFamily="34" charset="0"/>
              </a:defRPr>
            </a:lvl1pPr>
          </a:lstStyle>
          <a:p>
            <a:pPr>
              <a:defRPr/>
            </a:pPr>
            <a:endParaRPr lang="en-US" alt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D8F4014-75F9-474D-8DFA-11374318636E}"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96F2364A-A779-4495-9ADD-5C3DF2C4508B}" type="slidenum">
              <a:rPr lang="en-US" altLang="en-US" sz="1200" b="0">
                <a:solidFill>
                  <a:schemeClr val="tx1"/>
                </a:solidFill>
                <a:latin typeface="Times New Roman" panose="02020603050405020304" pitchFamily="18" charset="0"/>
              </a:rPr>
              <a:pPr/>
              <a:t>2</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50358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B10C9FDF-BAF2-4870-BB0A-7757F50BAB15}" type="slidenum">
              <a:rPr lang="en-US" altLang="en-US" sz="1200" b="0">
                <a:solidFill>
                  <a:schemeClr val="tx1"/>
                </a:solidFill>
                <a:latin typeface="Times New Roman" panose="02020603050405020304" pitchFamily="18" charset="0"/>
              </a:rPr>
              <a:pPr/>
              <a:t>13</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28506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A8DA51BD-1A34-4BA4-B5E0-4C8816DD4F31}" type="slidenum">
              <a:rPr lang="en-US" altLang="en-US" sz="1200" b="0">
                <a:solidFill>
                  <a:schemeClr val="tx1"/>
                </a:solidFill>
                <a:latin typeface="Times New Roman" panose="02020603050405020304" pitchFamily="18" charset="0"/>
              </a:rPr>
              <a:pPr/>
              <a:t>15</a:t>
            </a:fld>
            <a:endParaRPr lang="en-US" altLang="en-US" sz="1200" b="0" dirty="0">
              <a:solidFill>
                <a:schemeClr val="tx1"/>
              </a:solidFill>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ea typeface="ＭＳ Ｐゴシック" panose="020B0600070205080204" pitchFamily="34" charset="-128"/>
              </a:rPr>
              <a:t>Click to add notes</a:t>
            </a:r>
          </a:p>
        </p:txBody>
      </p:sp>
    </p:spTree>
    <p:extLst>
      <p:ext uri="{BB962C8B-B14F-4D97-AF65-F5344CB8AC3E}">
        <p14:creationId xmlns:p14="http://schemas.microsoft.com/office/powerpoint/2010/main" val="4069633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0A49633A-A860-4E21-A219-E7C22BDA73E6}" type="slidenum">
              <a:rPr lang="en-US" altLang="en-US" sz="1200" b="0">
                <a:solidFill>
                  <a:schemeClr val="tx1"/>
                </a:solidFill>
                <a:latin typeface="Times New Roman" panose="02020603050405020304" pitchFamily="18" charset="0"/>
              </a:rPr>
              <a:pPr/>
              <a:t>16</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20125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75601DB4-816A-4079-AC93-37994A2BB7C5}" type="slidenum">
              <a:rPr lang="en-US" altLang="en-US" sz="1200" b="0">
                <a:solidFill>
                  <a:schemeClr val="tx1"/>
                </a:solidFill>
                <a:latin typeface="Times New Roman" panose="02020603050405020304" pitchFamily="18" charset="0"/>
              </a:rPr>
              <a:pPr/>
              <a:t>22</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017434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95B09938-BB77-4B31-9315-B3FFF1D3F48B}" type="slidenum">
              <a:rPr lang="en-US" altLang="en-US" sz="1200" b="0">
                <a:solidFill>
                  <a:schemeClr val="tx1"/>
                </a:solidFill>
                <a:latin typeface="Times New Roman" panose="02020603050405020304" pitchFamily="18" charset="0"/>
              </a:rPr>
              <a:pPr/>
              <a:t>23</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041507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81636BB2-0307-46A2-B1BB-699E32A2CA60}" type="slidenum">
              <a:rPr lang="en-US" altLang="en-US" sz="1200" b="0">
                <a:solidFill>
                  <a:schemeClr val="tx1"/>
                </a:solidFill>
                <a:latin typeface="Times New Roman" panose="02020603050405020304" pitchFamily="18" charset="0"/>
              </a:rPr>
              <a:pPr/>
              <a:t>24</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061176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45FDEE63-6797-41F4-B8C7-7444ABDA1838}" type="slidenum">
              <a:rPr lang="en-US" altLang="en-US" sz="1200" b="0">
                <a:solidFill>
                  <a:schemeClr val="tx1"/>
                </a:solidFill>
                <a:latin typeface="Times New Roman" panose="02020603050405020304" pitchFamily="18" charset="0"/>
              </a:rPr>
              <a:pPr/>
              <a:t>25</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42498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b="1">
                <a:solidFill>
                  <a:schemeClr val="accent2"/>
                </a:solidFill>
                <a:latin typeface="Arial" panose="020B0604020202020204" pitchFamily="34" charset="0"/>
                <a:ea typeface="ＭＳ Ｐゴシック" panose="020B0600070205080204" pitchFamily="34" charset="-128"/>
              </a:defRPr>
            </a:lvl1pPr>
            <a:lvl2pPr marL="742950" indent="-285750">
              <a:defRPr sz="3600" b="1">
                <a:solidFill>
                  <a:schemeClr val="accent2"/>
                </a:solidFill>
                <a:latin typeface="Arial" panose="020B0604020202020204" pitchFamily="34" charset="0"/>
                <a:ea typeface="ＭＳ Ｐゴシック" panose="020B0600070205080204" pitchFamily="34" charset="-128"/>
              </a:defRPr>
            </a:lvl2pPr>
            <a:lvl3pPr marL="1143000" indent="-228600">
              <a:defRPr sz="3600" b="1">
                <a:solidFill>
                  <a:schemeClr val="accent2"/>
                </a:solidFill>
                <a:latin typeface="Arial" panose="020B0604020202020204" pitchFamily="34" charset="0"/>
                <a:ea typeface="ＭＳ Ｐゴシック" panose="020B0600070205080204" pitchFamily="34" charset="-128"/>
              </a:defRPr>
            </a:lvl3pPr>
            <a:lvl4pPr marL="1600200" indent="-228600">
              <a:defRPr sz="3600" b="1">
                <a:solidFill>
                  <a:schemeClr val="accent2"/>
                </a:solidFill>
                <a:latin typeface="Arial" panose="020B0604020202020204" pitchFamily="34" charset="0"/>
                <a:ea typeface="ＭＳ Ｐゴシック" panose="020B0600070205080204" pitchFamily="34" charset="-128"/>
              </a:defRPr>
            </a:lvl4pPr>
            <a:lvl5pPr marL="2057400" indent="-228600">
              <a:defRPr sz="3600" b="1">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AB9AA7B1-ACC5-45DA-AD54-756A62684308}" type="slidenum">
              <a:rPr lang="en-US" altLang="en-US" sz="1200" b="0">
                <a:solidFill>
                  <a:schemeClr val="tx1"/>
                </a:solidFill>
                <a:latin typeface="Times New Roman" panose="02020603050405020304" pitchFamily="18" charset="0"/>
              </a:rPr>
              <a:pPr/>
              <a:t>26</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511245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NEW EDIT</a:t>
            </a: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b="1">
                <a:solidFill>
                  <a:schemeClr val="accent2"/>
                </a:solidFill>
                <a:latin typeface="Arial" panose="020B0604020202020204" pitchFamily="34" charset="0"/>
                <a:ea typeface="ＭＳ Ｐゴシック" panose="020B0600070205080204" pitchFamily="34" charset="-128"/>
              </a:defRPr>
            </a:lvl1pPr>
            <a:lvl2pPr marL="742950" indent="-285750">
              <a:defRPr sz="3600" b="1">
                <a:solidFill>
                  <a:schemeClr val="accent2"/>
                </a:solidFill>
                <a:latin typeface="Arial" panose="020B0604020202020204" pitchFamily="34" charset="0"/>
                <a:ea typeface="ＭＳ Ｐゴシック" panose="020B0600070205080204" pitchFamily="34" charset="-128"/>
              </a:defRPr>
            </a:lvl2pPr>
            <a:lvl3pPr marL="1143000" indent="-228600">
              <a:defRPr sz="3600" b="1">
                <a:solidFill>
                  <a:schemeClr val="accent2"/>
                </a:solidFill>
                <a:latin typeface="Arial" panose="020B0604020202020204" pitchFamily="34" charset="0"/>
                <a:ea typeface="ＭＳ Ｐゴシック" panose="020B0600070205080204" pitchFamily="34" charset="-128"/>
              </a:defRPr>
            </a:lvl3pPr>
            <a:lvl4pPr marL="1600200" indent="-228600">
              <a:defRPr sz="3600" b="1">
                <a:solidFill>
                  <a:schemeClr val="accent2"/>
                </a:solidFill>
                <a:latin typeface="Arial" panose="020B0604020202020204" pitchFamily="34" charset="0"/>
                <a:ea typeface="ＭＳ Ｐゴシック" panose="020B0600070205080204" pitchFamily="34" charset="-128"/>
              </a:defRPr>
            </a:lvl4pPr>
            <a:lvl5pPr marL="2057400" indent="-228600">
              <a:defRPr sz="3600" b="1">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F2554A9C-5401-46D0-83FB-8BDAC5046B7D}" type="slidenum">
              <a:rPr lang="en-US" altLang="en-US" sz="1200" b="0">
                <a:solidFill>
                  <a:schemeClr val="tx1"/>
                </a:solidFill>
                <a:latin typeface="Times New Roman" panose="02020603050405020304" pitchFamily="18" charset="0"/>
              </a:rPr>
              <a:pPr/>
              <a:t>28</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862240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50313505-4035-4E19-8A28-519278F570B8}" type="slidenum">
              <a:rPr lang="en-US" altLang="en-US" sz="1200" b="0">
                <a:solidFill>
                  <a:schemeClr val="tx1"/>
                </a:solidFill>
                <a:latin typeface="Times New Roman" panose="02020603050405020304" pitchFamily="18" charset="0"/>
              </a:rPr>
              <a:pPr/>
              <a:t>29</a:t>
            </a:fld>
            <a:endParaRPr lang="en-US" altLang="en-US" sz="1200" b="0" dirty="0">
              <a:solidFill>
                <a:schemeClr val="tx1"/>
              </a:solidFill>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ea typeface="ＭＳ Ｐゴシック" panose="020B0600070205080204" pitchFamily="34" charset="-128"/>
              </a:rPr>
              <a:t>Click to add notes</a:t>
            </a:r>
          </a:p>
        </p:txBody>
      </p:sp>
    </p:spTree>
    <p:extLst>
      <p:ext uri="{BB962C8B-B14F-4D97-AF65-F5344CB8AC3E}">
        <p14:creationId xmlns:p14="http://schemas.microsoft.com/office/powerpoint/2010/main" val="1071034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8F4557F3-123C-47A7-A32C-C5A591BB6DD6}" type="slidenum">
              <a:rPr lang="en-US" altLang="en-US" sz="1200" b="0">
                <a:solidFill>
                  <a:schemeClr val="tx1"/>
                </a:solidFill>
                <a:latin typeface="Times New Roman" panose="02020603050405020304" pitchFamily="18" charset="0"/>
              </a:rPr>
              <a:pPr/>
              <a:t>3</a:t>
            </a:fld>
            <a:endParaRPr lang="en-US" altLang="en-US" sz="1200" b="0" dirty="0">
              <a:solidFill>
                <a:schemeClr val="tx1"/>
              </a:solidFill>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42157691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BFDE5C89-4413-44A0-96F3-7A2C967C36D7}" type="slidenum">
              <a:rPr lang="en-US" altLang="en-US" sz="1200" b="0">
                <a:solidFill>
                  <a:schemeClr val="tx1"/>
                </a:solidFill>
                <a:latin typeface="Times New Roman" panose="02020603050405020304" pitchFamily="18" charset="0"/>
              </a:rPr>
              <a:pPr/>
              <a:t>30</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21080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B518994A-E3B7-4083-8F8F-1561E6CC4CE9}" type="slidenum">
              <a:rPr lang="en-US" altLang="en-US" sz="1200" b="0">
                <a:solidFill>
                  <a:schemeClr val="tx1"/>
                </a:solidFill>
                <a:latin typeface="Times New Roman" panose="02020603050405020304" pitchFamily="18" charset="0"/>
              </a:rPr>
              <a:pPr/>
              <a:t>5</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30603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ea typeface="ＭＳ Ｐゴシック" panose="020B0600070205080204" pitchFamily="34" charset="-128"/>
              </a:rPr>
              <a:t>Click to add notes.</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C4E819FD-8413-4689-81E9-DFEC4F278849}" type="slidenum">
              <a:rPr lang="en-US" altLang="en-US" sz="1200" b="0">
                <a:solidFill>
                  <a:schemeClr val="tx1"/>
                </a:solidFill>
                <a:latin typeface="Times New Roman" panose="02020603050405020304" pitchFamily="18" charset="0"/>
              </a:rPr>
              <a:pPr/>
              <a:t>6</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541640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AEFEDE78-49A4-49CE-9CDB-C6A2CF23BD39}" type="slidenum">
              <a:rPr lang="en-US" altLang="en-US" sz="1200" b="0">
                <a:solidFill>
                  <a:schemeClr val="tx1"/>
                </a:solidFill>
                <a:latin typeface="Times New Roman" panose="02020603050405020304" pitchFamily="18" charset="0"/>
              </a:rPr>
              <a:pPr/>
              <a:t>8</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937513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D8F4014-75F9-474D-8DFA-11374318636E}" type="slidenum">
              <a:rPr lang="en-US" altLang="en-US" smtClean="0"/>
              <a:pPr/>
              <a:t>9</a:t>
            </a:fld>
            <a:endParaRPr lang="en-US" altLang="en-US" dirty="0"/>
          </a:p>
        </p:txBody>
      </p:sp>
    </p:spTree>
    <p:extLst>
      <p:ext uri="{BB962C8B-B14F-4D97-AF65-F5344CB8AC3E}">
        <p14:creationId xmlns:p14="http://schemas.microsoft.com/office/powerpoint/2010/main" val="2532491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7828A96B-AA6A-4B63-B22C-6C42C30DC2D8}" type="slidenum">
              <a:rPr lang="en-US" altLang="en-US" sz="1200" b="0">
                <a:solidFill>
                  <a:schemeClr val="tx1"/>
                </a:solidFill>
                <a:latin typeface="Times New Roman" panose="02020603050405020304" pitchFamily="18" charset="0"/>
              </a:rPr>
              <a:pPr/>
              <a:t>10</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15086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EC66BD79-0DFB-4C3F-859E-D1C1F0E55550}" type="slidenum">
              <a:rPr lang="en-US" altLang="en-US" sz="1200" b="0">
                <a:solidFill>
                  <a:schemeClr val="tx1"/>
                </a:solidFill>
                <a:latin typeface="Times New Roman" panose="02020603050405020304" pitchFamily="18" charset="0"/>
              </a:rPr>
              <a:pPr/>
              <a:t>11</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544746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3600" b="1">
                <a:solidFill>
                  <a:schemeClr val="accent2"/>
                </a:solidFill>
                <a:latin typeface="Arial" panose="020B0604020202020204" pitchFamily="34" charset="0"/>
                <a:ea typeface="ＭＳ Ｐゴシック" panose="020B0600070205080204" pitchFamily="34" charset="-128"/>
              </a:defRPr>
            </a:lvl1pPr>
            <a:lvl2pPr marL="742950" indent="-285750" defTabSz="928688">
              <a:defRPr sz="3600" b="1">
                <a:solidFill>
                  <a:schemeClr val="accent2"/>
                </a:solidFill>
                <a:latin typeface="Arial" panose="020B0604020202020204" pitchFamily="34" charset="0"/>
                <a:ea typeface="ＭＳ Ｐゴシック" panose="020B0600070205080204" pitchFamily="34" charset="-128"/>
              </a:defRPr>
            </a:lvl2pPr>
            <a:lvl3pPr marL="1143000" indent="-228600" defTabSz="928688">
              <a:defRPr sz="3600" b="1">
                <a:solidFill>
                  <a:schemeClr val="accent2"/>
                </a:solidFill>
                <a:latin typeface="Arial" panose="020B0604020202020204" pitchFamily="34" charset="0"/>
                <a:ea typeface="ＭＳ Ｐゴシック" panose="020B0600070205080204" pitchFamily="34" charset="-128"/>
              </a:defRPr>
            </a:lvl3pPr>
            <a:lvl4pPr marL="1600200" indent="-228600" defTabSz="928688">
              <a:defRPr sz="3600" b="1">
                <a:solidFill>
                  <a:schemeClr val="accent2"/>
                </a:solidFill>
                <a:latin typeface="Arial" panose="020B0604020202020204" pitchFamily="34" charset="0"/>
                <a:ea typeface="ＭＳ Ｐゴシック" panose="020B0600070205080204" pitchFamily="34" charset="-128"/>
              </a:defRPr>
            </a:lvl4pPr>
            <a:lvl5pPr marL="2057400" indent="-228600" defTabSz="928688">
              <a:defRPr sz="3600" b="1">
                <a:solidFill>
                  <a:schemeClr val="accent2"/>
                </a:solidFill>
                <a:latin typeface="Arial" panose="020B0604020202020204" pitchFamily="34" charset="0"/>
                <a:ea typeface="ＭＳ Ｐゴシック" panose="020B0600070205080204" pitchFamily="34" charset="-128"/>
              </a:defRPr>
            </a:lvl5pPr>
            <a:lvl6pPr marL="25146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6pPr>
            <a:lvl7pPr marL="29718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7pPr>
            <a:lvl8pPr marL="34290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8pPr>
            <a:lvl9pPr marL="3886200" indent="-228600" defTabSz="928688" eaLnBrk="0" fontAlgn="base" hangingPunct="0">
              <a:spcBef>
                <a:spcPct val="0"/>
              </a:spcBef>
              <a:spcAft>
                <a:spcPct val="0"/>
              </a:spcAft>
              <a:defRPr sz="3600" b="1">
                <a:solidFill>
                  <a:schemeClr val="accent2"/>
                </a:solidFill>
                <a:latin typeface="Arial" panose="020B0604020202020204" pitchFamily="34" charset="0"/>
                <a:ea typeface="ＭＳ Ｐゴシック" panose="020B0600070205080204" pitchFamily="34" charset="-128"/>
              </a:defRPr>
            </a:lvl9pPr>
          </a:lstStyle>
          <a:p>
            <a:fld id="{E060147F-D66B-4B90-AF92-400FCB3EF73A}" type="slidenum">
              <a:rPr lang="en-US" altLang="en-US" sz="1200" b="0">
                <a:solidFill>
                  <a:schemeClr val="tx1"/>
                </a:solidFill>
                <a:latin typeface="Times New Roman" panose="02020603050405020304" pitchFamily="18" charset="0"/>
              </a:rPr>
              <a:pPr/>
              <a:t>12</a:t>
            </a:fld>
            <a:endParaRPr lang="en-US" altLang="en-US" sz="1200" b="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879162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87158"/>
            <a:ext cx="9144000" cy="1866319"/>
          </a:xfrm>
          <a:prstGeom prst="rect">
            <a:avLst/>
          </a:prstGeom>
        </p:spPr>
        <p:txBody>
          <a:bodyPr anchor="t"/>
          <a:lstStyle>
            <a:lvl1pPr algn="ctr">
              <a:defRPr sz="6000" b="1" i="0" cap="all" baseline="0">
                <a:ln>
                  <a:noFill/>
                </a:ln>
                <a:solidFill>
                  <a:srgbClr val="3766BC"/>
                </a:solidFill>
                <a:latin typeface="Helvetica Neue Condensed"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1975134"/>
            <a:ext cx="9144000" cy="412024"/>
          </a:xfrm>
        </p:spPr>
        <p:txBody>
          <a:bodyPr>
            <a:normAutofit/>
          </a:bodyPr>
          <a:lstStyle>
            <a:lvl1pPr marL="0" indent="0" algn="ctr">
              <a:buNone/>
              <a:defRPr sz="2200" cap="all" baseline="0">
                <a:solidFill>
                  <a:srgbClr val="6A6A6A"/>
                </a:solidFill>
                <a:latin typeface="Helvetica Neue"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Content Placeholder 7"/>
          <p:cNvSpPr>
            <a:spLocks noGrp="1"/>
          </p:cNvSpPr>
          <p:nvPr>
            <p:ph sz="quarter" idx="10"/>
          </p:nvPr>
        </p:nvSpPr>
        <p:spPr>
          <a:xfrm>
            <a:off x="0" y="5845552"/>
            <a:ext cx="12192000" cy="457277"/>
          </a:xfrm>
        </p:spPr>
        <p:txBody>
          <a:bodyPr>
            <a:normAutofit/>
          </a:bodyPr>
          <a:lstStyle>
            <a:lvl1pPr marL="0" indent="0" algn="ctr">
              <a:buFontTx/>
              <a:buNone/>
              <a:defRPr sz="1800" baseline="0">
                <a:solidFill>
                  <a:srgbClr val="D7D7D7"/>
                </a:solidFill>
              </a:defRPr>
            </a:lvl1pPr>
          </a:lstStyle>
          <a:p>
            <a:pPr lvl="0"/>
            <a:r>
              <a:rPr lang="en-US"/>
              <a:t>Edit Master text styles</a:t>
            </a:r>
          </a:p>
        </p:txBody>
      </p:sp>
    </p:spTree>
    <p:extLst>
      <p:ext uri="{BB962C8B-B14F-4D97-AF65-F5344CB8AC3E}">
        <p14:creationId xmlns:p14="http://schemas.microsoft.com/office/powerpoint/2010/main" val="382023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23BF81C-7F74-4E4D-BD97-843E430D1755}" type="datetimeFigureOut">
              <a:rPr lang="en-US" altLang="en-US"/>
              <a:pPr>
                <a:defRPr/>
              </a:pPr>
              <a:t>4/12/2019</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p:txBody>
          <a:bodyPr/>
          <a:lstStyle>
            <a:lvl1pPr>
              <a:defRPr/>
            </a:lvl1pPr>
          </a:lstStyle>
          <a:p>
            <a:fld id="{1981CFFC-F819-4CCF-95AB-0B72F07DC821}" type="slidenum">
              <a:rPr lang="en-US" altLang="en-US"/>
              <a:pPr/>
              <a:t>‹#›</a:t>
            </a:fld>
            <a:endParaRPr lang="en-US" altLang="en-US" dirty="0"/>
          </a:p>
        </p:txBody>
      </p:sp>
    </p:spTree>
    <p:extLst>
      <p:ext uri="{BB962C8B-B14F-4D97-AF65-F5344CB8AC3E}">
        <p14:creationId xmlns:p14="http://schemas.microsoft.com/office/powerpoint/2010/main" val="3729133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AB519A-78B7-4C0F-8A15-E9B5323AC18E}" type="datetimeFigureOut">
              <a:rPr lang="en-US" altLang="en-US"/>
              <a:pPr>
                <a:defRPr/>
              </a:pPr>
              <a:t>4/12/2019</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p:txBody>
          <a:bodyPr/>
          <a:lstStyle>
            <a:lvl1pPr>
              <a:defRPr/>
            </a:lvl1pPr>
          </a:lstStyle>
          <a:p>
            <a:fld id="{3FAA1434-A6A6-46B9-BAF2-FED71B7A5BEC}" type="slidenum">
              <a:rPr lang="en-US" altLang="en-US"/>
              <a:pPr/>
              <a:t>‹#›</a:t>
            </a:fld>
            <a:endParaRPr lang="en-US" altLang="en-US" dirty="0"/>
          </a:p>
        </p:txBody>
      </p:sp>
    </p:spTree>
    <p:extLst>
      <p:ext uri="{BB962C8B-B14F-4D97-AF65-F5344CB8AC3E}">
        <p14:creationId xmlns:p14="http://schemas.microsoft.com/office/powerpoint/2010/main" val="2080850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C56E29B-72B0-4DFE-BAF8-4FA4CD0AE990}" type="datetimeFigureOut">
              <a:rPr lang="en-US" altLang="en-US"/>
              <a:pPr>
                <a:defRPr/>
              </a:pPr>
              <a:t>4/12/2019</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fld id="{E4F52ED4-BC79-47BF-8A23-39D94FF7F8D7}" type="slidenum">
              <a:rPr lang="en-US" altLang="en-US"/>
              <a:pPr/>
              <a:t>‹#›</a:t>
            </a:fld>
            <a:endParaRPr lang="en-US" altLang="en-US" dirty="0"/>
          </a:p>
        </p:txBody>
      </p:sp>
    </p:spTree>
    <p:extLst>
      <p:ext uri="{BB962C8B-B14F-4D97-AF65-F5344CB8AC3E}">
        <p14:creationId xmlns:p14="http://schemas.microsoft.com/office/powerpoint/2010/main" val="4129021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63273E4-1673-4F49-A000-75434E831798}" type="datetimeFigureOut">
              <a:rPr lang="en-US" altLang="en-US"/>
              <a:pPr>
                <a:defRPr/>
              </a:pPr>
              <a:t>4/12/2019</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fld id="{F52C659B-36D2-41BC-8F83-C5BFD5B89924}" type="slidenum">
              <a:rPr lang="en-US" altLang="en-US"/>
              <a:pPr/>
              <a:t>‹#›</a:t>
            </a:fld>
            <a:endParaRPr lang="en-US" altLang="en-US" dirty="0"/>
          </a:p>
        </p:txBody>
      </p:sp>
    </p:spTree>
    <p:extLst>
      <p:ext uri="{BB962C8B-B14F-4D97-AF65-F5344CB8AC3E}">
        <p14:creationId xmlns:p14="http://schemas.microsoft.com/office/powerpoint/2010/main" val="329168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1297C10-F4CF-4AAF-9394-2137F383A334}" type="datetimeFigureOut">
              <a:rPr lang="en-US" altLang="en-US"/>
              <a:pPr>
                <a:defRPr/>
              </a:pPr>
              <a:t>4/12/2019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2110FCE6-E227-4E91-84F8-5EF6FA89DEE0}" type="slidenum">
              <a:rPr lang="en-US" altLang="en-US"/>
              <a:pPr/>
              <a:t>‹#›</a:t>
            </a:fld>
            <a:endParaRPr lang="en-US" altLang="en-US" dirty="0"/>
          </a:p>
        </p:txBody>
      </p:sp>
    </p:spTree>
    <p:extLst>
      <p:ext uri="{BB962C8B-B14F-4D97-AF65-F5344CB8AC3E}">
        <p14:creationId xmlns:p14="http://schemas.microsoft.com/office/powerpoint/2010/main" val="3276217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6566095-A1A3-4C98-A61E-8857A55537CF}" type="datetimeFigureOut">
              <a:rPr lang="en-US" altLang="en-US"/>
              <a:pPr>
                <a:defRPr/>
              </a:pPr>
              <a:t>4/12/2019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C1A75FD8-31B5-4DD0-A600-3D54C457EDB7}" type="slidenum">
              <a:rPr lang="en-US" altLang="en-US"/>
              <a:pPr/>
              <a:t>‹#›</a:t>
            </a:fld>
            <a:endParaRPr lang="en-US" altLang="en-US" dirty="0"/>
          </a:p>
        </p:txBody>
      </p:sp>
    </p:spTree>
    <p:extLst>
      <p:ext uri="{BB962C8B-B14F-4D97-AF65-F5344CB8AC3E}">
        <p14:creationId xmlns:p14="http://schemas.microsoft.com/office/powerpoint/2010/main" val="113619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969560"/>
            <a:ext cx="10515600" cy="409790"/>
          </a:xfrm>
          <a:prstGeom prst="rect">
            <a:avLst/>
          </a:prstGeom>
        </p:spPr>
        <p:txBody>
          <a:bodyPr lIns="0" tIns="0" rIns="0" bIns="0">
            <a:noAutofit/>
          </a:bodyPr>
          <a:lstStyle>
            <a:lvl1pPr algn="ctr">
              <a:defRPr sz="3800" b="1" i="0" cap="none" baseline="0">
                <a:solidFill>
                  <a:srgbClr val="3766BC"/>
                </a:solidFill>
                <a:latin typeface="Helvetica Neue Condensed" charset="0"/>
              </a:defRPr>
            </a:lvl1pPr>
          </a:lstStyle>
          <a:p>
            <a:r>
              <a:rPr lang="en-US"/>
              <a:t>Click to edit Master title style</a:t>
            </a:r>
            <a:endParaRPr lang="en-US" dirty="0"/>
          </a:p>
        </p:txBody>
      </p:sp>
      <p:sp>
        <p:nvSpPr>
          <p:cNvPr id="3" name="Content Placeholder 2"/>
          <p:cNvSpPr>
            <a:spLocks noGrp="1"/>
          </p:cNvSpPr>
          <p:nvPr>
            <p:ph idx="1"/>
          </p:nvPr>
        </p:nvSpPr>
        <p:spPr>
          <a:xfrm>
            <a:off x="838200" y="1807919"/>
            <a:ext cx="10515600" cy="4168338"/>
          </a:xfrm>
        </p:spPr>
        <p:txBody>
          <a:bodyPr>
            <a:noAutofit/>
          </a:bodyPr>
          <a:lstStyle>
            <a:lvl1pPr>
              <a:defRPr b="1" baseline="0">
                <a:latin typeface="Helvetica" pitchFamily="34" charset="0"/>
              </a:defRPr>
            </a:lvl1pPr>
            <a:lvl2pPr>
              <a:defRPr b="1" baseline="0">
                <a:latin typeface="Helvetica" pitchFamily="34" charset="0"/>
              </a:defRPr>
            </a:lvl2pPr>
            <a:lvl3pPr>
              <a:defRPr b="1">
                <a:latin typeface="Helvetica" pitchFamily="34" charset="0"/>
              </a:defRPr>
            </a:lvl3pPr>
            <a:lvl4pPr>
              <a:defRPr b="1" baseline="0">
                <a:latin typeface="Helvetica" pitchFamily="34" charset="0"/>
              </a:defRPr>
            </a:lvl4pPr>
            <a:lvl5pPr>
              <a:defRPr b="1">
                <a:latin typeface="Helvetic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38977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41954"/>
            <a:ext cx="5181600" cy="4134303"/>
          </a:xfrm>
        </p:spPr>
        <p:txBody>
          <a:bodyPr>
            <a:noAutofit/>
          </a:bodyPr>
          <a:lstStyle>
            <a:lvl1pPr>
              <a:defRPr b="1">
                <a:latin typeface="Helvetica" pitchFamily="34" charset="0"/>
              </a:defRPr>
            </a:lvl1pPr>
            <a:lvl2pPr>
              <a:defRPr b="1">
                <a:latin typeface="Helvetica" pitchFamily="34" charset="0"/>
              </a:defRPr>
            </a:lvl2pPr>
            <a:lvl3pPr>
              <a:defRPr b="1">
                <a:latin typeface="Helvetica" pitchFamily="34" charset="0"/>
              </a:defRPr>
            </a:lvl3pPr>
            <a:lvl4pPr>
              <a:defRPr b="1">
                <a:latin typeface="Helvetica" pitchFamily="34" charset="0"/>
              </a:defRPr>
            </a:lvl4pPr>
            <a:lvl5pPr>
              <a:defRPr b="1">
                <a:latin typeface="Helvetic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41953"/>
            <a:ext cx="5181600" cy="4134303"/>
          </a:xfrm>
        </p:spPr>
        <p:txBody>
          <a:bodyPr>
            <a:noAutofit/>
          </a:bodyPr>
          <a:lstStyle>
            <a:lvl1pPr>
              <a:defRPr b="1">
                <a:latin typeface="Helvetica" pitchFamily="34" charset="0"/>
              </a:defRPr>
            </a:lvl1pPr>
            <a:lvl2pPr>
              <a:defRPr b="1">
                <a:latin typeface="Helvetica" pitchFamily="34" charset="0"/>
              </a:defRPr>
            </a:lvl2pPr>
            <a:lvl3pPr>
              <a:defRPr b="1">
                <a:latin typeface="Helvetica" pitchFamily="34" charset="0"/>
              </a:defRPr>
            </a:lvl3pPr>
            <a:lvl4pPr>
              <a:defRPr b="1">
                <a:latin typeface="Helvetica" pitchFamily="34" charset="0"/>
              </a:defRPr>
            </a:lvl4pPr>
            <a:lvl5pPr>
              <a:defRPr b="1">
                <a:latin typeface="Helvetic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838200" y="969560"/>
            <a:ext cx="10515600" cy="409790"/>
          </a:xfrm>
          <a:prstGeom prst="rect">
            <a:avLst/>
          </a:prstGeom>
        </p:spPr>
        <p:txBody>
          <a:bodyPr lIns="0" tIns="0" rIns="0" bIns="0">
            <a:normAutofit/>
          </a:bodyPr>
          <a:lstStyle>
            <a:lvl1pPr algn="ctr">
              <a:defRPr sz="3800" b="1" i="0" baseline="0">
                <a:solidFill>
                  <a:srgbClr val="3766BC"/>
                </a:solidFill>
                <a:latin typeface="Helvetica Neue Condensed" charset="0"/>
              </a:defRPr>
            </a:lvl1pPr>
          </a:lstStyle>
          <a:p>
            <a:r>
              <a:rPr lang="en-US" dirty="0"/>
              <a:t>Click to edit Master title style</a:t>
            </a:r>
          </a:p>
        </p:txBody>
      </p:sp>
    </p:spTree>
    <p:extLst>
      <p:ext uri="{BB962C8B-B14F-4D97-AF65-F5344CB8AC3E}">
        <p14:creationId xmlns:p14="http://schemas.microsoft.com/office/powerpoint/2010/main" val="2105059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56552281"/>
      </p:ext>
    </p:extLst>
  </p:cSld>
  <p:clrMapOvr>
    <a:masterClrMapping/>
  </p:clrMapOvr>
  <p:transitio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37BA7D-B68D-4CAB-B007-9C48419216CD}" type="datetimeFigureOut">
              <a:rPr lang="en-US" altLang="en-US"/>
              <a:pPr>
                <a:defRPr/>
              </a:pPr>
              <a:t>4/12/2019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217474A3-2782-4698-B0C3-200C78EED7DD}" type="slidenum">
              <a:rPr lang="en-US" altLang="en-US"/>
              <a:pPr/>
              <a:t>‹#›</a:t>
            </a:fld>
            <a:endParaRPr lang="en-US" altLang="en-US" dirty="0"/>
          </a:p>
        </p:txBody>
      </p:sp>
    </p:spTree>
    <p:extLst>
      <p:ext uri="{BB962C8B-B14F-4D97-AF65-F5344CB8AC3E}">
        <p14:creationId xmlns:p14="http://schemas.microsoft.com/office/powerpoint/2010/main" val="3754330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6D9FC19-6F6B-40BB-A551-5B23405E1A22}" type="datetimeFigureOut">
              <a:rPr lang="en-US" altLang="en-US"/>
              <a:pPr>
                <a:defRPr/>
              </a:pPr>
              <a:t>4/12/2019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AD8DB88A-3BFC-43D6-A0B9-1F9382ED257F}" type="slidenum">
              <a:rPr lang="en-US" altLang="en-US"/>
              <a:pPr/>
              <a:t>‹#›</a:t>
            </a:fld>
            <a:endParaRPr lang="en-US" altLang="en-US" dirty="0"/>
          </a:p>
        </p:txBody>
      </p:sp>
    </p:spTree>
    <p:extLst>
      <p:ext uri="{BB962C8B-B14F-4D97-AF65-F5344CB8AC3E}">
        <p14:creationId xmlns:p14="http://schemas.microsoft.com/office/powerpoint/2010/main" val="304276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E08C940-C326-4E22-A072-F58D9986B6CC}" type="datetimeFigureOut">
              <a:rPr lang="en-US" altLang="en-US"/>
              <a:pPr>
                <a:defRPr/>
              </a:pPr>
              <a:t>4/12/2019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2AC6C458-612D-410B-A23A-38C22B1AD289}" type="slidenum">
              <a:rPr lang="en-US" altLang="en-US"/>
              <a:pPr/>
              <a:t>‹#›</a:t>
            </a:fld>
            <a:endParaRPr lang="en-US" altLang="en-US" dirty="0"/>
          </a:p>
        </p:txBody>
      </p:sp>
    </p:spTree>
    <p:extLst>
      <p:ext uri="{BB962C8B-B14F-4D97-AF65-F5344CB8AC3E}">
        <p14:creationId xmlns:p14="http://schemas.microsoft.com/office/powerpoint/2010/main" val="392555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0B050E1-B9F5-47B8-8A5F-7ADCF818B579}" type="datetimeFigureOut">
              <a:rPr lang="en-US" altLang="en-US"/>
              <a:pPr>
                <a:defRPr/>
              </a:pPr>
              <a:t>4/12/2019</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fld id="{728573AA-BCB7-4BEE-8B0C-22CEC8BA2796}" type="slidenum">
              <a:rPr lang="en-US" altLang="en-US"/>
              <a:pPr/>
              <a:t>‹#›</a:t>
            </a:fld>
            <a:endParaRPr lang="en-US" altLang="en-US" dirty="0"/>
          </a:p>
        </p:txBody>
      </p:sp>
    </p:spTree>
    <p:extLst>
      <p:ext uri="{BB962C8B-B14F-4D97-AF65-F5344CB8AC3E}">
        <p14:creationId xmlns:p14="http://schemas.microsoft.com/office/powerpoint/2010/main" val="2546376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056B03A-8A4D-4B18-85EA-C920101115C2}" type="datetimeFigureOut">
              <a:rPr lang="en-US" altLang="en-US"/>
              <a:pPr>
                <a:defRPr/>
              </a:pPr>
              <a:t>4/12/2019</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fld id="{891E2BBD-6DFD-4051-B524-3C412915A2BF}" type="slidenum">
              <a:rPr lang="en-US" altLang="en-US"/>
              <a:pPr/>
              <a:t>‹#›</a:t>
            </a:fld>
            <a:endParaRPr lang="en-US" altLang="en-US" dirty="0"/>
          </a:p>
        </p:txBody>
      </p:sp>
    </p:spTree>
    <p:extLst>
      <p:ext uri="{BB962C8B-B14F-4D97-AF65-F5344CB8AC3E}">
        <p14:creationId xmlns:p14="http://schemas.microsoft.com/office/powerpoint/2010/main" val="31856098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3.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7" name="Title Placeholder 8"/>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Franklin Gothic Medium" pitchFamily="34" charset="0"/>
        </a:defRPr>
      </a:lvl2pPr>
      <a:lvl3pPr algn="l" rtl="0" eaLnBrk="0" fontAlgn="base" hangingPunct="0">
        <a:lnSpc>
          <a:spcPct val="90000"/>
        </a:lnSpc>
        <a:spcBef>
          <a:spcPct val="0"/>
        </a:spcBef>
        <a:spcAft>
          <a:spcPct val="0"/>
        </a:spcAft>
        <a:defRPr sz="4400">
          <a:solidFill>
            <a:schemeClr val="tx1"/>
          </a:solidFill>
          <a:latin typeface="Franklin Gothic Medium" pitchFamily="34" charset="0"/>
        </a:defRPr>
      </a:lvl3pPr>
      <a:lvl4pPr algn="l" rtl="0" eaLnBrk="0" fontAlgn="base" hangingPunct="0">
        <a:lnSpc>
          <a:spcPct val="90000"/>
        </a:lnSpc>
        <a:spcBef>
          <a:spcPct val="0"/>
        </a:spcBef>
        <a:spcAft>
          <a:spcPct val="0"/>
        </a:spcAft>
        <a:defRPr sz="4400">
          <a:solidFill>
            <a:schemeClr val="tx1"/>
          </a:solidFill>
          <a:latin typeface="Franklin Gothic Medium" pitchFamily="34" charset="0"/>
        </a:defRPr>
      </a:lvl4pPr>
      <a:lvl5pPr algn="l" rtl="0" eaLnBrk="0" fontAlgn="base" hangingPunct="0">
        <a:lnSpc>
          <a:spcPct val="90000"/>
        </a:lnSpc>
        <a:spcBef>
          <a:spcPct val="0"/>
        </a:spcBef>
        <a:spcAft>
          <a:spcPct val="0"/>
        </a:spcAft>
        <a:defRPr sz="4400">
          <a:solidFill>
            <a:schemeClr val="tx1"/>
          </a:solidFill>
          <a:latin typeface="Franklin Gothic Medium" pitchFamily="34" charset="0"/>
        </a:defRPr>
      </a:lvl5pPr>
      <a:lvl6pPr marL="457200" algn="l" rtl="0" fontAlgn="base">
        <a:lnSpc>
          <a:spcPct val="90000"/>
        </a:lnSpc>
        <a:spcBef>
          <a:spcPct val="0"/>
        </a:spcBef>
        <a:spcAft>
          <a:spcPct val="0"/>
        </a:spcAft>
        <a:defRPr sz="4400">
          <a:solidFill>
            <a:schemeClr val="tx1"/>
          </a:solidFill>
          <a:latin typeface="Franklin Gothic Medium" pitchFamily="34" charset="0"/>
        </a:defRPr>
      </a:lvl6pPr>
      <a:lvl7pPr marL="914400" algn="l" rtl="0" fontAlgn="base">
        <a:lnSpc>
          <a:spcPct val="90000"/>
        </a:lnSpc>
        <a:spcBef>
          <a:spcPct val="0"/>
        </a:spcBef>
        <a:spcAft>
          <a:spcPct val="0"/>
        </a:spcAft>
        <a:defRPr sz="4400">
          <a:solidFill>
            <a:schemeClr val="tx1"/>
          </a:solidFill>
          <a:latin typeface="Franklin Gothic Medium" pitchFamily="34" charset="0"/>
        </a:defRPr>
      </a:lvl7pPr>
      <a:lvl8pPr marL="1371600" algn="l" rtl="0" fontAlgn="base">
        <a:lnSpc>
          <a:spcPct val="90000"/>
        </a:lnSpc>
        <a:spcBef>
          <a:spcPct val="0"/>
        </a:spcBef>
        <a:spcAft>
          <a:spcPct val="0"/>
        </a:spcAft>
        <a:defRPr sz="4400">
          <a:solidFill>
            <a:schemeClr val="tx1"/>
          </a:solidFill>
          <a:latin typeface="Franklin Gothic Medium" pitchFamily="34" charset="0"/>
        </a:defRPr>
      </a:lvl8pPr>
      <a:lvl9pPr marL="1828800" algn="l" rtl="0" fontAlgn="base">
        <a:lnSpc>
          <a:spcPct val="90000"/>
        </a:lnSpc>
        <a:spcBef>
          <a:spcPct val="0"/>
        </a:spcBef>
        <a:spcAft>
          <a:spcPct val="0"/>
        </a:spcAft>
        <a:defRPr sz="4400">
          <a:solidFill>
            <a:schemeClr val="tx1"/>
          </a:solidFill>
          <a:latin typeface="Franklin Gothic Medium"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itchFamily="34" charset="0"/>
              </a:defRPr>
            </a:lvl1pPr>
          </a:lstStyle>
          <a:p>
            <a:pPr>
              <a:defRPr/>
            </a:pPr>
            <a:fld id="{BE4AE11F-9285-4F6F-A6B2-1A6388682792}" type="datetimeFigureOut">
              <a:rPr lang="en-US" altLang="en-US"/>
              <a:pPr>
                <a:defRPr/>
              </a:pPr>
              <a:t>4/12/2019</a:t>
            </a:fld>
            <a:endParaRPr lang="en-US"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898989"/>
                </a:solidFill>
                <a:latin typeface="Calibri" pitchFamily="34" charset="0"/>
              </a:defRPr>
            </a:lvl1pPr>
          </a:lstStyle>
          <a:p>
            <a:pPr>
              <a:defRPr/>
            </a:pPr>
            <a:endParaRPr lang="en-US"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A8AA81F6-E4F9-4273-BDEA-24C02A580AF1}"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rtl="0" eaLnBrk="0" fontAlgn="base" hangingPunct="0">
        <a:lnSpc>
          <a:spcPct val="90000"/>
        </a:lnSpc>
        <a:spcBef>
          <a:spcPct val="0"/>
        </a:spcBef>
        <a:spcAft>
          <a:spcPct val="0"/>
        </a:spcAft>
        <a:defRPr sz="3800" kern="1200">
          <a:solidFill>
            <a:srgbClr val="3766BC"/>
          </a:solidFill>
          <a:latin typeface="Helvetica Neue Condensed" charset="0"/>
          <a:ea typeface="+mj-ea"/>
          <a:cs typeface="+mj-cs"/>
        </a:defRPr>
      </a:lvl1pPr>
      <a:lvl2pPr algn="l" rtl="0" eaLnBrk="0" fontAlgn="base" hangingPunct="0">
        <a:lnSpc>
          <a:spcPct val="90000"/>
        </a:lnSpc>
        <a:spcBef>
          <a:spcPct val="0"/>
        </a:spcBef>
        <a:spcAft>
          <a:spcPct val="0"/>
        </a:spcAft>
        <a:defRPr sz="3800">
          <a:solidFill>
            <a:srgbClr val="3766BC"/>
          </a:solidFill>
          <a:latin typeface="Helvetica Neue Condensed"/>
        </a:defRPr>
      </a:lvl2pPr>
      <a:lvl3pPr algn="l" rtl="0" eaLnBrk="0" fontAlgn="base" hangingPunct="0">
        <a:lnSpc>
          <a:spcPct val="90000"/>
        </a:lnSpc>
        <a:spcBef>
          <a:spcPct val="0"/>
        </a:spcBef>
        <a:spcAft>
          <a:spcPct val="0"/>
        </a:spcAft>
        <a:defRPr sz="3800">
          <a:solidFill>
            <a:srgbClr val="3766BC"/>
          </a:solidFill>
          <a:latin typeface="Helvetica Neue Condensed"/>
        </a:defRPr>
      </a:lvl3pPr>
      <a:lvl4pPr algn="l" rtl="0" eaLnBrk="0" fontAlgn="base" hangingPunct="0">
        <a:lnSpc>
          <a:spcPct val="90000"/>
        </a:lnSpc>
        <a:spcBef>
          <a:spcPct val="0"/>
        </a:spcBef>
        <a:spcAft>
          <a:spcPct val="0"/>
        </a:spcAft>
        <a:defRPr sz="3800">
          <a:solidFill>
            <a:srgbClr val="3766BC"/>
          </a:solidFill>
          <a:latin typeface="Helvetica Neue Condensed"/>
        </a:defRPr>
      </a:lvl4pPr>
      <a:lvl5pPr algn="l" rtl="0" eaLnBrk="0" fontAlgn="base" hangingPunct="0">
        <a:lnSpc>
          <a:spcPct val="90000"/>
        </a:lnSpc>
        <a:spcBef>
          <a:spcPct val="0"/>
        </a:spcBef>
        <a:spcAft>
          <a:spcPct val="0"/>
        </a:spcAft>
        <a:defRPr sz="3800">
          <a:solidFill>
            <a:srgbClr val="3766BC"/>
          </a:solidFill>
          <a:latin typeface="Helvetica Neue Condensed"/>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Helvetica Bold" charset="0"/>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Helvetica Bold" charset="0"/>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Helvetica Bold" charset="0"/>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Helvetica Bold" charset="0"/>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Helvetica Bold"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524000" y="2005932"/>
            <a:ext cx="9144000" cy="2595880"/>
          </a:xfrm>
        </p:spPr>
        <p:txBody>
          <a:bodyPr/>
          <a:lstStyle/>
          <a:p>
            <a:pPr eaLnBrk="1" hangingPunct="1"/>
            <a:r>
              <a:rPr lang="en-US" altLang="en-US" cap="none" dirty="0">
                <a:latin typeface="Helvetica Neue Condensed"/>
              </a:rPr>
              <a:t>Psychosocial Constraints in Motor Development</a:t>
            </a:r>
          </a:p>
        </p:txBody>
      </p:sp>
      <p:sp>
        <p:nvSpPr>
          <p:cNvPr id="3" name="Subtitle 2"/>
          <p:cNvSpPr>
            <a:spLocks noGrp="1"/>
          </p:cNvSpPr>
          <p:nvPr>
            <p:ph type="subTitle" idx="1"/>
          </p:nvPr>
        </p:nvSpPr>
        <p:spPr>
          <a:xfrm>
            <a:off x="1524000" y="1563771"/>
            <a:ext cx="9144000" cy="412750"/>
          </a:xfrm>
        </p:spPr>
        <p:txBody>
          <a:bodyPr rtlCol="0"/>
          <a:lstStyle/>
          <a:p>
            <a:pPr eaLnBrk="1" fontAlgn="auto" hangingPunct="1">
              <a:spcAft>
                <a:spcPts val="0"/>
              </a:spcAft>
              <a:buFont typeface="Arial"/>
              <a:buNone/>
              <a:defRPr/>
            </a:pPr>
            <a:r>
              <a:rPr lang="en-US" dirty="0"/>
              <a:t>Chapter 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Causal Attributions</a:t>
            </a:r>
          </a:p>
        </p:txBody>
      </p:sp>
      <p:sp>
        <p:nvSpPr>
          <p:cNvPr id="17410" name="Rectangle 3"/>
          <p:cNvSpPr>
            <a:spLocks noGrp="1" noChangeArrowheads="1"/>
          </p:cNvSpPr>
          <p:nvPr>
            <p:ph idx="1"/>
          </p:nvPr>
        </p:nvSpPr>
        <p:spPr/>
        <p:txBody>
          <a:bodyPr/>
          <a:lstStyle/>
          <a:p>
            <a:pPr eaLnBrk="1" hangingPunct="1">
              <a:lnSpc>
                <a:spcPct val="90000"/>
              </a:lnSpc>
              <a:defRPr/>
            </a:pPr>
            <a:r>
              <a:rPr lang="en-US" altLang="en-US" dirty="0">
                <a:ea typeface="ＭＳ Ｐゴシック" pitchFamily="34" charset="-128"/>
              </a:rPr>
              <a:t>Causal attributions are the reasons people give for their successes and failures.</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People tend to act in ways that confirm their beliefs.</a:t>
            </a:r>
          </a:p>
          <a:p>
            <a:pPr eaLnBrk="1" hangingPunct="1">
              <a:lnSpc>
                <a:spcPct val="90000"/>
              </a:lnSpc>
              <a:defRPr/>
            </a:pPr>
            <a:endParaRPr lang="en-US" altLang="en-US" dirty="0">
              <a:ea typeface="ＭＳ Ｐゴシック" pitchFamily="34" charset="-128"/>
            </a:endParaRPr>
          </a:p>
          <a:p>
            <a:pPr eaLnBrk="1" hangingPunct="1">
              <a:lnSpc>
                <a:spcPct val="90000"/>
              </a:lnSpc>
              <a:defRPr/>
            </a:pPr>
            <a:endParaRPr lang="en-US" altLang="en-US" dirty="0">
              <a:ea typeface="ＭＳ Ｐゴシック" pitchFamily="34" charset="-128"/>
            </a:endParaRPr>
          </a:p>
          <a:p>
            <a:pPr marL="0" indent="0" eaLnBrk="1" hangingPunct="1">
              <a:buNone/>
              <a:defRPr/>
            </a:pPr>
            <a:endParaRPr lang="en-US" altLang="en-US" dirty="0">
              <a:ea typeface="ＭＳ Ｐゴシック" pitchFamily="34" charset="-128"/>
            </a:endParaRPr>
          </a:p>
          <a:p>
            <a:pPr marL="0" lvl="1" indent="0" algn="r" eaLnBrk="1" hangingPunct="1">
              <a:buNone/>
              <a:defRPr/>
            </a:pPr>
            <a:endParaRPr lang="en-US" altLang="en-US" sz="1400" i="1" dirty="0"/>
          </a:p>
          <a:p>
            <a:pPr marL="0" lvl="1" indent="0" algn="r" eaLnBrk="1" hangingPunct="1">
              <a:buNone/>
              <a:defRPr/>
            </a:pPr>
            <a:r>
              <a:rPr lang="en-US" altLang="en-US" sz="1400" i="1" dirty="0"/>
              <a:t>(continued)</a:t>
            </a:r>
          </a:p>
          <a:p>
            <a:pPr marL="0" indent="0" eaLnBrk="1" hangingPunct="1">
              <a:buNone/>
              <a:defRPr/>
            </a:pPr>
            <a:endParaRPr lang="en-US" altLang="en-US" dirty="0">
              <a:ea typeface="ＭＳ Ｐゴシック" pitchFamily="34" charset="-128"/>
            </a:endParaRPr>
          </a:p>
        </p:txBody>
      </p:sp>
    </p:spTree>
    <p:extLst>
      <p:ext uri="{BB962C8B-B14F-4D97-AF65-F5344CB8AC3E}">
        <p14:creationId xmlns:p14="http://schemas.microsoft.com/office/powerpoint/2010/main" val="2185377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arn(outVertical)">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Causal Attributions </a:t>
            </a:r>
            <a:r>
              <a:rPr lang="en-US" altLang="en-US" sz="2400" i="1" dirty="0">
                <a:ea typeface="ＭＳ Ｐゴシック" panose="020B0600070205080204" pitchFamily="34" charset="-128"/>
              </a:rPr>
              <a:t>(continued)</a:t>
            </a:r>
            <a:endParaRPr lang="en-US" altLang="en-US" sz="2400" dirty="0">
              <a:ea typeface="ＭＳ Ｐゴシック" panose="020B0600070205080204" pitchFamily="34" charset="-128"/>
            </a:endParaRPr>
          </a:p>
        </p:txBody>
      </p:sp>
      <p:sp>
        <p:nvSpPr>
          <p:cNvPr id="11267" name="Rectangle 3"/>
          <p:cNvSpPr>
            <a:spLocks noGrp="1" noChangeArrowheads="1"/>
          </p:cNvSpPr>
          <p:nvPr>
            <p:ph idx="1"/>
          </p:nvPr>
        </p:nvSpPr>
        <p:spPr/>
        <p:txBody>
          <a:bodyPr/>
          <a:lstStyle/>
          <a:p>
            <a:pPr eaLnBrk="1" hangingPunct="1"/>
            <a:r>
              <a:rPr lang="en-US" altLang="en-US" dirty="0">
                <a:ea typeface="ＭＳ Ｐゴシック" panose="020B0600070205080204" pitchFamily="34" charset="-128"/>
              </a:rPr>
              <a:t>A person with </a:t>
            </a:r>
            <a:r>
              <a:rPr lang="en-US" altLang="en-US" i="1" dirty="0">
                <a:ea typeface="ＭＳ Ｐゴシック" panose="020B0600070205080204" pitchFamily="34" charset="-128"/>
              </a:rPr>
              <a:t>high </a:t>
            </a:r>
            <a:r>
              <a:rPr lang="en-US" altLang="en-US" dirty="0">
                <a:ea typeface="ＭＳ Ｐゴシック" panose="020B0600070205080204" pitchFamily="34" charset="-128"/>
              </a:rPr>
              <a:t>self-esteem makes the following causal attributions:</a:t>
            </a:r>
          </a:p>
          <a:p>
            <a:pPr lvl="1" eaLnBrk="1" hangingPunct="1"/>
            <a:r>
              <a:rPr lang="en-US" altLang="en-US" i="1" dirty="0">
                <a:ea typeface="ＭＳ Ｐゴシック" panose="020B0600070205080204" pitchFamily="34" charset="-128"/>
              </a:rPr>
              <a:t>Internal</a:t>
            </a:r>
            <a:r>
              <a:rPr lang="en-US" altLang="en-US" dirty="0">
                <a:ea typeface="ＭＳ Ｐゴシック" panose="020B0600070205080204" pitchFamily="34" charset="-128"/>
                <a:cs typeface="Arial" panose="020B0604020202020204" pitchFamily="34" charset="0"/>
              </a:rPr>
              <a:t>: The person</a:t>
            </a:r>
            <a:r>
              <a:rPr lang="en-US" altLang="en-US" dirty="0">
                <a:ea typeface="ＭＳ Ｐゴシック" panose="020B0600070205080204" pitchFamily="34" charset="-128"/>
              </a:rPr>
              <a:t> is responsible for his or her own success or failure.</a:t>
            </a:r>
          </a:p>
          <a:p>
            <a:pPr lvl="1" eaLnBrk="1" hangingPunct="1"/>
            <a:r>
              <a:rPr lang="en-US" altLang="en-US" i="1" dirty="0">
                <a:ea typeface="ＭＳ Ｐゴシック" panose="020B0600070205080204" pitchFamily="34" charset="-128"/>
              </a:rPr>
              <a:t>Stable</a:t>
            </a:r>
            <a:r>
              <a:rPr lang="en-US" altLang="en-US" dirty="0">
                <a:ea typeface="ＭＳ Ｐゴシック" panose="020B0600070205080204" pitchFamily="34" charset="-128"/>
                <a:cs typeface="Arial" panose="020B0604020202020204" pitchFamily="34" charset="0"/>
              </a:rPr>
              <a:t>: The outcome-</a:t>
            </a:r>
            <a:r>
              <a:rPr lang="en-US" altLang="en-US" dirty="0">
                <a:ea typeface="ＭＳ Ｐゴシック" panose="020B0600070205080204" pitchFamily="34" charset="-128"/>
              </a:rPr>
              <a:t>influencing factors are consistent from one situation to the next.</a:t>
            </a:r>
          </a:p>
          <a:p>
            <a:pPr lvl="1" eaLnBrk="1" hangingPunct="1"/>
            <a:r>
              <a:rPr lang="en-US" altLang="en-US" i="1" dirty="0">
                <a:ea typeface="ＭＳ Ｐゴシック" panose="020B0600070205080204" pitchFamily="34" charset="-128"/>
              </a:rPr>
              <a:t>Controllable</a:t>
            </a:r>
            <a:r>
              <a:rPr lang="en-US" altLang="en-US" dirty="0">
                <a:ea typeface="ＭＳ Ｐゴシック" panose="020B0600070205080204" pitchFamily="34" charset="-128"/>
                <a:cs typeface="Arial" panose="020B0604020202020204" pitchFamily="34" charset="0"/>
              </a:rPr>
              <a:t>: The person</a:t>
            </a:r>
            <a:r>
              <a:rPr lang="en-US" altLang="en-US" dirty="0">
                <a:ea typeface="ＭＳ Ｐゴシック" panose="020B0600070205080204" pitchFamily="34" charset="-128"/>
              </a:rPr>
              <a:t> is in control of the outcome-influencing factors.</a:t>
            </a:r>
            <a:endParaRPr lang="en-US" altLang="en-US" i="1" dirty="0">
              <a:ea typeface="ＭＳ Ｐゴシック" panose="020B0600070205080204" pitchFamily="34" charset="-128"/>
            </a:endParaRPr>
          </a:p>
          <a:p>
            <a:pPr lvl="1" algn="r" eaLnBrk="1" hangingPunct="1">
              <a:spcBef>
                <a:spcPct val="0"/>
              </a:spcBef>
              <a:buFontTx/>
              <a:buNone/>
            </a:pPr>
            <a:endParaRPr lang="en-US" altLang="en-US" sz="1400" i="1" dirty="0">
              <a:ea typeface="ＭＳ Ｐゴシック" panose="020B0600070205080204" pitchFamily="34" charset="-128"/>
            </a:endParaRPr>
          </a:p>
          <a:p>
            <a:pPr lvl="1" algn="r" eaLnBrk="1" hangingPunct="1">
              <a:spcBef>
                <a:spcPct val="0"/>
              </a:spcBef>
              <a:buFontTx/>
              <a:buNone/>
            </a:pPr>
            <a:endParaRPr lang="en-US" altLang="en-US" sz="1400" i="1" dirty="0">
              <a:ea typeface="ＭＳ Ｐゴシック" panose="020B0600070205080204" pitchFamily="34" charset="-128"/>
            </a:endParaRPr>
          </a:p>
          <a:p>
            <a:pPr lvl="1" algn="r" eaLnBrk="1" hangingPunct="1">
              <a:spcBef>
                <a:spcPct val="0"/>
              </a:spcBef>
              <a:buFontTx/>
              <a:buNone/>
            </a:pPr>
            <a:endParaRPr lang="en-US" altLang="en-US" sz="1400" i="1" dirty="0">
              <a:ea typeface="ＭＳ Ｐゴシック" panose="020B0600070205080204" pitchFamily="34" charset="-128"/>
            </a:endParaRPr>
          </a:p>
          <a:p>
            <a:pPr lvl="1" algn="r" eaLnBrk="1" hangingPunct="1">
              <a:spcBef>
                <a:spcPct val="0"/>
              </a:spcBef>
              <a:buFontTx/>
              <a:buNone/>
            </a:pPr>
            <a:endParaRPr lang="en-US" altLang="en-US" sz="1400" i="1" dirty="0">
              <a:ea typeface="ＭＳ Ｐゴシック" panose="020B0600070205080204" pitchFamily="34" charset="-128"/>
            </a:endParaRPr>
          </a:p>
          <a:p>
            <a:pPr lvl="1" algn="r" eaLnBrk="1" hangingPunct="1">
              <a:spcBef>
                <a:spcPct val="0"/>
              </a:spcBef>
              <a:buFontTx/>
              <a:buNone/>
            </a:pPr>
            <a:r>
              <a:rPr lang="en-US" altLang="en-US" sz="1400" i="1" dirty="0">
                <a:ea typeface="ＭＳ Ｐゴシック" panose="020B0600070205080204" pitchFamily="34" charset="-128"/>
              </a:rPr>
              <a:t>(continued)</a:t>
            </a:r>
          </a:p>
          <a:p>
            <a:pPr lvl="1" algn="r" eaLnBrk="1" hangingPunct="1">
              <a:spcBef>
                <a:spcPct val="0"/>
              </a:spcBef>
              <a:buFontTx/>
              <a:buNone/>
            </a:pPr>
            <a:endParaRPr lang="en-US" altLang="en-US" i="1" dirty="0">
              <a:ea typeface="ＭＳ Ｐゴシック" panose="020B0600070205080204" pitchFamily="34" charset="-128"/>
            </a:endParaRPr>
          </a:p>
        </p:txBody>
      </p:sp>
    </p:spTree>
    <p:extLst>
      <p:ext uri="{BB962C8B-B14F-4D97-AF65-F5344CB8AC3E}">
        <p14:creationId xmlns:p14="http://schemas.microsoft.com/office/powerpoint/2010/main" val="27528004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arn(outVertical)">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Causal Attributions </a:t>
            </a:r>
            <a:r>
              <a:rPr lang="en-US" altLang="en-US" sz="2400" i="1" dirty="0">
                <a:ea typeface="ＭＳ Ｐゴシック" panose="020B0600070205080204" pitchFamily="34" charset="-128"/>
              </a:rPr>
              <a:t>(continued)</a:t>
            </a:r>
          </a:p>
        </p:txBody>
      </p:sp>
      <p:sp>
        <p:nvSpPr>
          <p:cNvPr id="12291" name="Rectangle 3"/>
          <p:cNvSpPr>
            <a:spLocks noGrp="1" noChangeArrowheads="1"/>
          </p:cNvSpPr>
          <p:nvPr>
            <p:ph idx="1"/>
          </p:nvPr>
        </p:nvSpPr>
        <p:spPr/>
        <p:txBody>
          <a:bodyPr/>
          <a:lstStyle/>
          <a:p>
            <a:pPr eaLnBrk="1" hangingPunct="1"/>
            <a:r>
              <a:rPr lang="en-US" altLang="en-US" dirty="0">
                <a:ea typeface="ＭＳ Ｐゴシック" panose="020B0600070205080204" pitchFamily="34" charset="-128"/>
              </a:rPr>
              <a:t>A person with </a:t>
            </a:r>
            <a:r>
              <a:rPr lang="en-US" altLang="en-US" i="1" dirty="0">
                <a:ea typeface="ＭＳ Ｐゴシック" panose="020B0600070205080204" pitchFamily="34" charset="-128"/>
              </a:rPr>
              <a:t>low </a:t>
            </a:r>
            <a:r>
              <a:rPr lang="en-US" altLang="en-US" dirty="0">
                <a:ea typeface="ＭＳ Ｐゴシック" panose="020B0600070205080204" pitchFamily="34" charset="-128"/>
              </a:rPr>
              <a:t>self-esteem makes the following causal attributions:</a:t>
            </a:r>
          </a:p>
          <a:p>
            <a:pPr lvl="1" eaLnBrk="1" hangingPunct="1"/>
            <a:r>
              <a:rPr lang="en-US" altLang="en-US" i="1" dirty="0">
                <a:ea typeface="ＭＳ Ｐゴシック" panose="020B0600070205080204" pitchFamily="34" charset="-128"/>
              </a:rPr>
              <a:t>External</a:t>
            </a:r>
            <a:r>
              <a:rPr lang="en-US" altLang="en-US" dirty="0">
                <a:ea typeface="ＭＳ Ｐゴシック" panose="020B0600070205080204" pitchFamily="34" charset="-128"/>
                <a:cs typeface="Arial" panose="020B0604020202020204" pitchFamily="34" charset="0"/>
              </a:rPr>
              <a:t>: S</a:t>
            </a:r>
            <a:r>
              <a:rPr lang="en-US" altLang="en-US" dirty="0">
                <a:ea typeface="ＭＳ Ｐゴシック" panose="020B0600070205080204" pitchFamily="34" charset="-128"/>
              </a:rPr>
              <a:t>uccess and failure are due to influences outside the person.</a:t>
            </a:r>
          </a:p>
          <a:p>
            <a:pPr lvl="1" eaLnBrk="1" hangingPunct="1"/>
            <a:r>
              <a:rPr lang="en-US" altLang="en-US" i="1" dirty="0">
                <a:ea typeface="ＭＳ Ｐゴシック" panose="020B0600070205080204" pitchFamily="34" charset="-128"/>
              </a:rPr>
              <a:t>Unstable</a:t>
            </a:r>
            <a:r>
              <a:rPr lang="en-US" altLang="en-US" dirty="0">
                <a:ea typeface="ＭＳ Ｐゴシック" panose="020B0600070205080204" pitchFamily="34" charset="-128"/>
                <a:cs typeface="Arial" panose="020B0604020202020204" pitchFamily="34" charset="0"/>
              </a:rPr>
              <a:t>: The </a:t>
            </a:r>
            <a:r>
              <a:rPr lang="en-US" altLang="en-US" dirty="0">
                <a:ea typeface="ＭＳ Ｐゴシック" panose="020B0600070205080204" pitchFamily="34" charset="-128"/>
              </a:rPr>
              <a:t>outcome is based on fluctuating influences (e.g., luck).</a:t>
            </a:r>
          </a:p>
          <a:p>
            <a:pPr lvl="1" eaLnBrk="1" hangingPunct="1"/>
            <a:r>
              <a:rPr lang="en-US" altLang="en-US" i="1" dirty="0">
                <a:ea typeface="ＭＳ Ｐゴシック" panose="020B0600070205080204" pitchFamily="34" charset="-128"/>
              </a:rPr>
              <a:t>Uncontrollable</a:t>
            </a:r>
            <a:r>
              <a:rPr lang="en-US" altLang="en-US" dirty="0">
                <a:ea typeface="ＭＳ Ｐゴシック" panose="020B0600070205080204" pitchFamily="34" charset="-128"/>
                <a:cs typeface="Arial" panose="020B0604020202020204" pitchFamily="34" charset="0"/>
              </a:rPr>
              <a:t>: The person</a:t>
            </a:r>
            <a:r>
              <a:rPr lang="en-US" altLang="en-US" dirty="0">
                <a:ea typeface="ＭＳ Ｐゴシック" panose="020B0600070205080204" pitchFamily="34" charset="-128"/>
              </a:rPr>
              <a:t> is unable to control or influence the outcome.</a:t>
            </a:r>
          </a:p>
        </p:txBody>
      </p:sp>
    </p:spTree>
    <p:extLst>
      <p:ext uri="{BB962C8B-B14F-4D97-AF65-F5344CB8AC3E}">
        <p14:creationId xmlns:p14="http://schemas.microsoft.com/office/powerpoint/2010/main" val="22554222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arn(outVertical)">
                                      <p:cBhvr>
                                        <p:cTn id="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Children’</a:t>
            </a:r>
            <a:r>
              <a:rPr lang="en-US" altLang="ja-JP" dirty="0">
                <a:ea typeface="ＭＳ Ｐゴシック" panose="020B0600070205080204" pitchFamily="34" charset="-128"/>
              </a:rPr>
              <a:t>s Attributions</a:t>
            </a:r>
            <a:endParaRPr lang="en-US" altLang="en-US" dirty="0">
              <a:ea typeface="ＭＳ Ｐゴシック" panose="020B0600070205080204" pitchFamily="34" charset="-128"/>
            </a:endParaRPr>
          </a:p>
        </p:txBody>
      </p:sp>
      <p:sp>
        <p:nvSpPr>
          <p:cNvPr id="13315" name="Rectangle 3"/>
          <p:cNvSpPr>
            <a:spLocks noGrp="1" noChangeArrowheads="1"/>
          </p:cNvSpPr>
          <p:nvPr>
            <p:ph idx="1"/>
          </p:nvPr>
        </p:nvSpPr>
        <p:spPr/>
        <p:txBody>
          <a:bodyPr/>
          <a:lstStyle/>
          <a:p>
            <a:pPr eaLnBrk="1" hangingPunct="1"/>
            <a:r>
              <a:rPr lang="en-US" altLang="en-US" dirty="0">
                <a:ea typeface="ＭＳ Ｐゴシック" panose="020B0600070205080204" pitchFamily="34" charset="-128"/>
              </a:rPr>
              <a:t>Children with </a:t>
            </a:r>
            <a:r>
              <a:rPr lang="en-US" altLang="en-US" i="1" dirty="0">
                <a:ea typeface="ＭＳ Ｐゴシック" panose="020B0600070205080204" pitchFamily="34" charset="-128"/>
              </a:rPr>
              <a:t>high </a:t>
            </a:r>
            <a:r>
              <a:rPr lang="en-US" altLang="en-US" dirty="0">
                <a:ea typeface="ＭＳ Ｐゴシック" panose="020B0600070205080204" pitchFamily="34" charset="-128"/>
              </a:rPr>
              <a:t>self-esteem give internal, stable, controllable reasons for outcomes.</a:t>
            </a:r>
          </a:p>
          <a:p>
            <a:pPr eaLnBrk="1" hangingPunct="1"/>
            <a:r>
              <a:rPr lang="en-US" altLang="en-US" dirty="0">
                <a:ea typeface="ＭＳ Ｐゴシック" panose="020B0600070205080204" pitchFamily="34" charset="-128"/>
              </a:rPr>
              <a:t>Children with </a:t>
            </a:r>
            <a:r>
              <a:rPr lang="en-US" altLang="en-US" i="1" dirty="0">
                <a:ea typeface="ＭＳ Ｐゴシック" panose="020B0600070205080204" pitchFamily="34" charset="-128"/>
              </a:rPr>
              <a:t>low </a:t>
            </a:r>
            <a:r>
              <a:rPr lang="en-US" altLang="en-US" dirty="0">
                <a:ea typeface="ＭＳ Ｐゴシック" panose="020B0600070205080204" pitchFamily="34" charset="-128"/>
              </a:rPr>
              <a:t>self-esteem tend to make inaccurate attributions about outcomes and exhibit the following behaviors:</a:t>
            </a:r>
          </a:p>
          <a:p>
            <a:pPr lvl="1" eaLnBrk="1" hangingPunct="1"/>
            <a:r>
              <a:rPr lang="en-US" altLang="en-US" dirty="0">
                <a:ea typeface="ＭＳ Ｐゴシック" panose="020B0600070205080204" pitchFamily="34" charset="-128"/>
              </a:rPr>
              <a:t>Unwillingness to try challenging tasks</a:t>
            </a:r>
          </a:p>
          <a:p>
            <a:pPr lvl="1" eaLnBrk="1" hangingPunct="1"/>
            <a:r>
              <a:rPr lang="en-US" altLang="en-US" dirty="0">
                <a:ea typeface="ＭＳ Ｐゴシック" panose="020B0600070205080204" pitchFamily="34" charset="-128"/>
              </a:rPr>
              <a:t>Lack of effort to do well</a:t>
            </a:r>
          </a:p>
          <a:p>
            <a:pPr lvl="1" eaLnBrk="1" hangingPunct="1"/>
            <a:r>
              <a:rPr lang="en-US" altLang="en-US" dirty="0">
                <a:ea typeface="ＭＳ Ｐゴシック" panose="020B0600070205080204" pitchFamily="34" charset="-128"/>
              </a:rPr>
              <a:t>Avoidance of participation</a:t>
            </a:r>
          </a:p>
        </p:txBody>
      </p:sp>
    </p:spTree>
    <p:extLst>
      <p:ext uri="{BB962C8B-B14F-4D97-AF65-F5344CB8AC3E}">
        <p14:creationId xmlns:p14="http://schemas.microsoft.com/office/powerpoint/2010/main" val="258648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arn(outVertical)">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38200" y="670559"/>
            <a:ext cx="10515600" cy="1295401"/>
          </a:xfrm>
        </p:spPr>
        <p:txBody>
          <a:bodyPr/>
          <a:lstStyle/>
          <a:p>
            <a:r>
              <a:rPr lang="en-US" altLang="en-US" dirty="0">
                <a:ea typeface="ＭＳ Ｐゴシック" panose="020B0600070205080204" pitchFamily="34" charset="-128"/>
              </a:rPr>
              <a:t>Figure </a:t>
            </a:r>
            <a:r>
              <a:rPr lang="en-US" altLang="en-US" dirty="0" smtClean="0">
                <a:ea typeface="ＭＳ Ｐゴシック" panose="020B0600070205080204" pitchFamily="34" charset="-128"/>
              </a:rPr>
              <a:t>16.3: </a:t>
            </a:r>
            <a:r>
              <a:rPr lang="en-US" dirty="0"/>
              <a:t>Retraining </a:t>
            </a:r>
            <a:r>
              <a:rPr lang="en-US" dirty="0" smtClean="0"/>
              <a:t>Can Change Causal Attributions</a:t>
            </a:r>
            <a:endParaRPr lang="en-US" altLang="en-US" dirty="0">
              <a:ea typeface="ＭＳ Ｐゴシック" panose="020B0600070205080204" pitchFamily="34" charset="-128"/>
            </a:endParaRPr>
          </a:p>
        </p:txBody>
      </p:sp>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12103" y="2087563"/>
            <a:ext cx="4367794" cy="3889375"/>
          </a:xfrm>
        </p:spPr>
      </p:pic>
    </p:spTree>
    <p:extLst>
      <p:ext uri="{BB962C8B-B14F-4D97-AF65-F5344CB8AC3E}">
        <p14:creationId xmlns:p14="http://schemas.microsoft.com/office/powerpoint/2010/main" val="128687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Adults’</a:t>
            </a:r>
            <a:r>
              <a:rPr lang="en-US" altLang="ja-JP" dirty="0">
                <a:ea typeface="ＭＳ Ｐゴシック" panose="020B0600070205080204" pitchFamily="34" charset="-128"/>
              </a:rPr>
              <a:t> Attributions</a:t>
            </a:r>
            <a:endParaRPr lang="en-US" altLang="en-US" dirty="0">
              <a:ea typeface="ＭＳ Ｐゴシック" panose="020B0600070205080204" pitchFamily="34" charset="-128"/>
            </a:endParaRPr>
          </a:p>
        </p:txBody>
      </p:sp>
      <p:sp>
        <p:nvSpPr>
          <p:cNvPr id="15363" name="Rectangle 3"/>
          <p:cNvSpPr>
            <a:spLocks noGrp="1" noChangeArrowheads="1"/>
          </p:cNvSpPr>
          <p:nvPr>
            <p:ph idx="1"/>
          </p:nvPr>
        </p:nvSpPr>
        <p:spPr/>
        <p:txBody>
          <a:bodyPr/>
          <a:lstStyle/>
          <a:p>
            <a:pPr eaLnBrk="1" hangingPunct="1">
              <a:buFontTx/>
              <a:buNone/>
            </a:pPr>
            <a:r>
              <a:rPr lang="en-US" altLang="en-US" dirty="0">
                <a:ea typeface="ＭＳ Ｐゴシック" panose="020B0600070205080204" pitchFamily="34" charset="-128"/>
              </a:rPr>
              <a:t>Adults evaluate themselves in these ways:</a:t>
            </a:r>
          </a:p>
          <a:p>
            <a:pPr lvl="1" eaLnBrk="1" hangingPunct="1"/>
            <a:r>
              <a:rPr lang="en-US" altLang="en-US" dirty="0">
                <a:ea typeface="ＭＳ Ｐゴシック" panose="020B0600070205080204" pitchFamily="34" charset="-128"/>
              </a:rPr>
              <a:t>Observing past and present accomplishments and failures</a:t>
            </a:r>
          </a:p>
          <a:p>
            <a:pPr lvl="1" eaLnBrk="1" hangingPunct="1"/>
            <a:r>
              <a:rPr lang="en-US" altLang="en-US" dirty="0">
                <a:ea typeface="ＭＳ Ｐゴシック" panose="020B0600070205080204" pitchFamily="34" charset="-128"/>
              </a:rPr>
              <a:t>Comparing themselves with others</a:t>
            </a:r>
          </a:p>
          <a:p>
            <a:pPr lvl="1" eaLnBrk="1" hangingPunct="1"/>
            <a:r>
              <a:rPr lang="en-US" altLang="en-US" dirty="0">
                <a:ea typeface="ＭＳ Ｐゴシック" panose="020B0600070205080204" pitchFamily="34" charset="-128"/>
              </a:rPr>
              <a:t>Receiving verbal persuasion from others</a:t>
            </a:r>
          </a:p>
          <a:p>
            <a:pPr lvl="1" eaLnBrk="1" hangingPunct="1"/>
            <a:r>
              <a:rPr lang="en-US" altLang="en-US" dirty="0">
                <a:ea typeface="ＭＳ Ｐゴシック" panose="020B0600070205080204" pitchFamily="34" charset="-128"/>
              </a:rPr>
              <a:t>Observing their physiological state or fitness level</a:t>
            </a:r>
            <a:endParaRPr lang="en-US" altLang="en-US" sz="2800" dirty="0">
              <a:ea typeface="ＭＳ Ｐゴシック" panose="020B0600070205080204" pitchFamily="34" charset="-128"/>
            </a:endParaRPr>
          </a:p>
        </p:txBody>
      </p:sp>
    </p:spTree>
    <p:extLst>
      <p:ext uri="{BB962C8B-B14F-4D97-AF65-F5344CB8AC3E}">
        <p14:creationId xmlns:p14="http://schemas.microsoft.com/office/powerpoint/2010/main" val="2615370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arn(outVertical)">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Question</a:t>
            </a:r>
          </a:p>
        </p:txBody>
      </p:sp>
      <p:sp>
        <p:nvSpPr>
          <p:cNvPr id="16387" name="Rectangle 3"/>
          <p:cNvSpPr>
            <a:spLocks noGrp="1" noChangeArrowheads="1"/>
          </p:cNvSpPr>
          <p:nvPr>
            <p:ph idx="1"/>
          </p:nvPr>
        </p:nvSpPr>
        <p:spPr/>
        <p:txBody>
          <a:bodyPr/>
          <a:lstStyle/>
          <a:p>
            <a:pPr marL="0" indent="0" eaLnBrk="1" hangingPunct="1">
              <a:spcBef>
                <a:spcPct val="0"/>
              </a:spcBef>
              <a:buNone/>
            </a:pPr>
            <a:r>
              <a:rPr lang="en-US" altLang="en-US" dirty="0">
                <a:ea typeface="ＭＳ Ｐゴシック" panose="020B0600070205080204" pitchFamily="34" charset="-128"/>
              </a:rPr>
              <a:t>How can causal attributions act as a constraint on motor development in the following?</a:t>
            </a:r>
          </a:p>
          <a:p>
            <a:pPr marL="803275" lvl="2" indent="-346075" eaLnBrk="1" hangingPunct="1"/>
            <a:r>
              <a:rPr lang="en-US" altLang="en-US" sz="2400" b="1" dirty="0">
                <a:ea typeface="ＭＳ Ｐゴシック" panose="020B0600070205080204" pitchFamily="34" charset="-128"/>
              </a:rPr>
              <a:t>High school female learning basketball</a:t>
            </a:r>
          </a:p>
          <a:p>
            <a:pPr marL="803275" lvl="2" indent="-346075" eaLnBrk="1" hangingPunct="1"/>
            <a:r>
              <a:rPr lang="en-US" altLang="en-US" sz="2400" b="1" dirty="0">
                <a:ea typeface="ＭＳ Ｐゴシック" panose="020B0600070205080204" pitchFamily="34" charset="-128"/>
              </a:rPr>
              <a:t>All-</a:t>
            </a:r>
            <a:r>
              <a:rPr lang="en-US" altLang="en-US" sz="2400" dirty="0">
                <a:ea typeface="ＭＳ Ｐゴシック" panose="020B0600070205080204" pitchFamily="34" charset="-128"/>
              </a:rPr>
              <a:t>s</a:t>
            </a:r>
            <a:r>
              <a:rPr lang="en-US" altLang="en-US" sz="2400" b="1" dirty="0">
                <a:ea typeface="ＭＳ Ｐゴシック" panose="020B0600070205080204" pitchFamily="34" charset="-128"/>
              </a:rPr>
              <a:t>tar Little League pitcher</a:t>
            </a:r>
          </a:p>
        </p:txBody>
      </p:sp>
    </p:spTree>
    <p:extLst>
      <p:ext uri="{BB962C8B-B14F-4D97-AF65-F5344CB8AC3E}">
        <p14:creationId xmlns:p14="http://schemas.microsoft.com/office/powerpoint/2010/main" val="18274795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arn(outVertical)">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EDC5-1FBD-2346-AABB-99363081B4EE}"/>
              </a:ext>
            </a:extLst>
          </p:cNvPr>
          <p:cNvSpPr>
            <a:spLocks noGrp="1"/>
          </p:cNvSpPr>
          <p:nvPr>
            <p:ph type="title"/>
          </p:nvPr>
        </p:nvSpPr>
        <p:spPr/>
        <p:txBody>
          <a:bodyPr/>
          <a:lstStyle/>
          <a:p>
            <a:r>
              <a:rPr lang="en-US" dirty="0"/>
              <a:t>Perceived vs. Actual Motor Competency</a:t>
            </a:r>
          </a:p>
        </p:txBody>
      </p:sp>
      <p:sp>
        <p:nvSpPr>
          <p:cNvPr id="3" name="Content Placeholder 2">
            <a:extLst>
              <a:ext uri="{FF2B5EF4-FFF2-40B4-BE49-F238E27FC236}">
                <a16:creationId xmlns:a16="http://schemas.microsoft.com/office/drawing/2014/main" id="{381CA5EF-828A-4C4E-9AFC-2BE5C689586C}"/>
              </a:ext>
            </a:extLst>
          </p:cNvPr>
          <p:cNvSpPr>
            <a:spLocks noGrp="1"/>
          </p:cNvSpPr>
          <p:nvPr>
            <p:ph idx="1"/>
          </p:nvPr>
        </p:nvSpPr>
        <p:spPr/>
        <p:txBody>
          <a:bodyPr/>
          <a:lstStyle/>
          <a:p>
            <a:r>
              <a:rPr lang="en-US" dirty="0"/>
              <a:t>Perceived motor competence is a source of behaviors such as participation in physical activity.</a:t>
            </a:r>
          </a:p>
          <a:p>
            <a:endParaRPr lang="en-US" dirty="0"/>
          </a:p>
          <a:p>
            <a:r>
              <a:rPr lang="en-US" dirty="0"/>
              <a:t>High perceived competence can result in the following:</a:t>
            </a:r>
          </a:p>
          <a:p>
            <a:pPr lvl="1"/>
            <a:r>
              <a:rPr lang="en-US" dirty="0"/>
              <a:t>Higher self-esteem</a:t>
            </a:r>
          </a:p>
          <a:p>
            <a:pPr lvl="1"/>
            <a:r>
              <a:rPr lang="en-US" dirty="0"/>
              <a:t>Increased performance effort</a:t>
            </a:r>
          </a:p>
          <a:p>
            <a:pPr lvl="1"/>
            <a:r>
              <a:rPr lang="en-US" dirty="0"/>
              <a:t>Increased engagement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460580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BB89E-73C3-5F41-8938-F3D3EACB9904}"/>
              </a:ext>
            </a:extLst>
          </p:cNvPr>
          <p:cNvSpPr>
            <a:spLocks noGrp="1"/>
          </p:cNvSpPr>
          <p:nvPr>
            <p:ph type="title"/>
          </p:nvPr>
        </p:nvSpPr>
        <p:spPr/>
        <p:txBody>
          <a:bodyPr/>
          <a:lstStyle/>
          <a:p>
            <a:r>
              <a:rPr lang="en-US" dirty="0"/>
              <a:t>Developmental Relationships</a:t>
            </a:r>
          </a:p>
        </p:txBody>
      </p:sp>
      <p:sp>
        <p:nvSpPr>
          <p:cNvPr id="3" name="Content Placeholder 2">
            <a:extLst>
              <a:ext uri="{FF2B5EF4-FFF2-40B4-BE49-F238E27FC236}">
                <a16:creationId xmlns:a16="http://schemas.microsoft.com/office/drawing/2014/main" id="{34CC9CE2-6D60-4C48-846C-317250F2208F}"/>
              </a:ext>
            </a:extLst>
          </p:cNvPr>
          <p:cNvSpPr>
            <a:spLocks noGrp="1"/>
          </p:cNvSpPr>
          <p:nvPr>
            <p:ph idx="1"/>
          </p:nvPr>
        </p:nvSpPr>
        <p:spPr/>
        <p:txBody>
          <a:bodyPr/>
          <a:lstStyle/>
          <a:p>
            <a:r>
              <a:rPr lang="en-US" dirty="0"/>
              <a:t>Early childhood </a:t>
            </a:r>
          </a:p>
          <a:p>
            <a:pPr lvl="1"/>
            <a:r>
              <a:rPr lang="en-US" dirty="0"/>
              <a:t>Perception of actual motor ability is inaccurate.</a:t>
            </a:r>
          </a:p>
          <a:p>
            <a:pPr lvl="1"/>
            <a:r>
              <a:rPr lang="en-US" dirty="0"/>
              <a:t>Giving effort is equated to high levels of competence.</a:t>
            </a:r>
          </a:p>
          <a:p>
            <a:pPr lvl="1"/>
            <a:r>
              <a:rPr lang="en-US" dirty="0"/>
              <a:t>Moderate positive relationship seen between perceived and actual motor competence.</a:t>
            </a:r>
          </a:p>
          <a:p>
            <a:pPr marL="457200" lvl="1" indent="0" algn="r">
              <a:buNone/>
            </a:pPr>
            <a:endParaRPr lang="en-US" i="1" dirty="0"/>
          </a:p>
          <a:p>
            <a:pPr marL="457200" lvl="1" indent="0" algn="r">
              <a:buNone/>
            </a:pPr>
            <a:endParaRPr lang="en-US" i="1" dirty="0"/>
          </a:p>
          <a:p>
            <a:pPr marL="457200" lvl="1" indent="0" algn="r">
              <a:buNone/>
            </a:pPr>
            <a:endParaRPr lang="en-US" i="1" dirty="0"/>
          </a:p>
          <a:p>
            <a:pPr marL="457200" lvl="1" indent="0" algn="r">
              <a:buNone/>
            </a:pPr>
            <a:endParaRPr lang="en-US" i="1" dirty="0"/>
          </a:p>
          <a:p>
            <a:pPr marL="457200" lvl="1" indent="0" algn="r">
              <a:buNone/>
            </a:pPr>
            <a:r>
              <a:rPr lang="en-US" sz="1400" i="1" dirty="0"/>
              <a:t>(continued)</a:t>
            </a:r>
          </a:p>
          <a:p>
            <a:endParaRPr lang="en-US" dirty="0"/>
          </a:p>
          <a:p>
            <a:endParaRPr lang="en-US" dirty="0"/>
          </a:p>
        </p:txBody>
      </p:sp>
    </p:spTree>
    <p:extLst>
      <p:ext uri="{BB962C8B-B14F-4D97-AF65-F5344CB8AC3E}">
        <p14:creationId xmlns:p14="http://schemas.microsoft.com/office/powerpoint/2010/main" val="2940894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Developmental Relationships </a:t>
            </a:r>
            <a:r>
              <a:rPr lang="en-US" sz="2400" i="1" dirty="0"/>
              <a:t>(continued)</a:t>
            </a:r>
            <a:endParaRPr lang="en-US" sz="2400" dirty="0"/>
          </a:p>
        </p:txBody>
      </p:sp>
      <p:sp>
        <p:nvSpPr>
          <p:cNvPr id="3" name="Content Placeholder 2"/>
          <p:cNvSpPr>
            <a:spLocks noGrp="1"/>
          </p:cNvSpPr>
          <p:nvPr>
            <p:ph idx="1"/>
          </p:nvPr>
        </p:nvSpPr>
        <p:spPr/>
        <p:txBody>
          <a:bodyPr/>
          <a:lstStyle/>
          <a:p>
            <a:r>
              <a:rPr lang="en-US" dirty="0"/>
              <a:t>Middle childhood </a:t>
            </a:r>
          </a:p>
          <a:p>
            <a:pPr lvl="1"/>
            <a:r>
              <a:rPr lang="en-US" dirty="0"/>
              <a:t>Perception improves. </a:t>
            </a:r>
          </a:p>
          <a:p>
            <a:pPr lvl="1"/>
            <a:r>
              <a:rPr lang="en-US" dirty="0"/>
              <a:t>Boys perceive their motor competence to be higher. </a:t>
            </a:r>
          </a:p>
          <a:p>
            <a:pPr lvl="1"/>
            <a:r>
              <a:rPr lang="en-US" dirty="0"/>
              <a:t>Girls perceive their locomotor skills to be less than they are. </a:t>
            </a:r>
          </a:p>
          <a:p>
            <a:pPr lvl="1"/>
            <a:r>
              <a:rPr lang="en-US" dirty="0"/>
              <a:t>Boys perceive their object control skills to be higher than they are.</a:t>
            </a:r>
          </a:p>
          <a:p>
            <a:endParaRPr lang="en-US" dirty="0"/>
          </a:p>
          <a:p>
            <a:endParaRPr lang="en-US" dirty="0"/>
          </a:p>
          <a:p>
            <a:pPr marL="0" indent="0" algn="r">
              <a:buNone/>
            </a:pPr>
            <a:r>
              <a:rPr lang="en-US" sz="1400" i="1" dirty="0"/>
              <a:t>(continued)</a:t>
            </a:r>
          </a:p>
        </p:txBody>
      </p:sp>
    </p:spTree>
    <p:extLst>
      <p:ext uri="{BB962C8B-B14F-4D97-AF65-F5344CB8AC3E}">
        <p14:creationId xmlns:p14="http://schemas.microsoft.com/office/powerpoint/2010/main" val="21341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Psychosocial Influences</a:t>
            </a:r>
          </a:p>
        </p:txBody>
      </p:sp>
      <p:sp>
        <p:nvSpPr>
          <p:cNvPr id="3075" name="Rectangle 3"/>
          <p:cNvSpPr>
            <a:spLocks noGrp="1" noChangeArrowheads="1"/>
          </p:cNvSpPr>
          <p:nvPr>
            <p:ph idx="1"/>
          </p:nvPr>
        </p:nvSpPr>
        <p:spPr/>
        <p:txBody>
          <a:bodyPr/>
          <a:lstStyle/>
          <a:p>
            <a:pPr eaLnBrk="1" hangingPunct="1"/>
            <a:r>
              <a:rPr lang="en-US" altLang="en-US" dirty="0">
                <a:ea typeface="ＭＳ Ｐゴシック" panose="020B0600070205080204" pitchFamily="34" charset="-128"/>
              </a:rPr>
              <a:t>Interaction of individual (functional) constraints with environmental (sociocultural) constraints</a:t>
            </a:r>
          </a:p>
          <a:p>
            <a:pPr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Emotions, perceived ability, and other personal attributes</a:t>
            </a:r>
          </a:p>
        </p:txBody>
      </p:sp>
    </p:spTree>
    <p:extLst>
      <p:ext uri="{BB962C8B-B14F-4D97-AF65-F5344CB8AC3E}">
        <p14:creationId xmlns:p14="http://schemas.microsoft.com/office/powerpoint/2010/main" val="14681745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outVertic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DC32D-4F09-B640-AA95-C9EE0224C11F}"/>
              </a:ext>
            </a:extLst>
          </p:cNvPr>
          <p:cNvSpPr>
            <a:spLocks noGrp="1"/>
          </p:cNvSpPr>
          <p:nvPr>
            <p:ph type="title"/>
          </p:nvPr>
        </p:nvSpPr>
        <p:spPr/>
        <p:txBody>
          <a:bodyPr/>
          <a:lstStyle/>
          <a:p>
            <a:r>
              <a:rPr lang="en-US" dirty="0"/>
              <a:t>Developmental Relationships </a:t>
            </a:r>
            <a:r>
              <a:rPr lang="en-US" sz="2400" i="1" dirty="0"/>
              <a:t>(continued)</a:t>
            </a:r>
          </a:p>
        </p:txBody>
      </p:sp>
      <p:sp>
        <p:nvSpPr>
          <p:cNvPr id="3" name="Content Placeholder 2">
            <a:extLst>
              <a:ext uri="{FF2B5EF4-FFF2-40B4-BE49-F238E27FC236}">
                <a16:creationId xmlns:a16="http://schemas.microsoft.com/office/drawing/2014/main" id="{B5EEEB93-0C0E-3B40-8CFA-C5B5D18CDABD}"/>
              </a:ext>
            </a:extLst>
          </p:cNvPr>
          <p:cNvSpPr>
            <a:spLocks noGrp="1"/>
          </p:cNvSpPr>
          <p:nvPr>
            <p:ph idx="1"/>
          </p:nvPr>
        </p:nvSpPr>
        <p:spPr/>
        <p:txBody>
          <a:bodyPr/>
          <a:lstStyle/>
          <a:p>
            <a:r>
              <a:rPr lang="en-US" dirty="0"/>
              <a:t>Adolescence</a:t>
            </a:r>
          </a:p>
          <a:p>
            <a:pPr lvl="1"/>
            <a:r>
              <a:rPr lang="en-US" dirty="0"/>
              <a:t>De Meester et al. (2016) found four clusters:</a:t>
            </a:r>
          </a:p>
          <a:p>
            <a:pPr lvl="2"/>
            <a:r>
              <a:rPr lang="en-US" dirty="0"/>
              <a:t>Low perception, accurate judge of competence</a:t>
            </a:r>
          </a:p>
          <a:p>
            <a:pPr lvl="2"/>
            <a:r>
              <a:rPr lang="en-US" dirty="0"/>
              <a:t>Low perception, overestimated competence</a:t>
            </a:r>
          </a:p>
          <a:p>
            <a:pPr lvl="2"/>
            <a:r>
              <a:rPr lang="en-US" dirty="0"/>
              <a:t>Average perception, accurate judge of competence</a:t>
            </a:r>
          </a:p>
          <a:p>
            <a:pPr lvl="2"/>
            <a:r>
              <a:rPr lang="en-US" dirty="0"/>
              <a:t>Average perception, overestimated competence</a:t>
            </a:r>
          </a:p>
          <a:p>
            <a:pPr lvl="2"/>
            <a:endParaRPr lang="en-US" dirty="0"/>
          </a:p>
          <a:p>
            <a:r>
              <a:rPr lang="en-US" dirty="0"/>
              <a:t>Increasing research support saying perceived motor competence mediates the relationship between actual motor competence and level of physical activity</a:t>
            </a:r>
          </a:p>
        </p:txBody>
      </p:sp>
    </p:spTree>
    <p:extLst>
      <p:ext uri="{BB962C8B-B14F-4D97-AF65-F5344CB8AC3E}">
        <p14:creationId xmlns:p14="http://schemas.microsoft.com/office/powerpoint/2010/main" val="3452111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A31DB-3558-DC43-9522-740CFAD662C5}"/>
              </a:ext>
            </a:extLst>
          </p:cNvPr>
          <p:cNvSpPr>
            <a:spLocks noGrp="1"/>
          </p:cNvSpPr>
          <p:nvPr>
            <p:ph type="title"/>
          </p:nvPr>
        </p:nvSpPr>
        <p:spPr/>
        <p:txBody>
          <a:bodyPr/>
          <a:lstStyle/>
          <a:p>
            <a:r>
              <a:rPr lang="en-US" dirty="0"/>
              <a:t>Measuring Self-Esteem in Children</a:t>
            </a:r>
          </a:p>
        </p:txBody>
      </p:sp>
      <p:sp>
        <p:nvSpPr>
          <p:cNvPr id="3" name="Content Placeholder 2">
            <a:extLst>
              <a:ext uri="{FF2B5EF4-FFF2-40B4-BE49-F238E27FC236}">
                <a16:creationId xmlns:a16="http://schemas.microsoft.com/office/drawing/2014/main" id="{F8C4C181-9BC8-A442-A7F2-CEAEB4DFE0E9}"/>
              </a:ext>
            </a:extLst>
          </p:cNvPr>
          <p:cNvSpPr>
            <a:spLocks noGrp="1"/>
          </p:cNvSpPr>
          <p:nvPr>
            <p:ph idx="1"/>
          </p:nvPr>
        </p:nvSpPr>
        <p:spPr/>
        <p:txBody>
          <a:bodyPr/>
          <a:lstStyle/>
          <a:p>
            <a:r>
              <a:rPr lang="en-US" dirty="0"/>
              <a:t>Harter’s Self-Perception Profile for Children</a:t>
            </a:r>
          </a:p>
          <a:p>
            <a:pPr lvl="1"/>
            <a:r>
              <a:rPr lang="en-US" dirty="0"/>
              <a:t>36 statements for five domains (scholastic competence, athletic competence, social acceptance, physical appearance and behavioral conduct)</a:t>
            </a:r>
          </a:p>
          <a:p>
            <a:pPr lvl="1"/>
            <a:r>
              <a:rPr lang="en-US" dirty="0"/>
              <a:t>Global score for self-worth</a:t>
            </a:r>
          </a:p>
          <a:p>
            <a:pPr lvl="1"/>
            <a:r>
              <a:rPr lang="en-US" dirty="0"/>
              <a:t>Age 8 years through adolescence</a:t>
            </a:r>
          </a:p>
          <a:p>
            <a:pPr lvl="1"/>
            <a:r>
              <a:rPr lang="en-US" dirty="0"/>
              <a:t>Pictorial scale for children under 8 years</a:t>
            </a:r>
          </a:p>
        </p:txBody>
      </p:sp>
    </p:spTree>
    <p:extLst>
      <p:ext uri="{BB962C8B-B14F-4D97-AF65-F5344CB8AC3E}">
        <p14:creationId xmlns:p14="http://schemas.microsoft.com/office/powerpoint/2010/main" val="996206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Motivation to Participate</a:t>
            </a:r>
          </a:p>
        </p:txBody>
      </p:sp>
      <p:sp>
        <p:nvSpPr>
          <p:cNvPr id="17411" name="Rectangle 3"/>
          <p:cNvSpPr>
            <a:spLocks noGrp="1" noChangeArrowheads="1"/>
          </p:cNvSpPr>
          <p:nvPr>
            <p:ph idx="1"/>
          </p:nvPr>
        </p:nvSpPr>
        <p:spPr/>
        <p:txBody>
          <a:bodyPr/>
          <a:lstStyle/>
          <a:p>
            <a:pPr eaLnBrk="1" hangingPunct="1"/>
            <a:r>
              <a:rPr lang="en-US" altLang="en-US" dirty="0">
                <a:ea typeface="ＭＳ Ｐゴシック" panose="020B0600070205080204" pitchFamily="34" charset="-128"/>
              </a:rPr>
              <a:t>Self-esteem and motivation to participate are related in both children and adults.</a:t>
            </a:r>
          </a:p>
          <a:p>
            <a:pPr eaLnBrk="1" hangingPunct="1"/>
            <a:r>
              <a:rPr lang="en-US" altLang="en-US" dirty="0">
                <a:ea typeface="ＭＳ Ｐゴシック" panose="020B0600070205080204" pitchFamily="34" charset="-128"/>
              </a:rPr>
              <a:t>High motivation level is essential for beginning or maintaining participation in sports and physical activities.</a:t>
            </a:r>
          </a:p>
          <a:p>
            <a:r>
              <a:rPr lang="en-US" altLang="en-US" dirty="0">
                <a:ea typeface="ＭＳ Ｐゴシック" panose="020B0600070205080204" pitchFamily="34" charset="-128"/>
              </a:rPr>
              <a:t>Persistence is continued engagement in physical activity and sport.</a:t>
            </a:r>
          </a:p>
          <a:p>
            <a:r>
              <a:rPr lang="en-US" altLang="en-US" dirty="0">
                <a:ea typeface="ＭＳ Ｐゴシック" panose="020B0600070205080204" pitchFamily="34" charset="-128"/>
              </a:rPr>
              <a:t>Dropping out and discontinuing engagement in physical activity and sport can occur by controllable or uncontrollable factors.</a:t>
            </a:r>
          </a:p>
          <a:p>
            <a:pPr marL="0" indent="0" eaLnBrk="1" hangingPunct="1">
              <a:buNone/>
            </a:pPr>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a:p>
            <a:pPr marL="0" lvl="1" indent="0" algn="r" eaLnBrk="1" hangingPunct="1">
              <a:buNone/>
            </a:pPr>
            <a:endParaRPr lang="en-US" altLang="en-US" i="1" dirty="0">
              <a:ea typeface="ＭＳ Ｐゴシック" panose="020B0600070205080204" pitchFamily="34" charset="-128"/>
            </a:endParaRPr>
          </a:p>
        </p:txBody>
      </p:sp>
    </p:spTree>
    <p:extLst>
      <p:ext uri="{BB962C8B-B14F-4D97-AF65-F5344CB8AC3E}">
        <p14:creationId xmlns:p14="http://schemas.microsoft.com/office/powerpoint/2010/main" val="8767142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arn(outVertical)">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Children’</a:t>
            </a:r>
            <a:r>
              <a:rPr lang="en-US" altLang="ja-JP" dirty="0">
                <a:ea typeface="ＭＳ Ｐゴシック" panose="020B0600070205080204" pitchFamily="34" charset="-128"/>
              </a:rPr>
              <a:t>s Reasons for Persistence</a:t>
            </a:r>
            <a:endParaRPr lang="en-US" altLang="en-US" dirty="0">
              <a:ea typeface="ＭＳ Ｐゴシック" panose="020B0600070205080204" pitchFamily="34" charset="-128"/>
            </a:endParaRPr>
          </a:p>
        </p:txBody>
      </p:sp>
      <p:sp>
        <p:nvSpPr>
          <p:cNvPr id="19459" name="Rectangle 5"/>
          <p:cNvSpPr>
            <a:spLocks noGrp="1" noChangeArrowheads="1"/>
          </p:cNvSpPr>
          <p:nvPr>
            <p:ph idx="1"/>
          </p:nvPr>
        </p:nvSpPr>
        <p:spPr/>
        <p:txBody>
          <a:bodyPr/>
          <a:lstStyle/>
          <a:p>
            <a:pPr eaLnBrk="1" hangingPunct="1">
              <a:buFontTx/>
              <a:buNone/>
            </a:pPr>
            <a:r>
              <a:rPr lang="en-US" altLang="en-US" dirty="0">
                <a:ea typeface="ＭＳ Ｐゴシック" panose="020B0600070205080204" pitchFamily="34" charset="-128"/>
              </a:rPr>
              <a:t>Children have a desire to</a:t>
            </a:r>
          </a:p>
          <a:p>
            <a:pPr lvl="1" eaLnBrk="1" hangingPunct="1"/>
            <a:r>
              <a:rPr lang="en-US" altLang="en-US" dirty="0">
                <a:ea typeface="ＭＳ Ｐゴシック" panose="020B0600070205080204" pitchFamily="34" charset="-128"/>
              </a:rPr>
              <a:t>be competent by improving skills or attaining goals,</a:t>
            </a:r>
          </a:p>
          <a:p>
            <a:pPr lvl="1" eaLnBrk="1" hangingPunct="1"/>
            <a:r>
              <a:rPr lang="en-US" altLang="en-US" dirty="0">
                <a:ea typeface="ＭＳ Ｐゴシック" panose="020B0600070205080204" pitchFamily="34" charset="-128"/>
              </a:rPr>
              <a:t>affiliate with or make new friends,</a:t>
            </a:r>
          </a:p>
          <a:p>
            <a:pPr lvl="1" eaLnBrk="1" hangingPunct="1"/>
            <a:r>
              <a:rPr lang="en-US" altLang="en-US" dirty="0">
                <a:ea typeface="ＭＳ Ｐゴシック" panose="020B0600070205080204" pitchFamily="34" charset="-128"/>
              </a:rPr>
              <a:t>be part of a team,</a:t>
            </a:r>
          </a:p>
          <a:p>
            <a:pPr lvl="1" eaLnBrk="1" hangingPunct="1"/>
            <a:r>
              <a:rPr lang="en-US" altLang="en-US" dirty="0">
                <a:ea typeface="ＭＳ Ｐゴシック" panose="020B0600070205080204" pitchFamily="34" charset="-128"/>
              </a:rPr>
              <a:t>undertake competition and be successful,</a:t>
            </a:r>
          </a:p>
          <a:p>
            <a:pPr lvl="1" eaLnBrk="1" hangingPunct="1"/>
            <a:r>
              <a:rPr lang="en-US" altLang="en-US" dirty="0">
                <a:ea typeface="ＭＳ Ｐゴシック" panose="020B0600070205080204" pitchFamily="34" charset="-128"/>
              </a:rPr>
              <a:t>have fun, and</a:t>
            </a:r>
          </a:p>
          <a:p>
            <a:pPr lvl="1" eaLnBrk="1" hangingPunct="1"/>
            <a:r>
              <a:rPr lang="en-US" altLang="en-US" dirty="0">
                <a:ea typeface="ＭＳ Ｐゴシック" panose="020B0600070205080204" pitchFamily="34" charset="-128"/>
              </a:rPr>
              <a:t>improve fitness. </a:t>
            </a:r>
            <a:r>
              <a:rPr lang="en-US" altLang="en-US" sz="2000" dirty="0">
                <a:ea typeface="ＭＳ Ｐゴシック" panose="020B0600070205080204" pitchFamily="34" charset="-128"/>
              </a:rPr>
              <a:t>(Weiss, 1993)</a:t>
            </a:r>
          </a:p>
          <a:p>
            <a:pPr eaLnBrk="1" hangingPunct="1"/>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8203164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arn(outVertical)">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Children’</a:t>
            </a:r>
            <a:r>
              <a:rPr lang="en-US" altLang="ja-JP" dirty="0">
                <a:ea typeface="ＭＳ Ｐゴシック" panose="020B0600070205080204" pitchFamily="34" charset="-128"/>
              </a:rPr>
              <a:t>s Reasons for Dropping Out</a:t>
            </a:r>
            <a:endParaRPr lang="en-US" altLang="en-US" dirty="0">
              <a:ea typeface="ＭＳ Ｐゴシック" panose="020B0600070205080204" pitchFamily="34" charset="-128"/>
            </a:endParaRPr>
          </a:p>
        </p:txBody>
      </p:sp>
      <p:sp>
        <p:nvSpPr>
          <p:cNvPr id="20483" name="Rectangle 3"/>
          <p:cNvSpPr>
            <a:spLocks noGrp="1" noChangeArrowheads="1"/>
          </p:cNvSpPr>
          <p:nvPr>
            <p:ph idx="1"/>
          </p:nvPr>
        </p:nvSpPr>
        <p:spPr/>
        <p:txBody>
          <a:bodyPr/>
          <a:lstStyle/>
          <a:p>
            <a:pPr eaLnBrk="1" hangingPunct="1"/>
            <a:r>
              <a:rPr lang="en-US" altLang="en-US" dirty="0">
                <a:ea typeface="ＭＳ Ｐゴシック" panose="020B0600070205080204" pitchFamily="34" charset="-128"/>
              </a:rPr>
              <a:t>Dislike of coach</a:t>
            </a:r>
          </a:p>
          <a:p>
            <a:pPr eaLnBrk="1" hangingPunct="1"/>
            <a:r>
              <a:rPr lang="en-US" altLang="en-US" dirty="0">
                <a:ea typeface="ＭＳ Ｐゴシック" panose="020B0600070205080204" pitchFamily="34" charset="-128"/>
              </a:rPr>
              <a:t>Lack of playing time</a:t>
            </a:r>
          </a:p>
          <a:p>
            <a:pPr eaLnBrk="1" hangingPunct="1"/>
            <a:r>
              <a:rPr lang="en-US" altLang="en-US" dirty="0">
                <a:ea typeface="ＭＳ Ｐゴシック" panose="020B0600070205080204" pitchFamily="34" charset="-128"/>
              </a:rPr>
              <a:t>Too much pressure</a:t>
            </a:r>
          </a:p>
          <a:p>
            <a:pPr eaLnBrk="1" hangingPunct="1"/>
            <a:r>
              <a:rPr lang="en-US" altLang="en-US" dirty="0">
                <a:ea typeface="ＭＳ Ｐゴシック" panose="020B0600070205080204" pitchFamily="34" charset="-128"/>
              </a:rPr>
              <a:t>Too much time required</a:t>
            </a:r>
          </a:p>
          <a:p>
            <a:pPr eaLnBrk="1" hangingPunct="1"/>
            <a:r>
              <a:rPr lang="en-US" altLang="en-US" dirty="0">
                <a:ea typeface="ＭＳ Ｐゴシック" panose="020B0600070205080204" pitchFamily="34" charset="-128"/>
              </a:rPr>
              <a:t>Overemphasis on winning</a:t>
            </a:r>
          </a:p>
          <a:p>
            <a:pPr eaLnBrk="1" hangingPunct="1"/>
            <a:r>
              <a:rPr lang="en-US" altLang="en-US" dirty="0">
                <a:ea typeface="ＭＳ Ｐゴシック" panose="020B0600070205080204" pitchFamily="34" charset="-128"/>
              </a:rPr>
              <a:t>Lack of fun</a:t>
            </a:r>
          </a:p>
          <a:p>
            <a:pPr eaLnBrk="1" hangingPunct="1"/>
            <a:r>
              <a:rPr lang="en-US" altLang="en-US" dirty="0">
                <a:ea typeface="ＭＳ Ｐゴシック" panose="020B0600070205080204" pitchFamily="34" charset="-128"/>
              </a:rPr>
              <a:t>Lack of progress</a:t>
            </a:r>
          </a:p>
          <a:p>
            <a:pPr eaLnBrk="1" hangingPunct="1"/>
            <a:r>
              <a:rPr lang="en-US" altLang="en-US" dirty="0">
                <a:ea typeface="ＭＳ Ｐゴシック" panose="020B0600070205080204" pitchFamily="34" charset="-128"/>
              </a:rPr>
              <a:t>Lack of success</a:t>
            </a:r>
          </a:p>
        </p:txBody>
      </p:sp>
    </p:spTree>
    <p:extLst>
      <p:ext uri="{BB962C8B-B14F-4D97-AF65-F5344CB8AC3E}">
        <p14:creationId xmlns:p14="http://schemas.microsoft.com/office/powerpoint/2010/main" val="454375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arn(outVertical)">
                                      <p:cBhvr>
                                        <p:cTn id="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Question</a:t>
            </a:r>
          </a:p>
        </p:txBody>
      </p:sp>
      <p:sp>
        <p:nvSpPr>
          <p:cNvPr id="21507" name="Rectangle 3"/>
          <p:cNvSpPr>
            <a:spLocks noGrp="1" noChangeArrowheads="1"/>
          </p:cNvSpPr>
          <p:nvPr>
            <p:ph idx="1"/>
          </p:nvPr>
        </p:nvSpPr>
        <p:spPr/>
        <p:txBody>
          <a:bodyPr/>
          <a:lstStyle/>
          <a:p>
            <a:pPr marL="0" indent="0" eaLnBrk="1" hangingPunct="1">
              <a:spcBef>
                <a:spcPct val="0"/>
              </a:spcBef>
              <a:buNone/>
            </a:pPr>
            <a:r>
              <a:rPr lang="en-US" altLang="en-US" dirty="0">
                <a:ea typeface="ＭＳ Ｐゴシック" panose="020B0600070205080204" pitchFamily="34" charset="-128"/>
              </a:rPr>
              <a:t>A recent review by Crane and Temple (2015) concluded the major reasons for youth dropout from physical activities are lack of enjoyment, perceptions of physical competence, social pressures, competing priorities, and physical factors (such as injury). If you were in charge of a youth sport program, what would you do to improve retention rates in your program, given these five reasons?</a:t>
            </a:r>
          </a:p>
        </p:txBody>
      </p:sp>
    </p:spTree>
    <p:extLst>
      <p:ext uri="{BB962C8B-B14F-4D97-AF65-F5344CB8AC3E}">
        <p14:creationId xmlns:p14="http://schemas.microsoft.com/office/powerpoint/2010/main" val="6557886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arn(outVertical)">
                                      <p:cBhvr>
                                        <p:cTn id="7"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838200" y="673767"/>
            <a:ext cx="10515600" cy="1122949"/>
          </a:xfrm>
        </p:spPr>
        <p:txBody>
          <a:bodyPr/>
          <a:lstStyle/>
          <a:p>
            <a:r>
              <a:rPr lang="en-US" altLang="en-US" dirty="0" smtClean="0">
                <a:ea typeface="ＭＳ Ｐゴシック" panose="020B0600070205080204" pitchFamily="34" charset="-128"/>
              </a:rPr>
              <a:t>Teacher-Centered </a:t>
            </a:r>
            <a:r>
              <a:rPr lang="en-US" altLang="en-US" dirty="0">
                <a:ea typeface="ＭＳ Ｐゴシック" panose="020B0600070205080204" pitchFamily="34" charset="-128"/>
              </a:rPr>
              <a:t>vs. Student-Centered Approaches</a:t>
            </a:r>
          </a:p>
        </p:txBody>
      </p:sp>
      <p:sp>
        <p:nvSpPr>
          <p:cNvPr id="22531" name="Content Placeholder 2"/>
          <p:cNvSpPr>
            <a:spLocks noGrp="1"/>
          </p:cNvSpPr>
          <p:nvPr>
            <p:ph idx="1"/>
          </p:nvPr>
        </p:nvSpPr>
        <p:spPr>
          <a:xfrm>
            <a:off x="838200" y="2011788"/>
            <a:ext cx="10515600" cy="4168338"/>
          </a:xfrm>
        </p:spPr>
        <p:txBody>
          <a:bodyPr/>
          <a:lstStyle/>
          <a:p>
            <a:r>
              <a:rPr lang="en-US" altLang="en-US" dirty="0">
                <a:ea typeface="ＭＳ Ｐゴシック" panose="020B0600070205080204" pitchFamily="34" charset="-128"/>
              </a:rPr>
              <a:t>Teacher-centered approach</a:t>
            </a:r>
          </a:p>
          <a:p>
            <a:pPr lvl="1">
              <a:spcBef>
                <a:spcPts val="600"/>
              </a:spcBef>
            </a:pPr>
            <a:r>
              <a:rPr lang="en-US" altLang="en-US" dirty="0">
                <a:ea typeface="ＭＳ Ｐゴシック" panose="020B0600070205080204" pitchFamily="34" charset="-128"/>
              </a:rPr>
              <a:t>Instructor designs and presents developmentally appropriate activities in class.</a:t>
            </a:r>
          </a:p>
          <a:p>
            <a:pPr lvl="1">
              <a:spcBef>
                <a:spcPts val="600"/>
              </a:spcBef>
            </a:pPr>
            <a:r>
              <a:rPr lang="en-US" altLang="en-US" dirty="0">
                <a:ea typeface="ＭＳ Ｐゴシック" panose="020B0600070205080204" pitchFamily="34" charset="-128"/>
              </a:rPr>
              <a:t>Instructor chooses when to progress students to the next task.</a:t>
            </a:r>
          </a:p>
          <a:p>
            <a:r>
              <a:rPr lang="en-US" altLang="en-US" dirty="0">
                <a:ea typeface="ＭＳ Ｐゴシック" panose="020B0600070205080204" pitchFamily="34" charset="-128"/>
              </a:rPr>
              <a:t>Student-centered approach</a:t>
            </a:r>
          </a:p>
          <a:p>
            <a:pPr lvl="1">
              <a:spcBef>
                <a:spcPts val="600"/>
              </a:spcBef>
            </a:pPr>
            <a:r>
              <a:rPr lang="en-US" altLang="en-US" dirty="0">
                <a:ea typeface="ＭＳ Ｐゴシック" panose="020B0600070205080204" pitchFamily="34" charset="-128"/>
              </a:rPr>
              <a:t>Student has optimal control over engagement-related decisions.</a:t>
            </a:r>
          </a:p>
          <a:p>
            <a:pPr lvl="1">
              <a:spcBef>
                <a:spcPts val="600"/>
              </a:spcBef>
            </a:pPr>
            <a:r>
              <a:rPr lang="en-US" altLang="en-US" dirty="0">
                <a:ea typeface="ＭＳ Ｐゴシック" panose="020B0600070205080204" pitchFamily="34" charset="-128"/>
              </a:rPr>
              <a:t>Student effort is recognized as connected to the outcome.</a:t>
            </a:r>
          </a:p>
          <a:p>
            <a:pPr>
              <a:spcBef>
                <a:spcPts val="600"/>
              </a:spcBef>
            </a:pPr>
            <a:r>
              <a:rPr lang="en-US" altLang="en-US" dirty="0">
                <a:ea typeface="ＭＳ Ｐゴシック" panose="020B0600070205080204" pitchFamily="34" charset="-128"/>
              </a:rPr>
              <a:t>Mastery motivational climates favorably influence young children’s fundamental motor skills and activity level.</a:t>
            </a:r>
          </a:p>
          <a:p>
            <a:pPr lvl="1"/>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600649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ea typeface="ＭＳ Ｐゴシック" panose="020B0600070205080204" pitchFamily="34" charset="-128"/>
              </a:rPr>
              <a:t>Figure 16.5: Adult Activity Levels</a:t>
            </a:r>
          </a:p>
        </p:txBody>
      </p:sp>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3488" y="1808163"/>
            <a:ext cx="6585023" cy="4168775"/>
          </a:xfrm>
        </p:spPr>
      </p:pic>
    </p:spTree>
    <p:extLst>
      <p:ext uri="{BB962C8B-B14F-4D97-AF65-F5344CB8AC3E}">
        <p14:creationId xmlns:p14="http://schemas.microsoft.com/office/powerpoint/2010/main" val="2235145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ea typeface="ＭＳ Ｐゴシック" panose="020B0600070205080204" pitchFamily="34" charset="-128"/>
              </a:rPr>
              <a:t>Adult Activity Levels</a:t>
            </a:r>
          </a:p>
        </p:txBody>
      </p:sp>
      <p:sp>
        <p:nvSpPr>
          <p:cNvPr id="24579" name="Content Placeholder 2"/>
          <p:cNvSpPr>
            <a:spLocks noGrp="1"/>
          </p:cNvSpPr>
          <p:nvPr>
            <p:ph idx="1"/>
          </p:nvPr>
        </p:nvSpPr>
        <p:spPr/>
        <p:txBody>
          <a:bodyPr/>
          <a:lstStyle/>
          <a:p>
            <a:pPr marL="0" indent="0">
              <a:buNone/>
            </a:pPr>
            <a:r>
              <a:rPr lang="en-US" altLang="en-US" dirty="0">
                <a:ea typeface="ＭＳ Ｐゴシック" panose="020B0600070205080204" pitchFamily="34" charset="-128"/>
              </a:rPr>
              <a:t>Duda &amp; Tappe (1988, 1989a, 1989b) proposed that adult exercise participation reflects three interrelated factors:  </a:t>
            </a:r>
          </a:p>
          <a:p>
            <a:pPr marL="971550" lvl="1" indent="-514350">
              <a:buFont typeface="+mj-lt"/>
              <a:buAutoNum type="arabicPeriod"/>
            </a:pPr>
            <a:r>
              <a:rPr lang="en-US" altLang="en-US" dirty="0">
                <a:ea typeface="ＭＳ Ｐゴシック" panose="020B0600070205080204" pitchFamily="34" charset="-128"/>
              </a:rPr>
              <a:t>Personal incentives, such as a desire to demonstrate mastery, compete, be with others, receive recognition, maintain health, cope with stress, or improve physical fitness</a:t>
            </a:r>
          </a:p>
          <a:p>
            <a:pPr marL="971550" lvl="1" indent="-514350">
              <a:buFont typeface="+mj-lt"/>
              <a:buAutoNum type="arabicPeriod"/>
            </a:pPr>
            <a:r>
              <a:rPr lang="en-US" altLang="en-US" dirty="0">
                <a:ea typeface="ＭＳ Ｐゴシック" panose="020B0600070205080204" pitchFamily="34" charset="-128"/>
              </a:rPr>
              <a:t>A sense of self, particularly in regard to one’s self-esteem for physical activity</a:t>
            </a:r>
          </a:p>
          <a:p>
            <a:pPr marL="971550" lvl="1" indent="-514350">
              <a:buFont typeface="+mj-lt"/>
              <a:buAutoNum type="arabicPeriod"/>
            </a:pPr>
            <a:r>
              <a:rPr lang="en-US" altLang="en-US" dirty="0">
                <a:ea typeface="ＭＳ Ｐゴシック" panose="020B0600070205080204" pitchFamily="34" charset="-128"/>
              </a:rPr>
              <a:t>Perceived options, or the opportunities a person has in a given situation, such as transportation to various sites where adult programs are offered</a:t>
            </a:r>
          </a:p>
          <a:p>
            <a:pPr marL="971550" lvl="1" indent="-514350">
              <a:buFont typeface="+mj-lt"/>
              <a:buAutoNum type="arabicPeriod"/>
            </a:pPr>
            <a:endParaRPr lang="en-US" altLang="en-US" b="0" dirty="0">
              <a:ea typeface="ＭＳ Ｐゴシック" panose="020B0600070205080204" pitchFamily="34" charset="-128"/>
            </a:endParaRPr>
          </a:p>
          <a:p>
            <a:pPr marL="0" indent="0" algn="r">
              <a:buNone/>
            </a:pPr>
            <a:endParaRPr lang="en-US" altLang="en-US" b="0" dirty="0">
              <a:ea typeface="ＭＳ Ｐゴシック" panose="020B0600070205080204" pitchFamily="34" charset="-128"/>
            </a:endParaRPr>
          </a:p>
        </p:txBody>
      </p:sp>
    </p:spTree>
    <p:extLst>
      <p:ext uri="{BB962C8B-B14F-4D97-AF65-F5344CB8AC3E}">
        <p14:creationId xmlns:p14="http://schemas.microsoft.com/office/powerpoint/2010/main" val="4002896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Adult Participation</a:t>
            </a:r>
          </a:p>
        </p:txBody>
      </p:sp>
      <p:sp>
        <p:nvSpPr>
          <p:cNvPr id="26627" name="Rectangle 3"/>
          <p:cNvSpPr>
            <a:spLocks noGrp="1" noChangeArrowheads="1"/>
          </p:cNvSpPr>
          <p:nvPr>
            <p:ph idx="1"/>
          </p:nvPr>
        </p:nvSpPr>
        <p:spPr/>
        <p:txBody>
          <a:bodyPr/>
          <a:lstStyle/>
          <a:p>
            <a:pPr marL="0" indent="0" eaLnBrk="1" hangingPunct="1">
              <a:buNone/>
            </a:pPr>
            <a:r>
              <a:rPr lang="en-US" altLang="en-US" dirty="0">
                <a:ea typeface="ＭＳ Ｐゴシック" panose="020B0600070205080204" pitchFamily="34" charset="-128"/>
              </a:rPr>
              <a:t>Adult participation levels may be limited by these factors (McPherson, 1986):</a:t>
            </a:r>
          </a:p>
          <a:p>
            <a:pPr lvl="1" eaLnBrk="1" hangingPunct="1">
              <a:lnSpc>
                <a:spcPct val="85000"/>
              </a:lnSpc>
            </a:pPr>
            <a:r>
              <a:rPr lang="en-US" altLang="en-US" dirty="0"/>
              <a:t>Stereotypes of appropriate activity levels</a:t>
            </a:r>
          </a:p>
          <a:p>
            <a:pPr lvl="1" eaLnBrk="1" hangingPunct="1">
              <a:lnSpc>
                <a:spcPct val="85000"/>
              </a:lnSpc>
            </a:pPr>
            <a:r>
              <a:rPr lang="en-US" altLang="en-US" dirty="0"/>
              <a:t>Limited access to facilities and programs</a:t>
            </a:r>
          </a:p>
          <a:p>
            <a:pPr lvl="1" eaLnBrk="1" hangingPunct="1">
              <a:lnSpc>
                <a:spcPct val="85000"/>
              </a:lnSpc>
            </a:pPr>
            <a:r>
              <a:rPr lang="en-US" altLang="en-US" dirty="0"/>
              <a:t>Childhood experiences</a:t>
            </a:r>
          </a:p>
          <a:p>
            <a:pPr lvl="1" eaLnBrk="1" hangingPunct="1">
              <a:lnSpc>
                <a:spcPct val="85000"/>
              </a:lnSpc>
            </a:pPr>
            <a:r>
              <a:rPr lang="en-US" altLang="en-US" dirty="0"/>
              <a:t>Concerns over personal limitations on exercise</a:t>
            </a:r>
          </a:p>
          <a:p>
            <a:pPr lvl="1" eaLnBrk="1" hangingPunct="1">
              <a:lnSpc>
                <a:spcPct val="85000"/>
              </a:lnSpc>
            </a:pPr>
            <a:r>
              <a:rPr lang="en-US" altLang="en-US" dirty="0"/>
              <a:t>Belief that exercise is harmful to health</a:t>
            </a:r>
          </a:p>
          <a:p>
            <a:pPr lvl="1" eaLnBrk="1" hangingPunct="1">
              <a:lnSpc>
                <a:spcPct val="85000"/>
              </a:lnSpc>
            </a:pPr>
            <a:r>
              <a:rPr lang="en-US" altLang="en-US" dirty="0"/>
              <a:t>Lack of role models</a:t>
            </a:r>
          </a:p>
          <a:p>
            <a:pPr lvl="1" eaLnBrk="1" hangingPunct="1">
              <a:lnSpc>
                <a:spcPct val="85000"/>
              </a:lnSpc>
            </a:pPr>
            <a:r>
              <a:rPr lang="en-US" altLang="en-US" dirty="0"/>
              <a:t>Lack of knowledge about appropriate exercise programs</a:t>
            </a:r>
          </a:p>
          <a:p>
            <a:pPr marL="0" indent="0" eaLnBrk="1" hangingPunct="1">
              <a:buNone/>
            </a:pPr>
            <a:endParaRPr lang="en-US" altLang="en-US" i="1" dirty="0">
              <a:ea typeface="ＭＳ Ｐゴシック" panose="020B0600070205080204" pitchFamily="34" charset="-128"/>
            </a:endParaRPr>
          </a:p>
        </p:txBody>
      </p:sp>
    </p:spTree>
    <p:extLst>
      <p:ext uri="{BB962C8B-B14F-4D97-AF65-F5344CB8AC3E}">
        <p14:creationId xmlns:p14="http://schemas.microsoft.com/office/powerpoint/2010/main" val="31589218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arn(outVertical)">
                                      <p:cBhvr>
                                        <p:cTn id="7"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Self-Esteem</a:t>
            </a:r>
          </a:p>
        </p:txBody>
      </p:sp>
      <p:sp>
        <p:nvSpPr>
          <p:cNvPr id="7170" name="Rectangle 3"/>
          <p:cNvSpPr>
            <a:spLocks noGrp="1" noChangeArrowheads="1"/>
          </p:cNvSpPr>
          <p:nvPr>
            <p:ph idx="1"/>
          </p:nvPr>
        </p:nvSpPr>
        <p:spPr/>
        <p:txBody>
          <a:bodyPr/>
          <a:lstStyle/>
          <a:p>
            <a:pPr eaLnBrk="1" hangingPunct="1">
              <a:spcBef>
                <a:spcPct val="0"/>
              </a:spcBef>
              <a:defRPr/>
            </a:pPr>
            <a:r>
              <a:rPr lang="en-US" altLang="en-US" dirty="0">
                <a:ea typeface="ＭＳ Ｐゴシック" pitchFamily="34" charset="-128"/>
              </a:rPr>
              <a:t>Self-evaluation of individual capability </a:t>
            </a:r>
          </a:p>
          <a:p>
            <a:pPr lvl="1" eaLnBrk="1" hangingPunct="1">
              <a:spcBef>
                <a:spcPct val="0"/>
              </a:spcBef>
              <a:defRPr/>
            </a:pPr>
            <a:r>
              <a:rPr lang="en-US" altLang="en-US" dirty="0">
                <a:ea typeface="ＭＳ Ｐゴシック" pitchFamily="34" charset="-128"/>
              </a:rPr>
              <a:t>General</a:t>
            </a:r>
          </a:p>
          <a:p>
            <a:pPr lvl="1" eaLnBrk="1" hangingPunct="1">
              <a:spcBef>
                <a:spcPct val="0"/>
              </a:spcBef>
              <a:defRPr/>
            </a:pPr>
            <a:r>
              <a:rPr lang="en-US" altLang="en-US" dirty="0">
                <a:ea typeface="ＭＳ Ｐゴシック" pitchFamily="34" charset="-128"/>
              </a:rPr>
              <a:t>Specific (physical ability, appearance, social skills)</a:t>
            </a:r>
          </a:p>
          <a:p>
            <a:pPr lvl="1" eaLnBrk="1" hangingPunct="1">
              <a:spcBef>
                <a:spcPct val="0"/>
              </a:spcBef>
              <a:defRPr/>
            </a:pPr>
            <a:endParaRPr lang="en-US" altLang="en-US" dirty="0">
              <a:ea typeface="ＭＳ Ｐゴシック" pitchFamily="34" charset="-128"/>
            </a:endParaRPr>
          </a:p>
          <a:p>
            <a:pPr eaLnBrk="1" hangingPunct="1">
              <a:spcBef>
                <a:spcPct val="0"/>
              </a:spcBef>
              <a:defRPr/>
            </a:pPr>
            <a:r>
              <a:rPr lang="en-US" altLang="en-US" dirty="0">
                <a:ea typeface="ＭＳ Ｐゴシック" pitchFamily="34" charset="-128"/>
              </a:rPr>
              <a:t>Person’</a:t>
            </a:r>
            <a:r>
              <a:rPr lang="en-US" altLang="ja-JP" dirty="0">
                <a:ea typeface="ＭＳ Ｐゴシック" pitchFamily="34" charset="-128"/>
              </a:rPr>
              <a:t>s </a:t>
            </a:r>
            <a:r>
              <a:rPr lang="en-US" altLang="ja-JP" i="1" dirty="0">
                <a:ea typeface="ＭＳ Ｐゴシック" pitchFamily="34" charset="-128"/>
              </a:rPr>
              <a:t>belief</a:t>
            </a:r>
            <a:r>
              <a:rPr lang="en-US" altLang="ja-JP" dirty="0">
                <a:ea typeface="ＭＳ Ｐゴシック" pitchFamily="34" charset="-128"/>
              </a:rPr>
              <a:t> in correctness of self-evaluation more important than accuracy </a:t>
            </a:r>
            <a:r>
              <a:rPr lang="en-US" altLang="en-US" dirty="0">
                <a:ea typeface="ＭＳ Ｐゴシック" pitchFamily="34" charset="-128"/>
              </a:rPr>
              <a:t>of self-evaluation </a:t>
            </a:r>
            <a:r>
              <a:rPr lang="en-US" altLang="en-US" sz="2000" dirty="0">
                <a:ea typeface="ＭＳ Ｐゴシック" pitchFamily="34" charset="-128"/>
              </a:rPr>
              <a:t>(Weiss, 1993)</a:t>
            </a:r>
          </a:p>
          <a:p>
            <a:pPr eaLnBrk="1" hangingPunct="1">
              <a:spcBef>
                <a:spcPct val="0"/>
              </a:spcBef>
              <a:buFontTx/>
              <a:buNone/>
              <a:defRPr/>
            </a:pPr>
            <a:endParaRPr lang="en-US" altLang="en-US" dirty="0">
              <a:ea typeface="ＭＳ Ｐゴシック" pitchFamily="34" charset="-128"/>
            </a:endParaRPr>
          </a:p>
          <a:p>
            <a:pPr eaLnBrk="1" hangingPunct="1">
              <a:spcBef>
                <a:spcPct val="0"/>
              </a:spcBef>
              <a:defRPr/>
            </a:pPr>
            <a:r>
              <a:rPr lang="en-US" altLang="en-US" dirty="0">
                <a:ea typeface="ＭＳ Ｐゴシック" pitchFamily="34" charset="-128"/>
              </a:rPr>
              <a:t>Specific domains (social, academic, physical)</a:t>
            </a:r>
          </a:p>
        </p:txBody>
      </p:sp>
    </p:spTree>
    <p:extLst>
      <p:ext uri="{BB962C8B-B14F-4D97-AF65-F5344CB8AC3E}">
        <p14:creationId xmlns:p14="http://schemas.microsoft.com/office/powerpoint/2010/main" val="3765702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outVertic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Summary and Synthesis</a:t>
            </a:r>
          </a:p>
        </p:txBody>
      </p:sp>
      <p:sp>
        <p:nvSpPr>
          <p:cNvPr id="27651" name="Rectangle 3"/>
          <p:cNvSpPr>
            <a:spLocks noGrp="1" noChangeArrowheads="1"/>
          </p:cNvSpPr>
          <p:nvPr>
            <p:ph idx="1"/>
          </p:nvPr>
        </p:nvSpPr>
        <p:spPr/>
        <p:txBody>
          <a:bodyPr/>
          <a:lstStyle/>
          <a:p>
            <a:pPr marL="514350" indent="-514350" eaLnBrk="1" hangingPunct="1">
              <a:buFontTx/>
              <a:buAutoNum type="arabicPeriod"/>
            </a:pPr>
            <a:r>
              <a:rPr lang="en-US" altLang="en-US" dirty="0">
                <a:ea typeface="ＭＳ Ｐゴシック" panose="020B0600070205080204" pitchFamily="34" charset="-128"/>
              </a:rPr>
              <a:t>Physical activity has been proven beneficial at all ages.</a:t>
            </a:r>
          </a:p>
          <a:p>
            <a:pPr marL="514350" indent="-514350" eaLnBrk="1" hangingPunct="1">
              <a:buFontTx/>
              <a:buAutoNum type="arabicPeriod"/>
            </a:pPr>
            <a:r>
              <a:rPr lang="en-US" altLang="en-US" dirty="0">
                <a:ea typeface="ＭＳ Ｐゴシック" panose="020B0600070205080204" pitchFamily="34" charset="-128"/>
              </a:rPr>
              <a:t>Perceived competence is a mediator between actual motor competence and physical activity level.</a:t>
            </a:r>
          </a:p>
          <a:p>
            <a:pPr marL="514350" indent="-514350" eaLnBrk="1" hangingPunct="1">
              <a:buFontTx/>
              <a:buAutoNum type="arabicPeriod"/>
            </a:pPr>
            <a:r>
              <a:rPr lang="en-US" altLang="en-US" dirty="0">
                <a:ea typeface="ＭＳ Ｐゴシック" panose="020B0600070205080204" pitchFamily="34" charset="-128"/>
              </a:rPr>
              <a:t>Participation in physical activity reflects motivation to participate.</a:t>
            </a:r>
          </a:p>
          <a:p>
            <a:pPr marL="514350" indent="-514350" eaLnBrk="1" hangingPunct="1">
              <a:buFontTx/>
              <a:buAutoNum type="arabicPeriod"/>
            </a:pPr>
            <a:r>
              <a:rPr lang="en-US" altLang="en-US" dirty="0">
                <a:ea typeface="ＭＳ Ｐゴシック" panose="020B0600070205080204" pitchFamily="34" charset="-128"/>
              </a:rPr>
              <a:t>Motivated people at all ages tend to have higher levels of self-esteem.</a:t>
            </a:r>
          </a:p>
          <a:p>
            <a:pPr marL="514350" indent="-514350" eaLnBrk="1" hangingPunct="1">
              <a:buFontTx/>
              <a:buAutoNum type="arabicPeriod"/>
            </a:pPr>
            <a:r>
              <a:rPr lang="en-US" altLang="en-US" dirty="0">
                <a:ea typeface="ＭＳ Ｐゴシック" panose="020B0600070205080204" pitchFamily="34" charset="-128"/>
              </a:rPr>
              <a:t>Self-esteem can be improved through efforts of peers, teachers, coaches, and significant others.</a:t>
            </a:r>
          </a:p>
        </p:txBody>
      </p:sp>
    </p:spTree>
    <p:extLst>
      <p:ext uri="{BB962C8B-B14F-4D97-AF65-F5344CB8AC3E}">
        <p14:creationId xmlns:p14="http://schemas.microsoft.com/office/powerpoint/2010/main" val="3216942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arn(outVertical)">
                                      <p:cBhvr>
                                        <p:cTn id="7"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ea typeface="ＭＳ Ｐゴシック" panose="020B0600070205080204" pitchFamily="34" charset="-128"/>
              </a:rPr>
              <a:t>Figure </a:t>
            </a:r>
            <a:r>
              <a:rPr lang="en-US" altLang="en-US" dirty="0" smtClean="0">
                <a:ea typeface="ＭＳ Ｐゴシック" panose="020B0600070205080204" pitchFamily="34" charset="-128"/>
              </a:rPr>
              <a:t>16.1: </a:t>
            </a:r>
            <a:r>
              <a:rPr lang="en-US" altLang="en-US" dirty="0">
                <a:ea typeface="ＭＳ Ｐゴシック" panose="020B0600070205080204" pitchFamily="34" charset="-128"/>
              </a:rPr>
              <a:t>Self-Esteem</a:t>
            </a: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3873" y="1808163"/>
            <a:ext cx="4904254" cy="4168775"/>
          </a:xfrm>
        </p:spPr>
      </p:pic>
    </p:spTree>
    <p:extLst>
      <p:ext uri="{BB962C8B-B14F-4D97-AF65-F5344CB8AC3E}">
        <p14:creationId xmlns:p14="http://schemas.microsoft.com/office/powerpoint/2010/main" val="3703510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Development of Self-Esteem</a:t>
            </a:r>
          </a:p>
        </p:txBody>
      </p:sp>
      <p:sp>
        <p:nvSpPr>
          <p:cNvPr id="6147" name="Rectangle 3"/>
          <p:cNvSpPr>
            <a:spLocks noGrp="1" noChangeArrowheads="1"/>
          </p:cNvSpPr>
          <p:nvPr>
            <p:ph idx="1"/>
          </p:nvPr>
        </p:nvSpPr>
        <p:spPr>
          <a:xfrm>
            <a:off x="825500" y="1807919"/>
            <a:ext cx="10515600" cy="4168338"/>
          </a:xfrm>
        </p:spPr>
        <p:txBody>
          <a:bodyPr/>
          <a:lstStyle/>
          <a:p>
            <a:pPr eaLnBrk="1" hangingPunct="1"/>
            <a:r>
              <a:rPr lang="en-US" altLang="en-US" dirty="0">
                <a:ea typeface="ＭＳ Ｐゴシック" panose="020B0600070205080204" pitchFamily="34" charset="-128"/>
              </a:rPr>
              <a:t>Children under 10 depend on appraisals of and comparisons with peers to determine physical competence. </a:t>
            </a:r>
            <a:r>
              <a:rPr lang="en-US" altLang="en-US" sz="2000" dirty="0">
                <a:ea typeface="ＭＳ Ｐゴシック" panose="020B0600070205080204" pitchFamily="34" charset="-128"/>
              </a:rPr>
              <a:t>(Horn &amp; Hasbrook, 1986; Horn &amp; Weiss, 1991)</a:t>
            </a:r>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Children of all ages develop self-esteem from feedback and appraisals from teachers and coaches. </a:t>
            </a:r>
            <a:r>
              <a:rPr lang="en-US" altLang="en-US" sz="2000" dirty="0">
                <a:ea typeface="ＭＳ Ｐゴシック" panose="020B0600070205080204" pitchFamily="34" charset="-128"/>
              </a:rPr>
              <a:t>(Smoll &amp; Smith, 1989)</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856650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outVertic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Question</a:t>
            </a:r>
          </a:p>
        </p:txBody>
      </p:sp>
      <p:sp>
        <p:nvSpPr>
          <p:cNvPr id="7171" name="Rectangle 3"/>
          <p:cNvSpPr>
            <a:spLocks noGrp="1" noChangeArrowheads="1"/>
          </p:cNvSpPr>
          <p:nvPr>
            <p:ph idx="1"/>
          </p:nvPr>
        </p:nvSpPr>
        <p:spPr/>
        <p:txBody>
          <a:bodyPr/>
          <a:lstStyle/>
          <a:p>
            <a:pPr marL="0" indent="0" eaLnBrk="1" hangingPunct="1">
              <a:spcBef>
                <a:spcPct val="0"/>
              </a:spcBef>
              <a:buNone/>
            </a:pPr>
            <a:r>
              <a:rPr lang="en-US" altLang="en-US" dirty="0">
                <a:ea typeface="ＭＳ Ｐゴシック" panose="020B0600070205080204" pitchFamily="34" charset="-128"/>
              </a:rPr>
              <a:t>How can self-esteem act as a constraint in the following?</a:t>
            </a:r>
          </a:p>
          <a:p>
            <a:pPr marL="346075" lvl="1" indent="-346075" eaLnBrk="1" hangingPunct="1"/>
            <a:r>
              <a:rPr lang="en-US" altLang="en-US" sz="2800" b="1" dirty="0">
                <a:ea typeface="ＭＳ Ｐゴシック" panose="020B0600070205080204" pitchFamily="34" charset="-128"/>
              </a:rPr>
              <a:t>Young child</a:t>
            </a:r>
          </a:p>
          <a:p>
            <a:pPr marL="346075" lvl="1" indent="-346075" eaLnBrk="1" hangingPunct="1"/>
            <a:r>
              <a:rPr lang="en-US" altLang="en-US" sz="2800" b="1" dirty="0">
                <a:ea typeface="ＭＳ Ｐゴシック" panose="020B0600070205080204" pitchFamily="34" charset="-128"/>
              </a:rPr>
              <a:t>Professional athlete</a:t>
            </a:r>
          </a:p>
        </p:txBody>
      </p:sp>
    </p:spTree>
    <p:extLst>
      <p:ext uri="{BB962C8B-B14F-4D97-AF65-F5344CB8AC3E}">
        <p14:creationId xmlns:p14="http://schemas.microsoft.com/office/powerpoint/2010/main" val="3198367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arn(outVertical)">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a:ea typeface="ＭＳ Ｐゴシック" panose="020B0600070205080204" pitchFamily="34" charset="-128"/>
              </a:rPr>
              <a:t>Social Interactions</a:t>
            </a:r>
          </a:p>
        </p:txBody>
      </p:sp>
      <p:sp>
        <p:nvSpPr>
          <p:cNvPr id="8195" name="Content Placeholder 2"/>
          <p:cNvSpPr>
            <a:spLocks noGrp="1"/>
          </p:cNvSpPr>
          <p:nvPr>
            <p:ph idx="1"/>
          </p:nvPr>
        </p:nvSpPr>
        <p:spPr/>
        <p:txBody>
          <a:bodyPr/>
          <a:lstStyle/>
          <a:p>
            <a:r>
              <a:rPr lang="en-US" altLang="en-US" dirty="0">
                <a:ea typeface="ＭＳ Ｐゴシック" panose="020B0600070205080204" pitchFamily="34" charset="-128"/>
              </a:rPr>
              <a:t>Comparison to peer performance can begin as young as 5 years of age.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Young children are not as accurate as adolescents in their self-evaluations.</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Feedback and appraisal from teachers and coaches can also influence self-esteem.</a:t>
            </a: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553748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Emotions</a:t>
            </a:r>
          </a:p>
        </p:txBody>
      </p:sp>
      <p:sp>
        <p:nvSpPr>
          <p:cNvPr id="9219" name="Rectangle 3"/>
          <p:cNvSpPr>
            <a:spLocks noGrp="1" noChangeArrowheads="1"/>
          </p:cNvSpPr>
          <p:nvPr>
            <p:ph idx="1"/>
          </p:nvPr>
        </p:nvSpPr>
        <p:spPr/>
        <p:txBody>
          <a:bodyPr/>
          <a:lstStyle/>
          <a:p>
            <a:pPr eaLnBrk="1" hangingPunct="1"/>
            <a:r>
              <a:rPr lang="en-US" altLang="en-US" dirty="0">
                <a:ea typeface="ＭＳ Ｐゴシック" panose="020B0600070205080204" pitchFamily="34" charset="-128"/>
              </a:rPr>
              <a:t>Emotions associated with participation in sport and physical activity affect self-esteem development. </a:t>
            </a:r>
          </a:p>
          <a:p>
            <a:pPr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Enjoyment in pre- and young adolescents is furthered by perceptions of high ability, mastery, low parental pressure, and greater parent and coach satisfaction. (Brustad, 1988; Scanlan &amp; Lewthwaite, 1986; Scanlan, Stein, &amp; Ravizza, 1988)</a:t>
            </a:r>
          </a:p>
        </p:txBody>
      </p:sp>
    </p:spTree>
    <p:extLst>
      <p:ext uri="{BB962C8B-B14F-4D97-AF65-F5344CB8AC3E}">
        <p14:creationId xmlns:p14="http://schemas.microsoft.com/office/powerpoint/2010/main" val="1601695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outVertical)">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10515600" cy="1325880"/>
          </a:xfrm>
        </p:spPr>
        <p:txBody>
          <a:bodyPr/>
          <a:lstStyle/>
          <a:p>
            <a:r>
              <a:rPr lang="en-US" dirty="0"/>
              <a:t>Figure </a:t>
            </a:r>
            <a:r>
              <a:rPr lang="en-US" dirty="0" smtClean="0"/>
              <a:t>16.2: </a:t>
            </a:r>
            <a:r>
              <a:rPr lang="en-CA" dirty="0"/>
              <a:t>Feedback Contributes to Self-Esteem</a:t>
            </a:r>
            <a:endParaRPr lang="en-US" dirty="0"/>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12752" y="2011363"/>
            <a:ext cx="5766496" cy="3965575"/>
          </a:xfrm>
        </p:spPr>
      </p:pic>
    </p:spTree>
    <p:extLst>
      <p:ext uri="{BB962C8B-B14F-4D97-AF65-F5344CB8AC3E}">
        <p14:creationId xmlns:p14="http://schemas.microsoft.com/office/powerpoint/2010/main" val="34505571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70&quot;/&gt;&lt;/object&gt;&lt;object type=&quot;3&quot; unique_id=&quot;10004&quot;&gt;&lt;property id=&quot;20148&quot; value=&quot;5&quot;/&gt;&lt;property id=&quot;20300&quot; value=&quot;Slide 2&quot;/&gt;&lt;property id=&quot;20307&quot; value=&quot;269&quot;/&gt;&lt;/object&gt;&lt;/object&gt;&lt;object type=&quot;8&quot; unique_id=&quot;10008&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621</TotalTime>
  <Words>1268</Words>
  <Application>Microsoft Office PowerPoint</Application>
  <PresentationFormat>Widescreen</PresentationFormat>
  <Paragraphs>196</Paragraphs>
  <Slides>30</Slides>
  <Notes>20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30</vt:i4>
      </vt:variant>
    </vt:vector>
  </HeadingPairs>
  <TitlesOfParts>
    <vt:vector size="43" baseType="lpstr">
      <vt:lpstr>ＭＳ Ｐゴシック</vt:lpstr>
      <vt:lpstr>Arial</vt:lpstr>
      <vt:lpstr>Calibri</vt:lpstr>
      <vt:lpstr>Calibri Light</vt:lpstr>
      <vt:lpstr>Franklin Gothic Book</vt:lpstr>
      <vt:lpstr>Franklin Gothic Medium</vt:lpstr>
      <vt:lpstr>Helvetica</vt:lpstr>
      <vt:lpstr>Helvetica Bold</vt:lpstr>
      <vt:lpstr>Helvetica Neue</vt:lpstr>
      <vt:lpstr>Helvetica Neue Condensed</vt:lpstr>
      <vt:lpstr>Times New Roman</vt:lpstr>
      <vt:lpstr>Office Theme</vt:lpstr>
      <vt:lpstr>Custom Design</vt:lpstr>
      <vt:lpstr>Psychosocial Constraints in Motor Development</vt:lpstr>
      <vt:lpstr>Psychosocial Influences</vt:lpstr>
      <vt:lpstr>Self-Esteem</vt:lpstr>
      <vt:lpstr>Figure 16.1: Self-Esteem</vt:lpstr>
      <vt:lpstr>Development of Self-Esteem</vt:lpstr>
      <vt:lpstr>Question</vt:lpstr>
      <vt:lpstr>Social Interactions</vt:lpstr>
      <vt:lpstr>Emotions</vt:lpstr>
      <vt:lpstr>Figure 16.2: Feedback Contributes to Self-Esteem</vt:lpstr>
      <vt:lpstr>Causal Attributions</vt:lpstr>
      <vt:lpstr>Causal Attributions (continued)</vt:lpstr>
      <vt:lpstr>Causal Attributions (continued)</vt:lpstr>
      <vt:lpstr>Children’s Attributions</vt:lpstr>
      <vt:lpstr>Figure 16.3: Retraining Can Change Causal Attributions</vt:lpstr>
      <vt:lpstr>Adults’ Attributions</vt:lpstr>
      <vt:lpstr>Question</vt:lpstr>
      <vt:lpstr>Perceived vs. Actual Motor Competency</vt:lpstr>
      <vt:lpstr>Developmental Relationships</vt:lpstr>
      <vt:lpstr>Developmental Relationships (continued)</vt:lpstr>
      <vt:lpstr>Developmental Relationships (continued)</vt:lpstr>
      <vt:lpstr>Measuring Self-Esteem in Children</vt:lpstr>
      <vt:lpstr>Motivation to Participate</vt:lpstr>
      <vt:lpstr>Children’s Reasons for Persistence</vt:lpstr>
      <vt:lpstr>Children’s Reasons for Dropping Out</vt:lpstr>
      <vt:lpstr>Question</vt:lpstr>
      <vt:lpstr>Teacher-Centered vs. Student-Centered Approaches</vt:lpstr>
      <vt:lpstr>Figure 16.5: Adult Activity Levels</vt:lpstr>
      <vt:lpstr>Adult Activity Levels</vt:lpstr>
      <vt:lpstr>Adult Participation</vt:lpstr>
      <vt:lpstr>Summary and Synthesis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AGING</dc:title>
  <dc:creator>Microsoft Office User</dc:creator>
  <cp:lastModifiedBy>Anne Mrozek</cp:lastModifiedBy>
  <cp:revision>95</cp:revision>
  <cp:lastPrinted>2017-03-14T16:50:08Z</cp:lastPrinted>
  <dcterms:created xsi:type="dcterms:W3CDTF">2017-03-14T15:11:25Z</dcterms:created>
  <dcterms:modified xsi:type="dcterms:W3CDTF">2019-04-12T16:31:14Z</dcterms:modified>
</cp:coreProperties>
</file>