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73" r:id="rId3"/>
    <p:sldId id="283" r:id="rId4"/>
    <p:sldId id="284" r:id="rId5"/>
    <p:sldId id="275" r:id="rId6"/>
    <p:sldId id="274" r:id="rId7"/>
    <p:sldId id="285" r:id="rId8"/>
    <p:sldId id="264" r:id="rId9"/>
    <p:sldId id="265" r:id="rId10"/>
    <p:sldId id="266" r:id="rId11"/>
    <p:sldId id="267" r:id="rId12"/>
    <p:sldId id="268" r:id="rId13"/>
    <p:sldId id="257" r:id="rId14"/>
    <p:sldId id="258" r:id="rId15"/>
    <p:sldId id="259" r:id="rId16"/>
    <p:sldId id="260" r:id="rId17"/>
    <p:sldId id="261" r:id="rId18"/>
    <p:sldId id="262" r:id="rId19"/>
    <p:sldId id="263" r:id="rId20"/>
    <p:sldId id="277" r:id="rId21"/>
    <p:sldId id="270" r:id="rId22"/>
    <p:sldId id="269" r:id="rId23"/>
    <p:sldId id="271" r:id="rId24"/>
    <p:sldId id="272" r:id="rId25"/>
    <p:sldId id="276" r:id="rId26"/>
    <p:sldId id="280" r:id="rId27"/>
    <p:sldId id="279" r:id="rId28"/>
    <p:sldId id="281" r:id="rId29"/>
    <p:sldId id="282"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Biren" initials="GB" lastIdx="1" clrIdx="0">
    <p:extLst>
      <p:ext uri="{19B8F6BF-5375-455C-9EA6-DF929625EA0E}">
        <p15:presenceInfo xmlns:p15="http://schemas.microsoft.com/office/powerpoint/2012/main" userId="8f57ef84416b38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6395" autoAdjust="0"/>
  </p:normalViewPr>
  <p:slideViewPr>
    <p:cSldViewPr>
      <p:cViewPr varScale="1">
        <p:scale>
          <a:sx n="115" d="100"/>
          <a:sy n="115" d="100"/>
        </p:scale>
        <p:origin x="13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AB32B-2125-4158-AE42-0BCBFF8CC519}" type="datetimeFigureOut">
              <a:rPr lang="en-US" smtClean="0"/>
              <a:t>10/30/2019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91014-494B-405D-8D56-5C0468C084A8}" type="slidenum">
              <a:rPr lang="en-US" smtClean="0"/>
              <a:t>‹#›</a:t>
            </a:fld>
            <a:endParaRPr lang="en-US"/>
          </a:p>
        </p:txBody>
      </p:sp>
    </p:spTree>
    <p:extLst>
      <p:ext uri="{BB962C8B-B14F-4D97-AF65-F5344CB8AC3E}">
        <p14:creationId xmlns:p14="http://schemas.microsoft.com/office/powerpoint/2010/main" val="71787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ziprecruiter.com/blog/the-right-way-to-follow-up-after-a-job-interview/"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ziprecruiter.com/blog/2014/08/07/how-to-impress-with-good-job-interview-etiquett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Resumes get you interviews, interview and follow up thanks </a:t>
            </a:r>
            <a:r>
              <a:rPr lang="en-US" dirty="0" err="1"/>
              <a:t>you’s</a:t>
            </a:r>
            <a:r>
              <a:rPr lang="en-US" dirty="0"/>
              <a:t> get you job </a:t>
            </a:r>
          </a:p>
          <a:p>
            <a:pPr marL="171450" indent="-171450">
              <a:buFont typeface="Arial" panose="020B0604020202020204" pitchFamily="34" charset="0"/>
              <a:buChar char="•"/>
            </a:pPr>
            <a:r>
              <a:rPr lang="en-US" dirty="0"/>
              <a:t>It is essential our students are good at this. Most are not so we need to prepare them.</a:t>
            </a:r>
          </a:p>
          <a:p>
            <a:pPr marL="171450" indent="-171450">
              <a:buFont typeface="Arial" panose="020B0604020202020204" pitchFamily="34" charset="0"/>
              <a:buChar char="•"/>
            </a:pPr>
            <a:r>
              <a:rPr lang="en-US" dirty="0"/>
              <a:t>Spend decent time practicing their skills</a:t>
            </a:r>
          </a:p>
          <a:p>
            <a:pPr marL="628650" lvl="1" indent="-171450">
              <a:buFont typeface="Arial" panose="020B0604020202020204" pitchFamily="34" charset="0"/>
              <a:buChar char="•"/>
            </a:pPr>
            <a:r>
              <a:rPr lang="en-US" dirty="0"/>
              <a:t>Have them interview each other and provide feedback</a:t>
            </a:r>
          </a:p>
        </p:txBody>
      </p:sp>
      <p:sp>
        <p:nvSpPr>
          <p:cNvPr id="4" name="Slide Number Placeholder 3"/>
          <p:cNvSpPr>
            <a:spLocks noGrp="1"/>
          </p:cNvSpPr>
          <p:nvPr>
            <p:ph type="sldNum" sz="quarter" idx="5"/>
          </p:nvPr>
        </p:nvSpPr>
        <p:spPr/>
        <p:txBody>
          <a:bodyPr/>
          <a:lstStyle/>
          <a:p>
            <a:fld id="{F8591014-494B-405D-8D56-5C0468C084A8}" type="slidenum">
              <a:rPr lang="en-US" smtClean="0"/>
              <a:t>1</a:t>
            </a:fld>
            <a:endParaRPr lang="en-US"/>
          </a:p>
        </p:txBody>
      </p:sp>
    </p:spTree>
    <p:extLst>
      <p:ext uri="{BB962C8B-B14F-4D97-AF65-F5344CB8AC3E}">
        <p14:creationId xmlns:p14="http://schemas.microsoft.com/office/powerpoint/2010/main" val="259185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should dress this way on their exit interview. Will be graded on this.</a:t>
            </a:r>
          </a:p>
        </p:txBody>
      </p:sp>
      <p:sp>
        <p:nvSpPr>
          <p:cNvPr id="4" name="Slide Number Placeholder 3"/>
          <p:cNvSpPr>
            <a:spLocks noGrp="1"/>
          </p:cNvSpPr>
          <p:nvPr>
            <p:ph type="sldNum" sz="quarter" idx="5"/>
          </p:nvPr>
        </p:nvSpPr>
        <p:spPr/>
        <p:txBody>
          <a:bodyPr/>
          <a:lstStyle/>
          <a:p>
            <a:fld id="{F8591014-494B-405D-8D56-5C0468C084A8}" type="slidenum">
              <a:rPr lang="en-US" smtClean="0"/>
              <a:t>18</a:t>
            </a:fld>
            <a:endParaRPr lang="en-US"/>
          </a:p>
        </p:txBody>
      </p:sp>
    </p:spTree>
    <p:extLst>
      <p:ext uri="{BB962C8B-B14F-4D97-AF65-F5344CB8AC3E}">
        <p14:creationId xmlns:p14="http://schemas.microsoft.com/office/powerpoint/2010/main" val="291562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Put them in groups and ask them what their vision statement is</a:t>
            </a:r>
          </a:p>
          <a:p>
            <a:pPr marL="171450" indent="-171450">
              <a:buFont typeface="Arial" panose="020B0604020202020204" pitchFamily="34" charset="0"/>
              <a:buChar char="•"/>
            </a:pPr>
            <a:r>
              <a:rPr lang="en-US" dirty="0"/>
              <a:t>Ask them what common questions do they think they will be asked in the field they will be in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8591014-494B-405D-8D56-5C0468C084A8}" type="slidenum">
              <a:rPr lang="en-US" smtClean="0"/>
              <a:t>21</a:t>
            </a:fld>
            <a:endParaRPr lang="en-US"/>
          </a:p>
        </p:txBody>
      </p:sp>
    </p:spTree>
    <p:extLst>
      <p:ext uri="{BB962C8B-B14F-4D97-AF65-F5344CB8AC3E}">
        <p14:creationId xmlns:p14="http://schemas.microsoft.com/office/powerpoint/2010/main" val="384603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to write what their response will be and to know it. Throughout semester randomly ask students these questions.</a:t>
            </a:r>
          </a:p>
        </p:txBody>
      </p:sp>
      <p:sp>
        <p:nvSpPr>
          <p:cNvPr id="4" name="Slide Number Placeholder 3"/>
          <p:cNvSpPr>
            <a:spLocks noGrp="1"/>
          </p:cNvSpPr>
          <p:nvPr>
            <p:ph type="sldNum" sz="quarter" idx="5"/>
          </p:nvPr>
        </p:nvSpPr>
        <p:spPr/>
        <p:txBody>
          <a:bodyPr/>
          <a:lstStyle/>
          <a:p>
            <a:fld id="{F8591014-494B-405D-8D56-5C0468C084A8}" type="slidenum">
              <a:rPr lang="en-US" smtClean="0"/>
              <a:t>22</a:t>
            </a:fld>
            <a:endParaRPr lang="en-US"/>
          </a:p>
        </p:txBody>
      </p:sp>
    </p:spTree>
    <p:extLst>
      <p:ext uri="{BB962C8B-B14F-4D97-AF65-F5344CB8AC3E}">
        <p14:creationId xmlns:p14="http://schemas.microsoft.com/office/powerpoint/2010/main" val="162810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Citation of slide: </a:t>
            </a:r>
            <a:r>
              <a:rPr lang="en-US" dirty="0">
                <a:hlinkClick r:id="rId3"/>
              </a:rPr>
              <a:t>https://www.ziprecruiter.com/blog/the-right-way-to-follow-up-after-a-job-interview/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you’ve finished the job interview for your dream job (or, at least a great job) and as far as you’re concerned, you </a:t>
            </a:r>
            <a:r>
              <a:rPr lang="en-US" sz="1200" dirty="0">
                <a:hlinkClick r:id="rId4"/>
              </a:rPr>
              <a:t>nailed the job interview</a:t>
            </a:r>
            <a:r>
              <a:rPr lang="en-US" sz="1200" dirty="0"/>
              <a:t>! It’s only a matter of time before they call you with an offer, right? But after a couple of weeks pass without a peep, you start to get that sinking feeling…  perhaps the job interview wasn’t the slam-dunk you hoped for. At this point, you may feel that the best decision is to cut your losses and move on. But before you put that job interview in the past, be sure to follow-up with the employer.</a:t>
            </a:r>
          </a:p>
          <a:p>
            <a:endParaRPr lang="en-US" dirty="0"/>
          </a:p>
        </p:txBody>
      </p:sp>
      <p:sp>
        <p:nvSpPr>
          <p:cNvPr id="4" name="Slide Number Placeholder 3"/>
          <p:cNvSpPr>
            <a:spLocks noGrp="1"/>
          </p:cNvSpPr>
          <p:nvPr>
            <p:ph type="sldNum" sz="quarter" idx="5"/>
          </p:nvPr>
        </p:nvSpPr>
        <p:spPr/>
        <p:txBody>
          <a:bodyPr/>
          <a:lstStyle/>
          <a:p>
            <a:fld id="{F8591014-494B-405D-8D56-5C0468C084A8}" type="slidenum">
              <a:rPr lang="en-US" smtClean="0"/>
              <a:t>25</a:t>
            </a:fld>
            <a:endParaRPr lang="en-US"/>
          </a:p>
        </p:txBody>
      </p:sp>
    </p:spTree>
    <p:extLst>
      <p:ext uri="{BB962C8B-B14F-4D97-AF65-F5344CB8AC3E}">
        <p14:creationId xmlns:p14="http://schemas.microsoft.com/office/powerpoint/2010/main" val="299091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students are afraid of all this, we must let them know that is what the real world is about.</a:t>
            </a:r>
          </a:p>
        </p:txBody>
      </p:sp>
      <p:sp>
        <p:nvSpPr>
          <p:cNvPr id="4" name="Slide Number Placeholder 3"/>
          <p:cNvSpPr>
            <a:spLocks noGrp="1"/>
          </p:cNvSpPr>
          <p:nvPr>
            <p:ph type="sldNum" sz="quarter" idx="5"/>
          </p:nvPr>
        </p:nvSpPr>
        <p:spPr/>
        <p:txBody>
          <a:bodyPr/>
          <a:lstStyle/>
          <a:p>
            <a:fld id="{F8591014-494B-405D-8D56-5C0468C084A8}" type="slidenum">
              <a:rPr lang="en-US" smtClean="0"/>
              <a:t>26</a:t>
            </a:fld>
            <a:endParaRPr lang="en-US"/>
          </a:p>
        </p:txBody>
      </p:sp>
    </p:spTree>
    <p:extLst>
      <p:ext uri="{BB962C8B-B14F-4D97-AF65-F5344CB8AC3E}">
        <p14:creationId xmlns:p14="http://schemas.microsoft.com/office/powerpoint/2010/main" val="406052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point font (times roman)</a:t>
            </a:r>
          </a:p>
        </p:txBody>
      </p:sp>
      <p:sp>
        <p:nvSpPr>
          <p:cNvPr id="4" name="Slide Number Placeholder 3"/>
          <p:cNvSpPr>
            <a:spLocks noGrp="1"/>
          </p:cNvSpPr>
          <p:nvPr>
            <p:ph type="sldNum" sz="quarter" idx="5"/>
          </p:nvPr>
        </p:nvSpPr>
        <p:spPr/>
        <p:txBody>
          <a:bodyPr/>
          <a:lstStyle/>
          <a:p>
            <a:fld id="{F8591014-494B-405D-8D56-5C0468C084A8}" type="slidenum">
              <a:rPr lang="en-US" smtClean="0"/>
              <a:t>2</a:t>
            </a:fld>
            <a:endParaRPr lang="en-US"/>
          </a:p>
        </p:txBody>
      </p:sp>
    </p:spTree>
    <p:extLst>
      <p:ext uri="{BB962C8B-B14F-4D97-AF65-F5344CB8AC3E}">
        <p14:creationId xmlns:p14="http://schemas.microsoft.com/office/powerpoint/2010/main" val="27128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to create cover letters which will be handed in along with a resume during the exit interview</a:t>
            </a:r>
          </a:p>
        </p:txBody>
      </p:sp>
      <p:sp>
        <p:nvSpPr>
          <p:cNvPr id="4" name="Slide Number Placeholder 3"/>
          <p:cNvSpPr>
            <a:spLocks noGrp="1"/>
          </p:cNvSpPr>
          <p:nvPr>
            <p:ph type="sldNum" sz="quarter" idx="5"/>
          </p:nvPr>
        </p:nvSpPr>
        <p:spPr/>
        <p:txBody>
          <a:bodyPr/>
          <a:lstStyle/>
          <a:p>
            <a:fld id="{F8591014-494B-405D-8D56-5C0468C084A8}" type="slidenum">
              <a:rPr lang="en-US" smtClean="0"/>
              <a:t>8</a:t>
            </a:fld>
            <a:endParaRPr lang="en-US"/>
          </a:p>
        </p:txBody>
      </p:sp>
    </p:spTree>
    <p:extLst>
      <p:ext uri="{BB962C8B-B14F-4D97-AF65-F5344CB8AC3E}">
        <p14:creationId xmlns:p14="http://schemas.microsoft.com/office/powerpoint/2010/main" val="233742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each create an electronic signature</a:t>
            </a:r>
          </a:p>
        </p:txBody>
      </p:sp>
      <p:sp>
        <p:nvSpPr>
          <p:cNvPr id="4" name="Slide Number Placeholder 3"/>
          <p:cNvSpPr>
            <a:spLocks noGrp="1"/>
          </p:cNvSpPr>
          <p:nvPr>
            <p:ph type="sldNum" sz="quarter" idx="5"/>
          </p:nvPr>
        </p:nvSpPr>
        <p:spPr/>
        <p:txBody>
          <a:bodyPr/>
          <a:lstStyle/>
          <a:p>
            <a:fld id="{F8591014-494B-405D-8D56-5C0468C084A8}" type="slidenum">
              <a:rPr lang="en-US" smtClean="0"/>
              <a:t>12</a:t>
            </a:fld>
            <a:endParaRPr lang="en-US"/>
          </a:p>
        </p:txBody>
      </p:sp>
    </p:spTree>
    <p:extLst>
      <p:ext uri="{BB962C8B-B14F-4D97-AF65-F5344CB8AC3E}">
        <p14:creationId xmlns:p14="http://schemas.microsoft.com/office/powerpoint/2010/main" val="205053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you</a:t>
            </a:r>
            <a:r>
              <a:rPr lang="en-US" baseline="0" dirty="0"/>
              <a:t> are developing your own business that is your dream. You have a mortgage on your house for this business. You will lose your house if the business is not successful. You have 2 kids 8 and 4. Your spouse helps with the business, but also needs to take responsibility for the kids because you work 7 days a week usually 10 hours a day to make the business run.</a:t>
            </a:r>
          </a:p>
          <a:p>
            <a:endParaRPr lang="en-US" baseline="0" dirty="0"/>
          </a:p>
          <a:p>
            <a:r>
              <a:rPr lang="en-US" baseline="0" dirty="0"/>
              <a:t>You are going through applications to run your business so you can focus on the financial aspects. </a:t>
            </a:r>
          </a:p>
          <a:p>
            <a:endParaRPr lang="en-US" baseline="0" dirty="0"/>
          </a:p>
          <a:p>
            <a:r>
              <a:rPr lang="en-US" baseline="0" dirty="0"/>
              <a:t>Talk to your partner about who you would hire, why you would, what are the differences in these cover letters. What would you think of this person as you are trying to fill this essential business.</a:t>
            </a:r>
            <a:endParaRPr lang="en-US" dirty="0"/>
          </a:p>
        </p:txBody>
      </p:sp>
      <p:sp>
        <p:nvSpPr>
          <p:cNvPr id="4" name="Slide Number Placeholder 3"/>
          <p:cNvSpPr>
            <a:spLocks noGrp="1"/>
          </p:cNvSpPr>
          <p:nvPr>
            <p:ph type="sldNum" sz="quarter" idx="10"/>
          </p:nvPr>
        </p:nvSpPr>
        <p:spPr/>
        <p:txBody>
          <a:bodyPr/>
          <a:lstStyle/>
          <a:p>
            <a:fld id="{F8591014-494B-405D-8D56-5C0468C084A8}" type="slidenum">
              <a:rPr lang="en-US" smtClean="0"/>
              <a:t>13</a:t>
            </a:fld>
            <a:endParaRPr lang="en-US"/>
          </a:p>
        </p:txBody>
      </p:sp>
    </p:spTree>
    <p:extLst>
      <p:ext uri="{BB962C8B-B14F-4D97-AF65-F5344CB8AC3E}">
        <p14:creationId xmlns:p14="http://schemas.microsoft.com/office/powerpoint/2010/main" val="194246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all students to read and discuss what they think; how might they change it?</a:t>
            </a:r>
          </a:p>
        </p:txBody>
      </p:sp>
      <p:sp>
        <p:nvSpPr>
          <p:cNvPr id="4" name="Slide Number Placeholder 3"/>
          <p:cNvSpPr>
            <a:spLocks noGrp="1"/>
          </p:cNvSpPr>
          <p:nvPr>
            <p:ph type="sldNum" sz="quarter" idx="5"/>
          </p:nvPr>
        </p:nvSpPr>
        <p:spPr/>
        <p:txBody>
          <a:bodyPr/>
          <a:lstStyle/>
          <a:p>
            <a:fld id="{F8591014-494B-405D-8D56-5C0468C084A8}" type="slidenum">
              <a:rPr lang="en-US" smtClean="0"/>
              <a:t>14</a:t>
            </a:fld>
            <a:endParaRPr lang="en-US"/>
          </a:p>
        </p:txBody>
      </p:sp>
    </p:spTree>
    <p:extLst>
      <p:ext uri="{BB962C8B-B14F-4D97-AF65-F5344CB8AC3E}">
        <p14:creationId xmlns:p14="http://schemas.microsoft.com/office/powerpoint/2010/main" val="122973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all students to read and discuss what they think; how might they change it?</a:t>
            </a:r>
          </a:p>
          <a:p>
            <a:endParaRPr lang="en-US" dirty="0"/>
          </a:p>
        </p:txBody>
      </p:sp>
      <p:sp>
        <p:nvSpPr>
          <p:cNvPr id="4" name="Slide Number Placeholder 3"/>
          <p:cNvSpPr>
            <a:spLocks noGrp="1"/>
          </p:cNvSpPr>
          <p:nvPr>
            <p:ph type="sldNum" sz="quarter" idx="5"/>
          </p:nvPr>
        </p:nvSpPr>
        <p:spPr/>
        <p:txBody>
          <a:bodyPr/>
          <a:lstStyle/>
          <a:p>
            <a:fld id="{F8591014-494B-405D-8D56-5C0468C084A8}" type="slidenum">
              <a:rPr lang="en-US" smtClean="0"/>
              <a:t>15</a:t>
            </a:fld>
            <a:endParaRPr lang="en-US"/>
          </a:p>
        </p:txBody>
      </p:sp>
    </p:spTree>
    <p:extLst>
      <p:ext uri="{BB962C8B-B14F-4D97-AF65-F5344CB8AC3E}">
        <p14:creationId xmlns:p14="http://schemas.microsoft.com/office/powerpoint/2010/main" val="134385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all students to read and discuss what they think; how might they change it?</a:t>
            </a:r>
          </a:p>
          <a:p>
            <a:endParaRPr lang="en-US" dirty="0"/>
          </a:p>
        </p:txBody>
      </p:sp>
      <p:sp>
        <p:nvSpPr>
          <p:cNvPr id="4" name="Slide Number Placeholder 3"/>
          <p:cNvSpPr>
            <a:spLocks noGrp="1"/>
          </p:cNvSpPr>
          <p:nvPr>
            <p:ph type="sldNum" sz="quarter" idx="5"/>
          </p:nvPr>
        </p:nvSpPr>
        <p:spPr/>
        <p:txBody>
          <a:bodyPr/>
          <a:lstStyle/>
          <a:p>
            <a:fld id="{F8591014-494B-405D-8D56-5C0468C084A8}" type="slidenum">
              <a:rPr lang="en-US" smtClean="0"/>
              <a:t>16</a:t>
            </a:fld>
            <a:endParaRPr lang="en-US"/>
          </a:p>
        </p:txBody>
      </p:sp>
    </p:spTree>
    <p:extLst>
      <p:ext uri="{BB962C8B-B14F-4D97-AF65-F5344CB8AC3E}">
        <p14:creationId xmlns:p14="http://schemas.microsoft.com/office/powerpoint/2010/main" val="47722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all students to read and discuss what they think; how might they change it?</a:t>
            </a:r>
          </a:p>
          <a:p>
            <a:endParaRPr lang="en-US" dirty="0"/>
          </a:p>
        </p:txBody>
      </p:sp>
      <p:sp>
        <p:nvSpPr>
          <p:cNvPr id="4" name="Slide Number Placeholder 3"/>
          <p:cNvSpPr>
            <a:spLocks noGrp="1"/>
          </p:cNvSpPr>
          <p:nvPr>
            <p:ph type="sldNum" sz="quarter" idx="5"/>
          </p:nvPr>
        </p:nvSpPr>
        <p:spPr/>
        <p:txBody>
          <a:bodyPr/>
          <a:lstStyle/>
          <a:p>
            <a:fld id="{F8591014-494B-405D-8D56-5C0468C084A8}" type="slidenum">
              <a:rPr lang="en-US" smtClean="0"/>
              <a:t>17</a:t>
            </a:fld>
            <a:endParaRPr lang="en-US"/>
          </a:p>
        </p:txBody>
      </p:sp>
    </p:spTree>
    <p:extLst>
      <p:ext uri="{BB962C8B-B14F-4D97-AF65-F5344CB8AC3E}">
        <p14:creationId xmlns:p14="http://schemas.microsoft.com/office/powerpoint/2010/main" val="239854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B3D806-A401-43FC-8F1D-C32F2CEA2C7F}" type="datetimeFigureOut">
              <a:rPr lang="en-US" smtClean="0"/>
              <a:t>10/30/2019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D2EBE62-B163-4841-9470-CA22A49B2D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B3D806-A401-43FC-8F1D-C32F2CEA2C7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EBE62-B163-4841-9470-CA22A49B2D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B3D806-A401-43FC-8F1D-C32F2CEA2C7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EBE62-B163-4841-9470-CA22A49B2D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B3D806-A401-43FC-8F1D-C32F2CEA2C7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EBE62-B163-4841-9470-CA22A49B2DE4}"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9B3D806-A401-43FC-8F1D-C32F2CEA2C7F}"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EBE62-B163-4841-9470-CA22A49B2DE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9B3D806-A401-43FC-8F1D-C32F2CEA2C7F}"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EBE62-B163-4841-9470-CA22A49B2DE4}"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9B3D806-A401-43FC-8F1D-C32F2CEA2C7F}"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EBE62-B163-4841-9470-CA22A49B2D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B3D806-A401-43FC-8F1D-C32F2CEA2C7F}"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EBE62-B163-4841-9470-CA22A49B2DE4}"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3D806-A401-43FC-8F1D-C32F2CEA2C7F}"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EBE62-B163-4841-9470-CA22A49B2D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9B3D806-A401-43FC-8F1D-C32F2CEA2C7F}"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EBE62-B163-4841-9470-CA22A49B2DE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9B3D806-A401-43FC-8F1D-C32F2CEA2C7F}" type="datetimeFigureOut">
              <a:rPr lang="en-US" smtClean="0"/>
              <a:t>10/30/2019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D2EBE62-B163-4841-9470-CA22A49B2DE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9B3D806-A401-43FC-8F1D-C32F2CEA2C7F}" type="datetimeFigureOut">
              <a:rPr lang="en-US" smtClean="0"/>
              <a:t>10/30/2019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2EBE62-B163-4841-9470-CA22A49B2D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tony_blain@yahoo.co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mailto:lopezm@rowan.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ziprecruiter.com/blog/the-right-way-to-follow-up-after-a-job-inter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ziprecruiter.com/blog/the-right-way-to-follow-up-after-a-job-inter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ziprecruiter.com/blog/the-right-way-to-follow-up-after-a-job-intervie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ziprecruiter.com/blog/the-right-way-to-follow-up-after-a-job-intervie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ziprecruiter.com/blog/the-right-way-to-follow-up-after-a-job-intervi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ziprecruiter.com/blog/the-right-way-to-follow-up-after-a-job-int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829761"/>
          </a:xfrm>
        </p:spPr>
        <p:txBody>
          <a:bodyPr/>
          <a:lstStyle/>
          <a:p>
            <a:pPr algn="ctr"/>
            <a:r>
              <a:rPr lang="en-US" dirty="0"/>
              <a:t>Foundations</a:t>
            </a:r>
          </a:p>
        </p:txBody>
      </p:sp>
      <p:sp>
        <p:nvSpPr>
          <p:cNvPr id="3" name="Subtitle 2"/>
          <p:cNvSpPr>
            <a:spLocks noGrp="1"/>
          </p:cNvSpPr>
          <p:nvPr>
            <p:ph type="subTitle" idx="1"/>
          </p:nvPr>
        </p:nvSpPr>
        <p:spPr>
          <a:xfrm>
            <a:off x="0" y="2667000"/>
            <a:ext cx="8915400" cy="2286000"/>
          </a:xfrm>
        </p:spPr>
        <p:txBody>
          <a:bodyPr>
            <a:normAutofit/>
          </a:bodyPr>
          <a:lstStyle/>
          <a:p>
            <a:pPr algn="ctr"/>
            <a:r>
              <a:rPr lang="en-US" sz="3200" dirty="0"/>
              <a:t>Cover Letters, Resumes, Interviews, </a:t>
            </a:r>
          </a:p>
          <a:p>
            <a:pPr algn="ctr"/>
            <a:r>
              <a:rPr lang="en-US" sz="3200" dirty="0"/>
              <a:t>and Follow Up Thank You (s)</a:t>
            </a:r>
          </a:p>
          <a:p>
            <a:pPr algn="ctr"/>
            <a:r>
              <a:rPr lang="en-US" sz="3200" dirty="0"/>
              <a:t> The Essentials and How to Avoid Mistakes</a:t>
            </a:r>
          </a:p>
        </p:txBody>
      </p:sp>
    </p:spTree>
    <p:extLst>
      <p:ext uri="{BB962C8B-B14F-4D97-AF65-F5344CB8AC3E}">
        <p14:creationId xmlns:p14="http://schemas.microsoft.com/office/powerpoint/2010/main" val="344953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199288"/>
            <a:ext cx="8915400" cy="4525963"/>
          </a:xfrm>
        </p:spPr>
        <p:txBody>
          <a:bodyPr/>
          <a:lstStyle/>
          <a:p>
            <a:pPr marL="624078" indent="-514350">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Include salutation</a:t>
            </a:r>
          </a:p>
          <a:p>
            <a:pPr lvl="1"/>
            <a:r>
              <a:rPr lang="en-US" sz="2400" dirty="0">
                <a:latin typeface="Times New Roman" panose="02020603050405020304" pitchFamily="18" charset="0"/>
                <a:cs typeface="Times New Roman" panose="02020603050405020304" pitchFamily="18" charset="0"/>
              </a:rPr>
              <a:t>“Dear…, To whom it may concern…, To committee members…”</a:t>
            </a:r>
          </a:p>
          <a:p>
            <a:pPr lvl="2"/>
            <a:r>
              <a:rPr lang="en-US" sz="2200" dirty="0">
                <a:latin typeface="Times New Roman" panose="02020603050405020304" pitchFamily="18" charset="0"/>
                <a:cs typeface="Times New Roman" panose="02020603050405020304" pitchFamily="18" charset="0"/>
              </a:rPr>
              <a:t>depends on amount of information &amp; relationship with company</a:t>
            </a:r>
          </a:p>
          <a:p>
            <a:pPr lvl="1"/>
            <a:r>
              <a:rPr lang="en-US" sz="2400" dirty="0">
                <a:latin typeface="Times New Roman" panose="02020603050405020304" pitchFamily="18" charset="0"/>
                <a:cs typeface="Times New Roman" panose="02020603050405020304" pitchFamily="18" charset="0"/>
              </a:rPr>
              <a:t>Address individuals with credentials</a:t>
            </a:r>
          </a:p>
          <a:p>
            <a:pPr lvl="2"/>
            <a:r>
              <a:rPr lang="en-US" sz="2400" dirty="0">
                <a:latin typeface="Times New Roman" panose="02020603050405020304" pitchFamily="18" charset="0"/>
                <a:cs typeface="Times New Roman" panose="02020603050405020304" pitchFamily="18" charset="0"/>
              </a:rPr>
              <a:t>Dr., Mrs., Mr., Dear hiring manager, Dear “company name” team</a:t>
            </a:r>
          </a:p>
          <a:p>
            <a:pPr lvl="1"/>
            <a:r>
              <a:rPr lang="en-US" sz="2600" dirty="0">
                <a:latin typeface="Times New Roman" panose="02020603050405020304" pitchFamily="18" charset="0"/>
                <a:cs typeface="Times New Roman" panose="02020603050405020304" pitchFamily="18" charset="0"/>
              </a:rPr>
              <a:t>Know who you are writing to (read website)</a:t>
            </a:r>
          </a:p>
          <a:p>
            <a:pPr marL="624078" indent="-514350">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First paragraph</a:t>
            </a:r>
          </a:p>
          <a:p>
            <a:pPr lvl="1"/>
            <a:r>
              <a:rPr lang="en-US" sz="2400" dirty="0">
                <a:latin typeface="Times New Roman" panose="02020603050405020304" pitchFamily="18" charset="0"/>
                <a:cs typeface="Times New Roman" panose="02020603050405020304" pitchFamily="18" charset="0"/>
              </a:rPr>
              <a:t>Mention job you are applying for &amp; how you found about job</a:t>
            </a:r>
          </a:p>
          <a:p>
            <a:pPr lvl="2"/>
            <a:r>
              <a:rPr lang="en-US" dirty="0">
                <a:latin typeface="Times New Roman" panose="02020603050405020304" pitchFamily="18" charset="0"/>
                <a:cs typeface="Times New Roman" panose="02020603050405020304" pitchFamily="18" charset="0"/>
              </a:rPr>
              <a:t>“I am writing to you with regards to the position within your company for an </a:t>
            </a:r>
            <a:r>
              <a:rPr lang="en-US" i="1" dirty="0">
                <a:latin typeface="Times New Roman" panose="02020603050405020304" pitchFamily="18" charset="0"/>
                <a:cs typeface="Times New Roman" panose="02020603050405020304" pitchFamily="18" charset="0"/>
              </a:rPr>
              <a:t>Exercise Physiologist</a:t>
            </a:r>
            <a:r>
              <a:rPr lang="en-US" dirty="0">
                <a:latin typeface="Times New Roman" panose="02020603050405020304" pitchFamily="18" charset="0"/>
                <a:cs typeface="Times New Roman" panose="02020603050405020304" pitchFamily="18" charset="0"/>
              </a:rPr>
              <a:t>”</a:t>
            </a:r>
          </a:p>
          <a:p>
            <a:pPr lvl="1"/>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228600" y="609600"/>
            <a:ext cx="8686800" cy="563562"/>
          </a:xfrm>
        </p:spPr>
        <p:txBody>
          <a:bodyPr>
            <a:noAutofit/>
          </a:bodyPr>
          <a:lstStyle/>
          <a:p>
            <a:r>
              <a:rPr lang="en-US" sz="3600" dirty="0">
                <a:effectLst/>
              </a:rPr>
              <a:t>Components of Quality Cover Letters</a:t>
            </a:r>
            <a:br>
              <a:rPr lang="en-US" sz="3600" dirty="0">
                <a:effectLst/>
              </a:rPr>
            </a:br>
            <a:endParaRPr lang="en-US" sz="3600" dirty="0">
              <a:effectLst/>
            </a:endParaRPr>
          </a:p>
        </p:txBody>
      </p:sp>
    </p:spTree>
    <p:extLst>
      <p:ext uri="{BB962C8B-B14F-4D97-AF65-F5344CB8AC3E}">
        <p14:creationId xmlns:p14="http://schemas.microsoft.com/office/powerpoint/2010/main" val="249187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295400"/>
            <a:ext cx="8915400" cy="4711891"/>
          </a:xfrm>
        </p:spPr>
        <p:txBody>
          <a:bodyPr>
            <a:normAutofit/>
          </a:bodyPr>
          <a:lstStyle/>
          <a:p>
            <a:pPr marL="624078" indent="-514350">
              <a:buFont typeface="+mj-lt"/>
              <a:buAutoNum type="arabicPeriod" startAt="3"/>
            </a:pPr>
            <a:r>
              <a:rPr lang="en-US" sz="3200" dirty="0">
                <a:solidFill>
                  <a:srgbClr val="FF0000"/>
                </a:solidFill>
                <a:latin typeface="Times New Roman" panose="02020603050405020304" pitchFamily="18" charset="0"/>
                <a:cs typeface="Times New Roman" panose="02020603050405020304" pitchFamily="18" charset="0"/>
              </a:rPr>
              <a:t>Body of letter</a:t>
            </a:r>
          </a:p>
          <a:p>
            <a:pPr marL="880110" lvl="1" indent="-514350"/>
            <a:r>
              <a:rPr lang="en-US" sz="2800" dirty="0">
                <a:latin typeface="Times New Roman" panose="02020603050405020304" pitchFamily="18" charset="0"/>
                <a:cs typeface="Times New Roman" panose="02020603050405020304" pitchFamily="18" charset="0"/>
              </a:rPr>
              <a:t>1 or 2 paragraphs</a:t>
            </a:r>
          </a:p>
          <a:p>
            <a:pPr marL="1117854" lvl="2" indent="-514350"/>
            <a:r>
              <a:rPr lang="en-US" sz="2400" dirty="0">
                <a:latin typeface="Times New Roman" panose="02020603050405020304" pitchFamily="18" charset="0"/>
                <a:cs typeface="Times New Roman" panose="02020603050405020304" pitchFamily="18" charset="0"/>
              </a:rPr>
              <a:t>keep it to the point, don’t overwhelm hiring manager</a:t>
            </a:r>
          </a:p>
          <a:p>
            <a:pPr marL="880110" lvl="1" indent="-514350"/>
            <a:r>
              <a:rPr lang="en-US" sz="2800" dirty="0">
                <a:latin typeface="Times New Roman" panose="02020603050405020304" pitchFamily="18" charset="0"/>
                <a:cs typeface="Times New Roman" panose="02020603050405020304" pitchFamily="18" charset="0"/>
              </a:rPr>
              <a:t>Answer following questions</a:t>
            </a:r>
          </a:p>
          <a:p>
            <a:pPr marL="1117854" lvl="2" indent="-514350"/>
            <a:r>
              <a:rPr lang="en-US" sz="2400" dirty="0">
                <a:latin typeface="Times New Roman" panose="02020603050405020304" pitchFamily="18" charset="0"/>
                <a:cs typeface="Times New Roman" panose="02020603050405020304" pitchFamily="18" charset="0"/>
              </a:rPr>
              <a:t>Why am I a qualified candidate for this position?</a:t>
            </a:r>
          </a:p>
          <a:p>
            <a:pPr marL="1117854" lvl="2" indent="-514350"/>
            <a:r>
              <a:rPr lang="en-US" sz="2400" dirty="0">
                <a:latin typeface="Times New Roman" panose="02020603050405020304" pitchFamily="18" charset="0"/>
                <a:cs typeface="Times New Roman" panose="02020603050405020304" pitchFamily="18" charset="0"/>
              </a:rPr>
              <a:t>What work experience do I have that fits the job requirements in the company’s listing?</a:t>
            </a:r>
          </a:p>
          <a:p>
            <a:pPr marL="1117854" lvl="2" indent="-514350"/>
            <a:r>
              <a:rPr lang="en-US" sz="2400" dirty="0">
                <a:latin typeface="Times New Roman" panose="02020603050405020304" pitchFamily="18" charset="0"/>
                <a:cs typeface="Times New Roman" panose="02020603050405020304" pitchFamily="18" charset="0"/>
              </a:rPr>
              <a:t>Why do I want to work for this company specifically?</a:t>
            </a:r>
          </a:p>
          <a:p>
            <a:pPr marL="1117854" lvl="2" indent="-514350"/>
            <a:r>
              <a:rPr lang="en-US" sz="2400" dirty="0">
                <a:latin typeface="Times New Roman" panose="02020603050405020304" pitchFamily="18" charset="0"/>
                <a:cs typeface="Times New Roman" panose="02020603050405020304" pitchFamily="18" charset="0"/>
              </a:rPr>
              <a:t>You have to thoroughly read website to answer these questions</a:t>
            </a:r>
          </a:p>
          <a:p>
            <a:pPr marL="109728" indent="0">
              <a:buNone/>
            </a:pPr>
            <a:endParaRPr lang="en-US" sz="3200" dirty="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3" name="Title 2"/>
          <p:cNvSpPr>
            <a:spLocks noGrp="1"/>
          </p:cNvSpPr>
          <p:nvPr>
            <p:ph type="title"/>
          </p:nvPr>
        </p:nvSpPr>
        <p:spPr>
          <a:xfrm>
            <a:off x="228600" y="609600"/>
            <a:ext cx="8686800" cy="563562"/>
          </a:xfrm>
        </p:spPr>
        <p:txBody>
          <a:bodyPr>
            <a:noAutofit/>
          </a:bodyPr>
          <a:lstStyle/>
          <a:p>
            <a:r>
              <a:rPr lang="en-US" sz="3600" dirty="0">
                <a:effectLst/>
              </a:rPr>
              <a:t>Components of Quality Cover Letters</a:t>
            </a:r>
            <a:br>
              <a:rPr lang="en-US" sz="3600" dirty="0">
                <a:effectLst/>
              </a:rPr>
            </a:br>
            <a:endParaRPr lang="en-US" sz="3600" dirty="0">
              <a:effectLst/>
            </a:endParaRPr>
          </a:p>
        </p:txBody>
      </p:sp>
    </p:spTree>
    <p:extLst>
      <p:ext uri="{BB962C8B-B14F-4D97-AF65-F5344CB8AC3E}">
        <p14:creationId xmlns:p14="http://schemas.microsoft.com/office/powerpoint/2010/main" val="303332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767072"/>
          </a:xfrm>
        </p:spPr>
        <p:txBody>
          <a:bodyPr>
            <a:normAutofit/>
          </a:bodyPr>
          <a:lstStyle/>
          <a:p>
            <a:pPr marL="624078" indent="-514350">
              <a:buFont typeface="+mj-lt"/>
              <a:buAutoNum type="arabicPeriod" startAt="4"/>
            </a:pPr>
            <a:r>
              <a:rPr lang="en-US" sz="2800" dirty="0">
                <a:solidFill>
                  <a:srgbClr val="FF0000"/>
                </a:solidFill>
                <a:latin typeface="Times New Roman" panose="02020603050405020304" pitchFamily="18" charset="0"/>
                <a:cs typeface="Times New Roman" panose="02020603050405020304" pitchFamily="18" charset="0"/>
              </a:rPr>
              <a:t>Final paragraph</a:t>
            </a:r>
          </a:p>
          <a:p>
            <a:pPr lvl="1"/>
            <a:r>
              <a:rPr lang="en-US" sz="2400" dirty="0">
                <a:latin typeface="Times New Roman" panose="02020603050405020304" pitchFamily="18" charset="0"/>
                <a:cs typeface="Times New Roman" panose="02020603050405020304" pitchFamily="18" charset="0"/>
              </a:rPr>
              <a:t>reiterate 1 sentence why you feel you are a perfect fit</a:t>
            </a:r>
          </a:p>
          <a:p>
            <a:pPr lvl="1"/>
            <a:r>
              <a:rPr lang="en-US" sz="2400" dirty="0">
                <a:latin typeface="Times New Roman" panose="02020603050405020304" pitchFamily="18" charset="0"/>
                <a:cs typeface="Times New Roman" panose="02020603050405020304" pitchFamily="18" charset="0"/>
              </a:rPr>
              <a:t>wrap up &amp; discuss how you will proceed with application</a:t>
            </a:r>
          </a:p>
          <a:p>
            <a:pPr lvl="2"/>
            <a:r>
              <a:rPr lang="en-US" sz="2200" dirty="0">
                <a:latin typeface="Times New Roman" panose="02020603050405020304" pitchFamily="18" charset="0"/>
                <a:cs typeface="Times New Roman" panose="02020603050405020304" pitchFamily="18" charset="0"/>
              </a:rPr>
              <a:t>follow up with a call, email, set a specific date OR </a:t>
            </a:r>
          </a:p>
          <a:p>
            <a:pPr lvl="2"/>
            <a:r>
              <a:rPr lang="en-US" sz="2200" dirty="0">
                <a:latin typeface="Times New Roman" panose="02020603050405020304" pitchFamily="18" charset="0"/>
                <a:cs typeface="Times New Roman" panose="02020603050405020304" pitchFamily="18" charset="0"/>
              </a:rPr>
              <a:t>look forward to interviewing for the position or hearing from you</a:t>
            </a:r>
          </a:p>
          <a:p>
            <a:pPr lvl="1"/>
            <a:r>
              <a:rPr lang="en-US" sz="2400" dirty="0">
                <a:latin typeface="Times New Roman" panose="02020603050405020304" pitchFamily="18" charset="0"/>
                <a:cs typeface="Times New Roman" panose="02020603050405020304" pitchFamily="18" charset="0"/>
              </a:rPr>
              <a:t>provide contact information: email, phone,</a:t>
            </a:r>
          </a:p>
          <a:p>
            <a:pPr lvl="1"/>
            <a:r>
              <a:rPr lang="en-US" sz="2400" dirty="0">
                <a:latin typeface="Times New Roman" panose="02020603050405020304" pitchFamily="18" charset="0"/>
                <a:cs typeface="Times New Roman" panose="02020603050405020304" pitchFamily="18" charset="0"/>
              </a:rPr>
              <a:t>thank them for their time and consideration</a:t>
            </a:r>
          </a:p>
          <a:p>
            <a:pPr marL="566928" indent="-457200">
              <a:buFont typeface="+mj-lt"/>
              <a:buAutoNum type="arabicPeriod" startAt="5"/>
            </a:pPr>
            <a:r>
              <a:rPr lang="en-US" sz="2600" dirty="0">
                <a:solidFill>
                  <a:srgbClr val="FF0000"/>
                </a:solidFill>
                <a:latin typeface="Times New Roman" panose="02020603050405020304" pitchFamily="18" charset="0"/>
                <a:cs typeface="Times New Roman" panose="02020603050405020304" pitchFamily="18" charset="0"/>
              </a:rPr>
              <a:t>End with respectful closing statement</a:t>
            </a:r>
          </a:p>
          <a:p>
            <a:pPr marL="822960" lvl="1" indent="-457200"/>
            <a:r>
              <a:rPr lang="en-US" sz="2400" dirty="0">
                <a:latin typeface="Times New Roman" panose="02020603050405020304" pitchFamily="18" charset="0"/>
                <a:cs typeface="Times New Roman" panose="02020603050405020304" pitchFamily="18" charset="0"/>
              </a:rPr>
              <a:t>“best”, “sincerely” then your full name typed (insert electronic or signed signature if possible)</a:t>
            </a:r>
          </a:p>
          <a:p>
            <a:pPr marL="109728" indent="0">
              <a:buNone/>
            </a:pPr>
            <a:r>
              <a:rPr lang="en-US" sz="2400" dirty="0">
                <a:latin typeface="Times New Roman" panose="02020603050405020304" pitchFamily="18" charset="0"/>
                <a:cs typeface="Times New Roman" panose="02020603050405020304" pitchFamily="18" charset="0"/>
              </a:rPr>
              <a:t>		        See </a:t>
            </a:r>
            <a:r>
              <a:rPr lang="en-US" sz="2400" dirty="0">
                <a:solidFill>
                  <a:srgbClr val="FF0000"/>
                </a:solidFill>
                <a:latin typeface="Times New Roman" panose="02020603050405020304" pitchFamily="18" charset="0"/>
                <a:cs typeface="Times New Roman" panose="02020603050405020304" pitchFamily="18" charset="0"/>
              </a:rPr>
              <a:t>smartcoverletter.com</a:t>
            </a:r>
          </a:p>
          <a:p>
            <a:endParaRPr lang="en-US" dirty="0"/>
          </a:p>
        </p:txBody>
      </p:sp>
      <p:sp>
        <p:nvSpPr>
          <p:cNvPr id="3" name="Title 2"/>
          <p:cNvSpPr>
            <a:spLocks noGrp="1"/>
          </p:cNvSpPr>
          <p:nvPr>
            <p:ph type="title"/>
          </p:nvPr>
        </p:nvSpPr>
        <p:spPr>
          <a:xfrm>
            <a:off x="457200" y="274638"/>
            <a:ext cx="8534400" cy="1143000"/>
          </a:xfrm>
        </p:spPr>
        <p:txBody>
          <a:bodyPr>
            <a:noAutofit/>
          </a:bodyPr>
          <a:lstStyle/>
          <a:p>
            <a:r>
              <a:rPr lang="en-US" sz="3600" b="0" dirty="0">
                <a:effectLst/>
              </a:rPr>
              <a:t>Components of Quality Cover Letters</a:t>
            </a:r>
            <a:endParaRPr lang="en-US" sz="3600" b="0" dirty="0"/>
          </a:p>
        </p:txBody>
      </p:sp>
    </p:spTree>
    <p:extLst>
      <p:ext uri="{BB962C8B-B14F-4D97-AF65-F5344CB8AC3E}">
        <p14:creationId xmlns:p14="http://schemas.microsoft.com/office/powerpoint/2010/main" val="416755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1:  Wrong tone in cover letter</a:t>
            </a:r>
          </a:p>
        </p:txBody>
      </p:sp>
      <p:sp>
        <p:nvSpPr>
          <p:cNvPr id="4" name="Text Placeholder 3"/>
          <p:cNvSpPr>
            <a:spLocks noGrp="1"/>
          </p:cNvSpPr>
          <p:nvPr>
            <p:ph type="body" idx="1"/>
          </p:nvPr>
        </p:nvSpPr>
        <p:spPr/>
        <p:txBody>
          <a:bodyPr/>
          <a:lstStyle/>
          <a:p>
            <a:r>
              <a:rPr lang="en-US" dirty="0"/>
              <a:t>Too Much Information</a:t>
            </a:r>
          </a:p>
        </p:txBody>
      </p:sp>
      <p:sp>
        <p:nvSpPr>
          <p:cNvPr id="6" name="Text Placeholder 5"/>
          <p:cNvSpPr>
            <a:spLocks noGrp="1"/>
          </p:cNvSpPr>
          <p:nvPr>
            <p:ph type="body" sz="half" idx="3"/>
          </p:nvPr>
        </p:nvSpPr>
        <p:spPr/>
        <p:txBody>
          <a:bodyPr>
            <a:normAutofit fontScale="92500"/>
          </a:bodyPr>
          <a:lstStyle/>
          <a:p>
            <a:r>
              <a:rPr lang="en-US" dirty="0"/>
              <a:t>Right balance of personal and professional</a:t>
            </a:r>
          </a:p>
        </p:txBody>
      </p:sp>
      <p:sp>
        <p:nvSpPr>
          <p:cNvPr id="5" name="Content Placeholder 4"/>
          <p:cNvSpPr>
            <a:spLocks noGrp="1"/>
          </p:cNvSpPr>
          <p:nvPr>
            <p:ph sz="quarter" idx="2"/>
          </p:nvPr>
        </p:nvSpPr>
        <p:spPr/>
        <p:txBody>
          <a:bodyPr/>
          <a:lstStyle/>
          <a:p>
            <a:pPr marL="109728" indent="0">
              <a:buNone/>
            </a:pPr>
            <a:r>
              <a:rPr lang="en-US" dirty="0">
                <a:solidFill>
                  <a:srgbClr val="00B050"/>
                </a:solidFill>
              </a:rPr>
              <a:t>“After growing up with terrible health habits, I am now a total health nut.  I used to smoking, drink heavily, smoke pot and be very obese.  After a year of rehab, I am proud to say that I have changed my life completely.”</a:t>
            </a:r>
          </a:p>
        </p:txBody>
      </p:sp>
      <p:sp>
        <p:nvSpPr>
          <p:cNvPr id="7" name="Content Placeholder 6"/>
          <p:cNvSpPr>
            <a:spLocks noGrp="1"/>
          </p:cNvSpPr>
          <p:nvPr>
            <p:ph sz="quarter" idx="4"/>
          </p:nvPr>
        </p:nvSpPr>
        <p:spPr/>
        <p:txBody>
          <a:bodyPr/>
          <a:lstStyle/>
          <a:p>
            <a:pPr marL="109728" indent="0">
              <a:buNone/>
            </a:pPr>
            <a:r>
              <a:rPr lang="en-US" dirty="0"/>
              <a:t>“I have experienced a significant personal transformation in my own health.  This has given me a deep commitment to wellness and has inspired me to help others achieve their fullest potential”</a:t>
            </a:r>
          </a:p>
        </p:txBody>
      </p:sp>
      <p:sp>
        <p:nvSpPr>
          <p:cNvPr id="3" name="TextBox 2"/>
          <p:cNvSpPr txBox="1"/>
          <p:nvPr/>
        </p:nvSpPr>
        <p:spPr>
          <a:xfrm>
            <a:off x="304800" y="5105400"/>
            <a:ext cx="8534400" cy="1447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669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32" fill="hold" grpId="0" nodeType="clickEffect">
                                  <p:stCondLst>
                                    <p:cond delay="0"/>
                                  </p:stCondLst>
                                  <p:childTnLst>
                                    <p:animEffect transition="out" filter="diamond(out)">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2:  Cover letter too generic</a:t>
            </a:r>
          </a:p>
        </p:txBody>
      </p:sp>
      <p:sp>
        <p:nvSpPr>
          <p:cNvPr id="3" name="Text Placeholder 2"/>
          <p:cNvSpPr>
            <a:spLocks noGrp="1"/>
          </p:cNvSpPr>
          <p:nvPr>
            <p:ph type="body" idx="1"/>
          </p:nvPr>
        </p:nvSpPr>
        <p:spPr/>
        <p:txBody>
          <a:bodyPr>
            <a:normAutofit lnSpcReduction="10000"/>
          </a:bodyPr>
          <a:lstStyle/>
          <a:p>
            <a:r>
              <a:rPr lang="en-US" dirty="0"/>
              <a:t>Repeats the resume; we learn nothing new</a:t>
            </a:r>
          </a:p>
        </p:txBody>
      </p:sp>
      <p:sp>
        <p:nvSpPr>
          <p:cNvPr id="4" name="Text Placeholder 3"/>
          <p:cNvSpPr>
            <a:spLocks noGrp="1"/>
          </p:cNvSpPr>
          <p:nvPr>
            <p:ph type="body" sz="half" idx="3"/>
          </p:nvPr>
        </p:nvSpPr>
        <p:spPr/>
        <p:txBody>
          <a:bodyPr>
            <a:normAutofit fontScale="92500"/>
          </a:bodyPr>
          <a:lstStyle/>
          <a:p>
            <a:r>
              <a:rPr lang="en-US" dirty="0"/>
              <a:t>Adds insight into character not found in resume</a:t>
            </a:r>
          </a:p>
        </p:txBody>
      </p:sp>
      <p:sp>
        <p:nvSpPr>
          <p:cNvPr id="5" name="Content Placeholder 4"/>
          <p:cNvSpPr>
            <a:spLocks noGrp="1"/>
          </p:cNvSpPr>
          <p:nvPr>
            <p:ph sz="quarter" idx="2"/>
          </p:nvPr>
        </p:nvSpPr>
        <p:spPr/>
        <p:txBody>
          <a:bodyPr/>
          <a:lstStyle/>
          <a:p>
            <a:pPr marL="109728" indent="0">
              <a:buNone/>
            </a:pPr>
            <a:r>
              <a:rPr lang="en-US" dirty="0">
                <a:solidFill>
                  <a:srgbClr val="00B050"/>
                </a:solidFill>
              </a:rPr>
              <a:t>“I graduated from Rowan University in 2015.  While a student at Rowan, I worked at the front desk in the Recreation Center.  I also became certified to take blood pressure and helped with the annual wellness fair.”</a:t>
            </a:r>
          </a:p>
        </p:txBody>
      </p:sp>
      <p:sp>
        <p:nvSpPr>
          <p:cNvPr id="6" name="Content Placeholder 5"/>
          <p:cNvSpPr>
            <a:spLocks noGrp="1"/>
          </p:cNvSpPr>
          <p:nvPr>
            <p:ph sz="quarter" idx="4"/>
          </p:nvPr>
        </p:nvSpPr>
        <p:spPr/>
        <p:txBody>
          <a:bodyPr>
            <a:normAutofit lnSpcReduction="10000"/>
          </a:bodyPr>
          <a:lstStyle/>
          <a:p>
            <a:pPr marL="109728" indent="0">
              <a:buNone/>
            </a:pPr>
            <a:r>
              <a:rPr lang="en-US" dirty="0"/>
              <a:t>“I am a problem-solver.  For example, when I worked at the front desk of the Recreation Center, I noticed the lines to check in would become very long during lunch.  I developed a new method of checking in members that cut this time in half.”</a:t>
            </a:r>
          </a:p>
        </p:txBody>
      </p:sp>
      <p:sp>
        <p:nvSpPr>
          <p:cNvPr id="7" name="TextBox 6"/>
          <p:cNvSpPr txBox="1"/>
          <p:nvPr/>
        </p:nvSpPr>
        <p:spPr>
          <a:xfrm>
            <a:off x="304800" y="5105400"/>
            <a:ext cx="8534400" cy="1447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658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32" fill="hold" grpId="0" nodeType="clickEffect">
                                  <p:stCondLst>
                                    <p:cond delay="0"/>
                                  </p:stCondLst>
                                  <p:childTnLst>
                                    <p:animEffect transition="out" filter="diamond(out)">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Cover letter not well-written</a:t>
            </a:r>
          </a:p>
        </p:txBody>
      </p:sp>
      <p:sp>
        <p:nvSpPr>
          <p:cNvPr id="3" name="Text Placeholder 2"/>
          <p:cNvSpPr>
            <a:spLocks noGrp="1"/>
          </p:cNvSpPr>
          <p:nvPr>
            <p:ph type="body" idx="1"/>
          </p:nvPr>
        </p:nvSpPr>
        <p:spPr/>
        <p:txBody>
          <a:bodyPr>
            <a:normAutofit fontScale="77500" lnSpcReduction="20000"/>
          </a:bodyPr>
          <a:lstStyle/>
          <a:p>
            <a:r>
              <a:rPr lang="en-US" dirty="0"/>
              <a:t>Typos, poor sentence structure, confusing word usage</a:t>
            </a:r>
          </a:p>
        </p:txBody>
      </p:sp>
      <p:sp>
        <p:nvSpPr>
          <p:cNvPr id="4" name="Text Placeholder 3"/>
          <p:cNvSpPr>
            <a:spLocks noGrp="1"/>
          </p:cNvSpPr>
          <p:nvPr>
            <p:ph type="body" sz="half" idx="3"/>
          </p:nvPr>
        </p:nvSpPr>
        <p:spPr/>
        <p:txBody>
          <a:bodyPr>
            <a:normAutofit lnSpcReduction="10000"/>
          </a:bodyPr>
          <a:lstStyle/>
          <a:p>
            <a:r>
              <a:rPr lang="en-US" dirty="0"/>
              <a:t>Clearly worded, grammatically correct</a:t>
            </a:r>
          </a:p>
        </p:txBody>
      </p:sp>
      <p:sp>
        <p:nvSpPr>
          <p:cNvPr id="5" name="Content Placeholder 4"/>
          <p:cNvSpPr>
            <a:spLocks noGrp="1"/>
          </p:cNvSpPr>
          <p:nvPr>
            <p:ph sz="quarter" idx="2"/>
          </p:nvPr>
        </p:nvSpPr>
        <p:spPr/>
        <p:txBody>
          <a:bodyPr/>
          <a:lstStyle/>
          <a:p>
            <a:pPr marL="109728" indent="0">
              <a:buNone/>
            </a:pPr>
            <a:r>
              <a:rPr lang="en-US" dirty="0">
                <a:solidFill>
                  <a:srgbClr val="00B050"/>
                </a:solidFill>
              </a:rPr>
              <a:t>“I am a confident in my ability to solve problems.  For example, while I was at the Recreation Center where I worked I noticed there was long lines at the lunch check in with people standing in line.  I told my boss a way to solve this problems.”</a:t>
            </a:r>
          </a:p>
        </p:txBody>
      </p:sp>
      <p:sp>
        <p:nvSpPr>
          <p:cNvPr id="6" name="Content Placeholder 5"/>
          <p:cNvSpPr>
            <a:spLocks noGrp="1"/>
          </p:cNvSpPr>
          <p:nvPr>
            <p:ph sz="quarter" idx="4"/>
          </p:nvPr>
        </p:nvSpPr>
        <p:spPr/>
        <p:txBody>
          <a:bodyPr/>
          <a:lstStyle/>
          <a:p>
            <a:pPr marL="109728" indent="0">
              <a:buNone/>
            </a:pPr>
            <a:r>
              <a:rPr lang="en-US" dirty="0"/>
              <a:t>“The strategy I developed to reduce the amount of time members spent waiting in line was successful for two reasons.  First, it made better use of the technology available at the check-in kiosk.  Second, it…”</a:t>
            </a:r>
          </a:p>
        </p:txBody>
      </p:sp>
      <p:sp>
        <p:nvSpPr>
          <p:cNvPr id="7" name="TextBox 6"/>
          <p:cNvSpPr txBox="1"/>
          <p:nvPr/>
        </p:nvSpPr>
        <p:spPr>
          <a:xfrm>
            <a:off x="304800" y="5105400"/>
            <a:ext cx="8534400" cy="1447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9872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32" fill="hold" grpId="0" nodeType="clickEffect">
                                  <p:stCondLst>
                                    <p:cond delay="0"/>
                                  </p:stCondLst>
                                  <p:childTnLst>
                                    <p:animEffect transition="out" filter="diamond(out)">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Summary statement is vague</a:t>
            </a:r>
          </a:p>
        </p:txBody>
      </p:sp>
      <p:sp>
        <p:nvSpPr>
          <p:cNvPr id="3" name="Text Placeholder 2"/>
          <p:cNvSpPr>
            <a:spLocks noGrp="1"/>
          </p:cNvSpPr>
          <p:nvPr>
            <p:ph type="body" idx="1"/>
          </p:nvPr>
        </p:nvSpPr>
        <p:spPr/>
        <p:txBody>
          <a:bodyPr>
            <a:normAutofit fontScale="92500"/>
          </a:bodyPr>
          <a:lstStyle/>
          <a:p>
            <a:r>
              <a:rPr lang="en-US" dirty="0"/>
              <a:t>Generic, lists things that are assumed you will have</a:t>
            </a:r>
          </a:p>
        </p:txBody>
      </p:sp>
      <p:sp>
        <p:nvSpPr>
          <p:cNvPr id="4" name="Text Placeholder 3"/>
          <p:cNvSpPr>
            <a:spLocks noGrp="1"/>
          </p:cNvSpPr>
          <p:nvPr>
            <p:ph type="body" sz="half" idx="3"/>
          </p:nvPr>
        </p:nvSpPr>
        <p:spPr/>
        <p:txBody>
          <a:bodyPr>
            <a:normAutofit lnSpcReduction="10000"/>
          </a:bodyPr>
          <a:lstStyle/>
          <a:p>
            <a:r>
              <a:rPr lang="en-US" dirty="0"/>
              <a:t>Specific, provides evidence</a:t>
            </a:r>
          </a:p>
        </p:txBody>
      </p:sp>
      <p:sp>
        <p:nvSpPr>
          <p:cNvPr id="5" name="Content Placeholder 4"/>
          <p:cNvSpPr>
            <a:spLocks noGrp="1"/>
          </p:cNvSpPr>
          <p:nvPr>
            <p:ph sz="quarter" idx="2"/>
          </p:nvPr>
        </p:nvSpPr>
        <p:spPr/>
        <p:txBody>
          <a:bodyPr/>
          <a:lstStyle/>
          <a:p>
            <a:pPr marL="109728" indent="0">
              <a:buNone/>
            </a:pPr>
            <a:r>
              <a:rPr lang="en-US" dirty="0">
                <a:solidFill>
                  <a:srgbClr val="00B050"/>
                </a:solidFill>
              </a:rPr>
              <a:t>Summary of Abilities:</a:t>
            </a:r>
          </a:p>
          <a:p>
            <a:r>
              <a:rPr lang="en-US" dirty="0">
                <a:solidFill>
                  <a:srgbClr val="00B050"/>
                </a:solidFill>
              </a:rPr>
              <a:t>I am a positive person</a:t>
            </a:r>
          </a:p>
          <a:p>
            <a:r>
              <a:rPr lang="en-US" dirty="0">
                <a:solidFill>
                  <a:srgbClr val="00B050"/>
                </a:solidFill>
              </a:rPr>
              <a:t>I work well with others</a:t>
            </a:r>
          </a:p>
          <a:p>
            <a:r>
              <a:rPr lang="en-US" dirty="0">
                <a:solidFill>
                  <a:srgbClr val="00B050"/>
                </a:solidFill>
              </a:rPr>
              <a:t>I have passion for health and wellness</a:t>
            </a:r>
          </a:p>
          <a:p>
            <a:r>
              <a:rPr lang="en-US" dirty="0">
                <a:solidFill>
                  <a:srgbClr val="00B050"/>
                </a:solidFill>
              </a:rPr>
              <a:t>I know Microsoft Word</a:t>
            </a:r>
          </a:p>
        </p:txBody>
      </p:sp>
      <p:sp>
        <p:nvSpPr>
          <p:cNvPr id="6" name="Content Placeholder 5"/>
          <p:cNvSpPr>
            <a:spLocks noGrp="1"/>
          </p:cNvSpPr>
          <p:nvPr>
            <p:ph sz="quarter" idx="4"/>
          </p:nvPr>
        </p:nvSpPr>
        <p:spPr/>
        <p:txBody>
          <a:bodyPr/>
          <a:lstStyle/>
          <a:p>
            <a:pPr marL="109728" indent="0">
              <a:buNone/>
            </a:pPr>
            <a:r>
              <a:rPr lang="en-US" dirty="0"/>
              <a:t>Summary of Abilities</a:t>
            </a:r>
          </a:p>
          <a:p>
            <a:r>
              <a:rPr lang="en-US" dirty="0"/>
              <a:t>Can create and manage all functions in Excel spreadsheets</a:t>
            </a:r>
          </a:p>
          <a:p>
            <a:r>
              <a:rPr lang="en-US" dirty="0"/>
              <a:t>Have formal leadership experience as a club vice-president</a:t>
            </a:r>
          </a:p>
          <a:p>
            <a:r>
              <a:rPr lang="en-US" dirty="0"/>
              <a:t>Earned 3</a:t>
            </a:r>
            <a:r>
              <a:rPr lang="en-US" baseline="30000" dirty="0"/>
              <a:t>rd</a:t>
            </a:r>
            <a:r>
              <a:rPr lang="en-US" dirty="0"/>
              <a:t>-degree black belt in Tae Kwon Do</a:t>
            </a:r>
          </a:p>
          <a:p>
            <a:endParaRPr lang="en-US" dirty="0"/>
          </a:p>
        </p:txBody>
      </p:sp>
      <p:sp>
        <p:nvSpPr>
          <p:cNvPr id="7" name="TextBox 6"/>
          <p:cNvSpPr txBox="1"/>
          <p:nvPr/>
        </p:nvSpPr>
        <p:spPr>
          <a:xfrm>
            <a:off x="304800" y="4800600"/>
            <a:ext cx="8534400" cy="1447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5633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32" fill="hold" grpId="0" nodeType="clickEffect">
                                  <p:stCondLst>
                                    <p:cond delay="0"/>
                                  </p:stCondLst>
                                  <p:childTnLst>
                                    <p:animEffect transition="out" filter="diamond(out)">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89223"/>
            <a:ext cx="8686800" cy="1143000"/>
          </a:xfrm>
        </p:spPr>
        <p:txBody>
          <a:bodyPr>
            <a:noAutofit/>
          </a:bodyPr>
          <a:lstStyle/>
          <a:p>
            <a:r>
              <a:rPr lang="en-US" sz="3600" dirty="0"/>
              <a:t>#5: Reference information incomplete</a:t>
            </a:r>
          </a:p>
        </p:txBody>
      </p:sp>
      <p:sp>
        <p:nvSpPr>
          <p:cNvPr id="3" name="Text Placeholder 2"/>
          <p:cNvSpPr>
            <a:spLocks noGrp="1"/>
          </p:cNvSpPr>
          <p:nvPr>
            <p:ph type="body" idx="1"/>
          </p:nvPr>
        </p:nvSpPr>
        <p:spPr/>
        <p:txBody>
          <a:bodyPr/>
          <a:lstStyle/>
          <a:p>
            <a:r>
              <a:rPr lang="en-US" dirty="0"/>
              <a:t>Who are these people?</a:t>
            </a:r>
          </a:p>
        </p:txBody>
      </p:sp>
      <p:sp>
        <p:nvSpPr>
          <p:cNvPr id="4" name="Text Placeholder 3"/>
          <p:cNvSpPr>
            <a:spLocks noGrp="1"/>
          </p:cNvSpPr>
          <p:nvPr>
            <p:ph type="body" sz="half" idx="3"/>
          </p:nvPr>
        </p:nvSpPr>
        <p:spPr/>
        <p:txBody>
          <a:bodyPr>
            <a:normAutofit fontScale="92500"/>
          </a:bodyPr>
          <a:lstStyle/>
          <a:p>
            <a:r>
              <a:rPr lang="en-US" dirty="0"/>
              <a:t>We know who they are and their relationship to you</a:t>
            </a:r>
          </a:p>
        </p:txBody>
      </p:sp>
      <p:sp>
        <p:nvSpPr>
          <p:cNvPr id="5" name="Content Placeholder 4"/>
          <p:cNvSpPr>
            <a:spLocks noGrp="1"/>
          </p:cNvSpPr>
          <p:nvPr>
            <p:ph sz="quarter" idx="2"/>
          </p:nvPr>
        </p:nvSpPr>
        <p:spPr/>
        <p:txBody>
          <a:bodyPr/>
          <a:lstStyle/>
          <a:p>
            <a:pPr marL="566928" indent="-457200">
              <a:buAutoNum type="arabicPeriod"/>
            </a:pPr>
            <a:r>
              <a:rPr lang="en-US" dirty="0">
                <a:solidFill>
                  <a:srgbClr val="00B050"/>
                </a:solidFill>
              </a:rPr>
              <a:t>Tony Blain, </a:t>
            </a:r>
            <a:r>
              <a:rPr lang="en-US" dirty="0">
                <a:solidFill>
                  <a:srgbClr val="00B050"/>
                </a:solidFill>
                <a:hlinkClick r:id="rId3"/>
              </a:rPr>
              <a:t>tony_blain@yahoo.com</a:t>
            </a:r>
            <a:r>
              <a:rPr lang="en-US" dirty="0">
                <a:solidFill>
                  <a:srgbClr val="00B050"/>
                </a:solidFill>
              </a:rPr>
              <a:t>, 609-555-1212</a:t>
            </a:r>
          </a:p>
          <a:p>
            <a:pPr marL="566928" indent="-457200">
              <a:buAutoNum type="arabicPeriod"/>
            </a:pPr>
            <a:r>
              <a:rPr lang="en-US" dirty="0">
                <a:solidFill>
                  <a:srgbClr val="00B050"/>
                </a:solidFill>
              </a:rPr>
              <a:t>Dr. Marita Lopez, professor, 856-256-4500</a:t>
            </a:r>
          </a:p>
        </p:txBody>
      </p:sp>
      <p:sp>
        <p:nvSpPr>
          <p:cNvPr id="6" name="Content Placeholder 5"/>
          <p:cNvSpPr>
            <a:spLocks noGrp="1"/>
          </p:cNvSpPr>
          <p:nvPr>
            <p:ph sz="quarter" idx="4"/>
          </p:nvPr>
        </p:nvSpPr>
        <p:spPr>
          <a:xfrm>
            <a:off x="4645025" y="1336030"/>
            <a:ext cx="4346575" cy="3941763"/>
          </a:xfrm>
        </p:spPr>
        <p:txBody>
          <a:bodyPr>
            <a:normAutofit/>
          </a:bodyPr>
          <a:lstStyle/>
          <a:p>
            <a:pPr marL="109728" indent="0">
              <a:buNone/>
            </a:pPr>
            <a:r>
              <a:rPr lang="en-US" sz="1800" dirty="0"/>
              <a:t>Mr. Tony Blain, Owner (and former employer)</a:t>
            </a:r>
          </a:p>
          <a:p>
            <a:pPr marL="109728" indent="0">
              <a:buNone/>
            </a:pPr>
            <a:r>
              <a:rPr lang="en-US" sz="1800" dirty="0"/>
              <a:t>Blain’s Seafood Shack, Marlton NJ,</a:t>
            </a:r>
          </a:p>
          <a:p>
            <a:pPr marL="109728" indent="0">
              <a:buNone/>
            </a:pPr>
            <a:r>
              <a:rPr lang="en-US" sz="1800" dirty="0">
                <a:hlinkClick r:id="rId3"/>
              </a:rPr>
              <a:t>tony_blain@yahoo.com</a:t>
            </a:r>
            <a:endParaRPr lang="en-US" sz="1800" dirty="0"/>
          </a:p>
          <a:p>
            <a:pPr marL="109728" indent="0">
              <a:buNone/>
            </a:pPr>
            <a:r>
              <a:rPr lang="en-US" sz="1800" dirty="0"/>
              <a:t>609-555-1212</a:t>
            </a:r>
          </a:p>
          <a:p>
            <a:pPr marL="109728" indent="0">
              <a:buNone/>
            </a:pPr>
            <a:endParaRPr lang="en-US" sz="1800" dirty="0"/>
          </a:p>
          <a:p>
            <a:pPr marL="109728" indent="0">
              <a:buNone/>
            </a:pPr>
            <a:r>
              <a:rPr lang="en-US" sz="1800" dirty="0"/>
              <a:t>Marita Lopez, </a:t>
            </a:r>
            <a:r>
              <a:rPr lang="en-US" sz="1800" dirty="0" err="1"/>
              <a:t>Ed.D</a:t>
            </a:r>
            <a:r>
              <a:rPr lang="en-US" sz="1800" dirty="0"/>
              <a:t>.</a:t>
            </a:r>
          </a:p>
          <a:p>
            <a:pPr marL="109728" indent="0">
              <a:buNone/>
            </a:pPr>
            <a:r>
              <a:rPr lang="en-US" sz="1800" dirty="0"/>
              <a:t>Assistant Professor</a:t>
            </a:r>
          </a:p>
          <a:p>
            <a:pPr marL="109728" indent="0">
              <a:buNone/>
            </a:pPr>
            <a:r>
              <a:rPr lang="en-US" sz="1800" dirty="0"/>
              <a:t>Department of Health and Exercise Science</a:t>
            </a:r>
          </a:p>
          <a:p>
            <a:pPr marL="109728" indent="0">
              <a:buNone/>
            </a:pPr>
            <a:r>
              <a:rPr lang="en-US" sz="1800" dirty="0"/>
              <a:t>Rowan University</a:t>
            </a:r>
          </a:p>
          <a:p>
            <a:pPr marL="109728" indent="0">
              <a:buNone/>
            </a:pPr>
            <a:r>
              <a:rPr lang="en-US" sz="1800" dirty="0"/>
              <a:t>Glassboro NJ</a:t>
            </a:r>
          </a:p>
          <a:p>
            <a:pPr marL="109728" indent="0">
              <a:buNone/>
            </a:pPr>
            <a:r>
              <a:rPr lang="en-US" sz="1800" dirty="0">
                <a:hlinkClick r:id="rId4"/>
              </a:rPr>
              <a:t>lopezm@rowan.edu</a:t>
            </a:r>
            <a:endParaRPr lang="en-US" sz="1800" dirty="0"/>
          </a:p>
          <a:p>
            <a:pPr marL="109728" indent="0">
              <a:buNone/>
            </a:pPr>
            <a:r>
              <a:rPr lang="en-US" sz="1800" dirty="0"/>
              <a:t>856-256-4500</a:t>
            </a:r>
          </a:p>
        </p:txBody>
      </p:sp>
      <p:sp>
        <p:nvSpPr>
          <p:cNvPr id="7" name="TextBox 6"/>
          <p:cNvSpPr txBox="1"/>
          <p:nvPr/>
        </p:nvSpPr>
        <p:spPr>
          <a:xfrm>
            <a:off x="304800" y="5181600"/>
            <a:ext cx="8534400" cy="1295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576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148589" y="152400"/>
            <a:ext cx="8846821"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14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28601" y="304800"/>
            <a:ext cx="502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b="10526"/>
          <a:stretch/>
        </p:blipFill>
        <p:spPr bwMode="auto">
          <a:xfrm>
            <a:off x="5316620" y="304800"/>
            <a:ext cx="375118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AA7FBB53-0A56-4DD3-913D-180D51859FB1}"/>
              </a:ext>
            </a:extLst>
          </p:cNvPr>
          <p:cNvSpPr/>
          <p:nvPr/>
        </p:nvSpPr>
        <p:spPr>
          <a:xfrm>
            <a:off x="1752600" y="457200"/>
            <a:ext cx="838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3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A26BEF-76FC-49A6-A4C6-B41EEAC2DCD5}"/>
              </a:ext>
            </a:extLst>
          </p:cNvPr>
          <p:cNvPicPr>
            <a:picLocks noChangeAspect="1"/>
          </p:cNvPicPr>
          <p:nvPr/>
        </p:nvPicPr>
        <p:blipFill rotWithShape="1">
          <a:blip r:embed="rId3"/>
          <a:srcRect l="15833" t="15556" r="39167" b="50530"/>
          <a:stretch/>
        </p:blipFill>
        <p:spPr>
          <a:xfrm>
            <a:off x="-76200" y="-191193"/>
            <a:ext cx="9143999" cy="7086600"/>
          </a:xfrm>
          <a:prstGeom prst="rect">
            <a:avLst/>
          </a:prstGeom>
        </p:spPr>
      </p:pic>
      <p:sp>
        <p:nvSpPr>
          <p:cNvPr id="2" name="TextBox 1"/>
          <p:cNvSpPr txBox="1"/>
          <p:nvPr/>
        </p:nvSpPr>
        <p:spPr>
          <a:xfrm>
            <a:off x="304800" y="1143000"/>
            <a:ext cx="2438400" cy="276999"/>
          </a:xfrm>
          <a:prstGeom prst="rect">
            <a:avLst/>
          </a:prstGeom>
          <a:noFill/>
        </p:spPr>
        <p:txBody>
          <a:bodyPr wrap="square" rtlCol="0">
            <a:spAutoFit/>
          </a:bodyPr>
          <a:lstStyle/>
          <a:p>
            <a:r>
              <a:rPr lang="en-US" sz="1200" dirty="0" smtClean="0">
                <a:solidFill>
                  <a:srgbClr val="FF0000"/>
                </a:solidFill>
              </a:rPr>
              <a:t>Summary of Qualifications</a:t>
            </a:r>
            <a:endParaRPr lang="en-US" sz="1200" dirty="0">
              <a:solidFill>
                <a:srgbClr val="FF0000"/>
              </a:solidFill>
            </a:endParaRPr>
          </a:p>
        </p:txBody>
      </p:sp>
    </p:spTree>
    <p:extLst>
      <p:ext uri="{BB962C8B-B14F-4D97-AF65-F5344CB8AC3E}">
        <p14:creationId xmlns:p14="http://schemas.microsoft.com/office/powerpoint/2010/main" val="185047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FA3AE0-4ABC-4AE4-8198-A98CE22C58E9}"/>
              </a:ext>
            </a:extLst>
          </p:cNvPr>
          <p:cNvPicPr>
            <a:picLocks noGrp="1" noChangeAspect="1"/>
          </p:cNvPicPr>
          <p:nvPr>
            <p:ph sz="quarter" idx="4"/>
          </p:nvPr>
        </p:nvPicPr>
        <p:blipFill>
          <a:blip r:embed="rId2"/>
          <a:stretch>
            <a:fillRect/>
          </a:stretch>
        </p:blipFill>
        <p:spPr>
          <a:xfrm>
            <a:off x="838200" y="58994"/>
            <a:ext cx="7239000" cy="6722806"/>
          </a:xfrm>
          <a:prstGeom prst="rect">
            <a:avLst/>
          </a:prstGeom>
        </p:spPr>
      </p:pic>
    </p:spTree>
    <p:extLst>
      <p:ext uri="{BB962C8B-B14F-4D97-AF65-F5344CB8AC3E}">
        <p14:creationId xmlns:p14="http://schemas.microsoft.com/office/powerpoint/2010/main" val="160710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 y="990601"/>
            <a:ext cx="8991600" cy="4953000"/>
          </a:xfrm>
        </p:spPr>
        <p:txBody>
          <a:bodyPr>
            <a:normAutofit fontScale="92500"/>
          </a:bodyPr>
          <a:lstStyle/>
          <a:p>
            <a:r>
              <a:rPr lang="en-US" dirty="0"/>
              <a:t>Review company in advance</a:t>
            </a:r>
          </a:p>
          <a:p>
            <a:pPr lvl="1"/>
            <a:r>
              <a:rPr lang="en-US" dirty="0"/>
              <a:t>know their vision and mission statements</a:t>
            </a:r>
          </a:p>
          <a:p>
            <a:pPr lvl="1"/>
            <a:r>
              <a:rPr lang="en-US" dirty="0"/>
              <a:t>know their history; how long in business; other locations, etc.</a:t>
            </a:r>
          </a:p>
          <a:p>
            <a:pPr lvl="1"/>
            <a:r>
              <a:rPr lang="en-US" dirty="0"/>
              <a:t>know owner, CEO, managers, staff by name and background</a:t>
            </a:r>
          </a:p>
          <a:p>
            <a:r>
              <a:rPr lang="en-US" dirty="0"/>
              <a:t>Arrive 15-30 minutes early</a:t>
            </a:r>
          </a:p>
          <a:p>
            <a:r>
              <a:rPr lang="en-US" dirty="0"/>
              <a:t>Bring briefcase with resume, cards, pre-written questions, materials to write on &amp; with</a:t>
            </a:r>
          </a:p>
          <a:p>
            <a:r>
              <a:rPr lang="en-US" dirty="0"/>
              <a:t>Shake hands, repeat name, eye contact; write names down</a:t>
            </a:r>
          </a:p>
          <a:p>
            <a:r>
              <a:rPr lang="en-US" dirty="0"/>
              <a:t>Know YOUR vision/mission statement</a:t>
            </a:r>
          </a:p>
          <a:p>
            <a:pPr lvl="1"/>
            <a:r>
              <a:rPr lang="en-US" dirty="0"/>
              <a:t>Organize YOUR work/educational</a:t>
            </a:r>
          </a:p>
          <a:p>
            <a:pPr lvl="1"/>
            <a:r>
              <a:rPr lang="en-US" dirty="0"/>
              <a:t>Know names of all work &amp; supervisors</a:t>
            </a:r>
          </a:p>
          <a:p>
            <a:pPr marL="393192" lvl="1" indent="0">
              <a:buNone/>
            </a:pPr>
            <a:endParaRPr lang="en-US" dirty="0"/>
          </a:p>
        </p:txBody>
      </p:sp>
      <p:sp>
        <p:nvSpPr>
          <p:cNvPr id="7" name="Title 6"/>
          <p:cNvSpPr>
            <a:spLocks noGrp="1"/>
          </p:cNvSpPr>
          <p:nvPr>
            <p:ph type="title"/>
          </p:nvPr>
        </p:nvSpPr>
        <p:spPr>
          <a:xfrm>
            <a:off x="457200" y="65483"/>
            <a:ext cx="8229600" cy="1143000"/>
          </a:xfrm>
        </p:spPr>
        <p:txBody>
          <a:bodyPr/>
          <a:lstStyle/>
          <a:p>
            <a:pPr algn="ctr"/>
            <a:r>
              <a:rPr lang="en-US" dirty="0"/>
              <a:t>Interview Preparation</a:t>
            </a:r>
          </a:p>
        </p:txBody>
      </p:sp>
    </p:spTree>
    <p:extLst>
      <p:ext uri="{BB962C8B-B14F-4D97-AF65-F5344CB8AC3E}">
        <p14:creationId xmlns:p14="http://schemas.microsoft.com/office/powerpoint/2010/main" val="223549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 y="1481328"/>
            <a:ext cx="8915400" cy="4525963"/>
          </a:xfrm>
        </p:spPr>
        <p:txBody>
          <a:bodyPr>
            <a:normAutofit fontScale="92500" lnSpcReduction="10000"/>
          </a:bodyPr>
          <a:lstStyle/>
          <a:p>
            <a:r>
              <a:rPr lang="en-US" dirty="0"/>
              <a:t>Provide an overview of your professional background and experiences (highlights)</a:t>
            </a:r>
          </a:p>
          <a:p>
            <a:endParaRPr lang="en-US" dirty="0"/>
          </a:p>
          <a:p>
            <a:r>
              <a:rPr lang="en-US" dirty="0"/>
              <a:t>Why would you like to be part of our facility? </a:t>
            </a:r>
          </a:p>
          <a:p>
            <a:endParaRPr lang="en-US" dirty="0"/>
          </a:p>
          <a:p>
            <a:r>
              <a:rPr lang="en-US" dirty="0"/>
              <a:t>How would you describe your interactions with fellow employees &amp; supervisors? How would they describe?</a:t>
            </a:r>
          </a:p>
          <a:p>
            <a:endParaRPr lang="en-US" dirty="0"/>
          </a:p>
          <a:p>
            <a:r>
              <a:rPr lang="en-US" dirty="0"/>
              <a:t>What are your strengths as a professional in this field?  What is a weakness? What are you doing to overcome this weakness?</a:t>
            </a:r>
          </a:p>
          <a:p>
            <a:pPr lvl="0"/>
            <a:endParaRPr lang="en-US" dirty="0"/>
          </a:p>
          <a:p>
            <a:endParaRPr lang="en-US" dirty="0"/>
          </a:p>
        </p:txBody>
      </p:sp>
      <p:sp>
        <p:nvSpPr>
          <p:cNvPr id="7" name="Title 6"/>
          <p:cNvSpPr>
            <a:spLocks noGrp="1"/>
          </p:cNvSpPr>
          <p:nvPr>
            <p:ph type="title"/>
          </p:nvPr>
        </p:nvSpPr>
        <p:spPr/>
        <p:txBody>
          <a:bodyPr/>
          <a:lstStyle/>
          <a:p>
            <a:r>
              <a:rPr lang="en-US" dirty="0"/>
              <a:t>Common Interview Questions </a:t>
            </a:r>
          </a:p>
        </p:txBody>
      </p:sp>
    </p:spTree>
    <p:extLst>
      <p:ext uri="{BB962C8B-B14F-4D97-AF65-F5344CB8AC3E}">
        <p14:creationId xmlns:p14="http://schemas.microsoft.com/office/powerpoint/2010/main" val="23973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 y="1481328"/>
            <a:ext cx="8915400" cy="4525963"/>
          </a:xfrm>
        </p:spPr>
        <p:txBody>
          <a:bodyPr>
            <a:normAutofit/>
          </a:bodyPr>
          <a:lstStyle/>
          <a:p>
            <a:r>
              <a:rPr lang="en-US" sz="2400" dirty="0"/>
              <a:t>What is your experience in working with diverse populations in terms of ethnicity, geographic origin, sexual orientation, and/or level of ability/disability.</a:t>
            </a:r>
          </a:p>
          <a:p>
            <a:endParaRPr lang="en-US" sz="2400" dirty="0"/>
          </a:p>
          <a:p>
            <a:r>
              <a:rPr lang="en-US" sz="2400" dirty="0"/>
              <a:t>How do you contribute to your profession? </a:t>
            </a:r>
          </a:p>
          <a:p>
            <a:pPr lvl="1"/>
            <a:r>
              <a:rPr lang="en-US" sz="2000" dirty="0"/>
              <a:t>Which professional organizations have you been a member or a leader? </a:t>
            </a:r>
          </a:p>
          <a:p>
            <a:pPr lvl="1"/>
            <a:r>
              <a:rPr lang="en-US" sz="2000" dirty="0"/>
              <a:t>What certifications do you have?</a:t>
            </a:r>
          </a:p>
          <a:p>
            <a:pPr lvl="1"/>
            <a:r>
              <a:rPr lang="en-US" sz="2000" dirty="0"/>
              <a:t>Which conferences do you attend?  </a:t>
            </a:r>
          </a:p>
          <a:p>
            <a:pPr lvl="1"/>
            <a:r>
              <a:rPr lang="en-US" sz="2000" dirty="0"/>
              <a:t>Do you offer or would you be able to offer professional training? to your colleagues?  </a:t>
            </a:r>
          </a:p>
          <a:p>
            <a:endParaRPr lang="en-US" dirty="0"/>
          </a:p>
          <a:p>
            <a:pPr lvl="0"/>
            <a:endParaRPr lang="en-US" dirty="0"/>
          </a:p>
          <a:p>
            <a:endParaRPr lang="en-US" dirty="0"/>
          </a:p>
        </p:txBody>
      </p:sp>
      <p:sp>
        <p:nvSpPr>
          <p:cNvPr id="7" name="Title 6"/>
          <p:cNvSpPr>
            <a:spLocks noGrp="1"/>
          </p:cNvSpPr>
          <p:nvPr>
            <p:ph type="title"/>
          </p:nvPr>
        </p:nvSpPr>
        <p:spPr/>
        <p:txBody>
          <a:bodyPr/>
          <a:lstStyle/>
          <a:p>
            <a:r>
              <a:rPr lang="en-US" dirty="0"/>
              <a:t>Common Interview Questions </a:t>
            </a:r>
          </a:p>
        </p:txBody>
      </p:sp>
    </p:spTree>
    <p:extLst>
      <p:ext uri="{BB962C8B-B14F-4D97-AF65-F5344CB8AC3E}">
        <p14:creationId xmlns:p14="http://schemas.microsoft.com/office/powerpoint/2010/main" val="21430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Where do you see yourself in 5 years?</a:t>
            </a:r>
          </a:p>
          <a:p>
            <a:pPr marL="109728" indent="0">
              <a:buNone/>
            </a:pPr>
            <a:endParaRPr lang="en-US" dirty="0"/>
          </a:p>
          <a:p>
            <a:r>
              <a:rPr lang="en-US" dirty="0"/>
              <a:t>What are your questions for us? </a:t>
            </a:r>
          </a:p>
          <a:p>
            <a:pPr lvl="1"/>
            <a:r>
              <a:rPr lang="en-US" dirty="0"/>
              <a:t>Make sure you have at least 3</a:t>
            </a:r>
          </a:p>
          <a:p>
            <a:endParaRPr lang="en-US" dirty="0"/>
          </a:p>
          <a:p>
            <a:r>
              <a:rPr lang="en-US" dirty="0"/>
              <a:t>Others?</a:t>
            </a:r>
          </a:p>
        </p:txBody>
      </p:sp>
      <p:sp>
        <p:nvSpPr>
          <p:cNvPr id="3" name="Title 2"/>
          <p:cNvSpPr>
            <a:spLocks noGrp="1"/>
          </p:cNvSpPr>
          <p:nvPr>
            <p:ph type="title"/>
          </p:nvPr>
        </p:nvSpPr>
        <p:spPr/>
        <p:txBody>
          <a:bodyPr/>
          <a:lstStyle/>
          <a:p>
            <a:r>
              <a:rPr lang="en-US" dirty="0"/>
              <a:t>Common Interview Questions </a:t>
            </a:r>
          </a:p>
        </p:txBody>
      </p:sp>
    </p:spTree>
    <p:extLst>
      <p:ext uri="{BB962C8B-B14F-4D97-AF65-F5344CB8AC3E}">
        <p14:creationId xmlns:p14="http://schemas.microsoft.com/office/powerpoint/2010/main" val="415290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BB5785-3595-4951-BCF3-CE227F0D8C01}"/>
              </a:ext>
            </a:extLst>
          </p:cNvPr>
          <p:cNvSpPr>
            <a:spLocks noGrp="1"/>
          </p:cNvSpPr>
          <p:nvPr>
            <p:ph idx="1"/>
          </p:nvPr>
        </p:nvSpPr>
        <p:spPr>
          <a:xfrm>
            <a:off x="152400" y="1603566"/>
            <a:ext cx="8839200" cy="5102034"/>
          </a:xfrm>
        </p:spPr>
        <p:txBody>
          <a:bodyPr>
            <a:normAutofit fontScale="32500" lnSpcReduction="20000"/>
          </a:bodyPr>
          <a:lstStyle/>
          <a:p>
            <a:pPr fontAlgn="base">
              <a:spcBef>
                <a:spcPts val="600"/>
              </a:spcBef>
              <a:spcAft>
                <a:spcPts val="600"/>
              </a:spcAft>
            </a:pPr>
            <a:r>
              <a:rPr lang="en-US" sz="9600" dirty="0">
                <a:latin typeface="Times New Roman" panose="02020603050405020304" pitchFamily="18" charset="0"/>
                <a:cs typeface="Times New Roman" panose="02020603050405020304" pitchFamily="18" charset="0"/>
              </a:rPr>
              <a:t>Interview is only beginning of conversation. Don’t come off as annoying, but MUST stay on employer’s radar.</a:t>
            </a:r>
            <a:r>
              <a:rPr lang="en-US" sz="9600" b="1" dirty="0">
                <a:latin typeface="Times New Roman" panose="02020603050405020304" pitchFamily="18" charset="0"/>
                <a:cs typeface="Times New Roman" panose="02020603050405020304" pitchFamily="18" charset="0"/>
              </a:rPr>
              <a:t/>
            </a:r>
            <a:br>
              <a:rPr lang="en-US" sz="9600" b="1" dirty="0">
                <a:latin typeface="Times New Roman" panose="02020603050405020304" pitchFamily="18" charset="0"/>
                <a:cs typeface="Times New Roman" panose="02020603050405020304" pitchFamily="18" charset="0"/>
              </a:rPr>
            </a:br>
            <a:endParaRPr lang="en-US" sz="9600" dirty="0">
              <a:latin typeface="Times New Roman" panose="02020603050405020304" pitchFamily="18" charset="0"/>
              <a:cs typeface="Times New Roman" panose="02020603050405020304" pitchFamily="18" charset="0"/>
            </a:endParaRPr>
          </a:p>
          <a:p>
            <a:pPr fontAlgn="base">
              <a:spcBef>
                <a:spcPts val="600"/>
              </a:spcBef>
              <a:spcAft>
                <a:spcPts val="600"/>
              </a:spcAft>
            </a:pPr>
            <a:r>
              <a:rPr lang="en-US" sz="9600" b="1" dirty="0">
                <a:latin typeface="Times New Roman" panose="02020603050405020304" pitchFamily="18" charset="0"/>
                <a:cs typeface="Times New Roman" panose="02020603050405020304" pitchFamily="18" charset="0"/>
              </a:rPr>
              <a:t>1. Write a Thank You Note</a:t>
            </a:r>
            <a:endParaRPr lang="en-US" sz="9600" dirty="0">
              <a:latin typeface="Times New Roman" panose="02020603050405020304" pitchFamily="18" charset="0"/>
              <a:cs typeface="Times New Roman" panose="02020603050405020304" pitchFamily="18" charset="0"/>
            </a:endParaRPr>
          </a:p>
          <a:p>
            <a:pPr lvl="1" fontAlgn="base">
              <a:spcBef>
                <a:spcPts val="600"/>
              </a:spcBef>
              <a:spcAft>
                <a:spcPts val="600"/>
              </a:spcAft>
            </a:pPr>
            <a:r>
              <a:rPr lang="en-US" sz="9600" dirty="0">
                <a:latin typeface="Times New Roman" panose="02020603050405020304" pitchFamily="18" charset="0"/>
                <a:cs typeface="Times New Roman" panose="02020603050405020304" pitchFamily="18" charset="0"/>
              </a:rPr>
              <a:t>preferably handwritten letter sent through mail (more likely to be read, email on time is better than nothing) </a:t>
            </a:r>
          </a:p>
          <a:p>
            <a:pPr lvl="1" fontAlgn="base">
              <a:spcBef>
                <a:spcPts val="600"/>
              </a:spcBef>
              <a:spcAft>
                <a:spcPts val="600"/>
              </a:spcAft>
            </a:pPr>
            <a:r>
              <a:rPr lang="en-US" sz="9600" dirty="0">
                <a:latin typeface="Times New Roman" panose="02020603050405020304" pitchFamily="18" charset="0"/>
                <a:cs typeface="Times New Roman" panose="02020603050405020304" pitchFamily="18" charset="0"/>
              </a:rPr>
              <a:t>send a note to </a:t>
            </a:r>
            <a:r>
              <a:rPr lang="en-US" sz="9600" u="sng" dirty="0">
                <a:latin typeface="Times New Roman" panose="02020603050405020304" pitchFamily="18" charset="0"/>
                <a:cs typeface="Times New Roman" panose="02020603050405020304" pitchFamily="18" charset="0"/>
              </a:rPr>
              <a:t>every person</a:t>
            </a:r>
            <a:r>
              <a:rPr lang="en-US" sz="9600" dirty="0">
                <a:latin typeface="Times New Roman" panose="02020603050405020304" pitchFamily="18" charset="0"/>
                <a:cs typeface="Times New Roman" panose="02020603050405020304" pitchFamily="18" charset="0"/>
              </a:rPr>
              <a:t>, no later than 24 hours after interview </a:t>
            </a:r>
          </a:p>
          <a:p>
            <a:endParaRPr lang="en-US" dirty="0"/>
          </a:p>
        </p:txBody>
      </p:sp>
      <p:sp>
        <p:nvSpPr>
          <p:cNvPr id="3" name="Title 2">
            <a:extLst>
              <a:ext uri="{FF2B5EF4-FFF2-40B4-BE49-F238E27FC236}">
                <a16:creationId xmlns:a16="http://schemas.microsoft.com/office/drawing/2014/main" id="{B4C3AC2E-7696-4FFA-8984-47DE6B93CF40}"/>
              </a:ext>
            </a:extLst>
          </p:cNvPr>
          <p:cNvSpPr>
            <a:spLocks noGrp="1"/>
          </p:cNvSpPr>
          <p:nvPr>
            <p:ph type="title"/>
          </p:nvPr>
        </p:nvSpPr>
        <p:spPr/>
        <p:txBody>
          <a:bodyPr>
            <a:normAutofit fontScale="90000"/>
          </a:bodyPr>
          <a:lstStyle/>
          <a:p>
            <a:pPr algn="ctr" fontAlgn="base"/>
            <a:r>
              <a:rPr lang="en-US" sz="4400" dirty="0"/>
              <a:t>The Right Way to Follow Up After a Job Interview</a:t>
            </a:r>
          </a:p>
        </p:txBody>
      </p:sp>
      <p:sp>
        <p:nvSpPr>
          <p:cNvPr id="4" name="Rectangle 3">
            <a:extLst>
              <a:ext uri="{FF2B5EF4-FFF2-40B4-BE49-F238E27FC236}">
                <a16:creationId xmlns:a16="http://schemas.microsoft.com/office/drawing/2014/main" id="{EDD3FD9F-2363-4B18-97FF-338C847766DD}"/>
              </a:ext>
            </a:extLst>
          </p:cNvPr>
          <p:cNvSpPr/>
          <p:nvPr/>
        </p:nvSpPr>
        <p:spPr>
          <a:xfrm>
            <a:off x="3962400" y="5672322"/>
            <a:ext cx="4572000" cy="461665"/>
          </a:xfrm>
          <a:prstGeom prst="rect">
            <a:avLst/>
          </a:prstGeom>
        </p:spPr>
        <p:txBody>
          <a:bodyPr>
            <a:spAutoFit/>
          </a:bodyPr>
          <a:lstStyle/>
          <a:p>
            <a:pPr lvl="0" algn="ctr">
              <a:defRPr/>
            </a:pPr>
            <a:r>
              <a:rPr lang="en-US" sz="1200" dirty="0">
                <a:hlinkClick r:id="rId3"/>
              </a:rPr>
              <a:t>https://www.ziprecruiter.com/blog/the-right-way-to-follow-up-after-a-job-interview/</a:t>
            </a:r>
            <a:endParaRPr lang="en-US" sz="1200" dirty="0"/>
          </a:p>
        </p:txBody>
      </p:sp>
    </p:spTree>
    <p:extLst>
      <p:ext uri="{BB962C8B-B14F-4D97-AF65-F5344CB8AC3E}">
        <p14:creationId xmlns:p14="http://schemas.microsoft.com/office/powerpoint/2010/main" val="47168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C07D1-382C-441A-BE47-FE5A26EED3AA}"/>
              </a:ext>
            </a:extLst>
          </p:cNvPr>
          <p:cNvSpPr>
            <a:spLocks noGrp="1"/>
          </p:cNvSpPr>
          <p:nvPr>
            <p:ph idx="1"/>
          </p:nvPr>
        </p:nvSpPr>
        <p:spPr/>
        <p:txBody>
          <a:bodyPr>
            <a:normAutofit fontScale="25000" lnSpcReduction="20000"/>
          </a:bodyPr>
          <a:lstStyle/>
          <a:p>
            <a:pPr fontAlgn="base">
              <a:spcBef>
                <a:spcPts val="600"/>
              </a:spcBef>
              <a:spcAft>
                <a:spcPts val="600"/>
              </a:spcAft>
            </a:pPr>
            <a:r>
              <a:rPr lang="en-US" sz="9600" dirty="0">
                <a:latin typeface="Times New Roman" panose="02020603050405020304" pitchFamily="18" charset="0"/>
                <a:cs typeface="Times New Roman" panose="02020603050405020304" pitchFamily="18" charset="0"/>
              </a:rPr>
              <a:t>Keep these things in mind in your note:</a:t>
            </a:r>
          </a:p>
          <a:p>
            <a:pPr lvl="1" fontAlgn="base">
              <a:spcBef>
                <a:spcPts val="600"/>
              </a:spcBef>
              <a:spcAft>
                <a:spcPts val="600"/>
              </a:spcAft>
            </a:pPr>
            <a:r>
              <a:rPr lang="en-US" sz="9600" b="1" dirty="0">
                <a:latin typeface="Times New Roman" panose="02020603050405020304" pitchFamily="18" charset="0"/>
                <a:cs typeface="Times New Roman" panose="02020603050405020304" pitchFamily="18" charset="0"/>
              </a:rPr>
              <a:t>Be brief, friendly, &amp; conversational</a:t>
            </a:r>
            <a:r>
              <a:rPr lang="en-US" sz="9600" dirty="0">
                <a:latin typeface="Times New Roman" panose="02020603050405020304" pitchFamily="18" charset="0"/>
                <a:cs typeface="Times New Roman" panose="02020603050405020304" pitchFamily="18" charset="0"/>
              </a:rPr>
              <a:t>. Let your gratitude and personality show</a:t>
            </a:r>
          </a:p>
          <a:p>
            <a:pPr lvl="1" fontAlgn="base">
              <a:spcBef>
                <a:spcPts val="600"/>
              </a:spcBef>
              <a:spcAft>
                <a:spcPts val="600"/>
              </a:spcAft>
            </a:pPr>
            <a:r>
              <a:rPr lang="en-US" sz="9600" b="1" dirty="0">
                <a:latin typeface="Times New Roman" panose="02020603050405020304" pitchFamily="18" charset="0"/>
                <a:cs typeface="Times New Roman" panose="02020603050405020304" pitchFamily="18" charset="0"/>
              </a:rPr>
              <a:t>Restate your interest in job</a:t>
            </a:r>
            <a:r>
              <a:rPr lang="en-US" sz="9600" dirty="0">
                <a:latin typeface="Times New Roman" panose="02020603050405020304" pitchFamily="18" charset="0"/>
                <a:cs typeface="Times New Roman" panose="02020603050405020304" pitchFamily="18" charset="0"/>
              </a:rPr>
              <a:t> &amp; any relevant details on why you’re qualified</a:t>
            </a:r>
          </a:p>
          <a:p>
            <a:pPr lvl="1" fontAlgn="base">
              <a:spcBef>
                <a:spcPts val="600"/>
              </a:spcBef>
              <a:spcAft>
                <a:spcPts val="600"/>
              </a:spcAft>
            </a:pPr>
            <a:r>
              <a:rPr lang="en-US" sz="9600" b="1" dirty="0">
                <a:latin typeface="Times New Roman" panose="02020603050405020304" pitchFamily="18" charset="0"/>
                <a:cs typeface="Times New Roman" panose="02020603050405020304" pitchFamily="18" charset="0"/>
              </a:rPr>
              <a:t>Thank employer for their time:</a:t>
            </a:r>
            <a:r>
              <a:rPr lang="en-US" sz="9600" dirty="0">
                <a:latin typeface="Times New Roman" panose="02020603050405020304" pitchFamily="18" charset="0"/>
                <a:cs typeface="Times New Roman" panose="02020603050405020304" pitchFamily="18" charset="0"/>
              </a:rPr>
              <a:t> job interviews require a lot of time for employers</a:t>
            </a:r>
          </a:p>
          <a:p>
            <a:pPr lvl="1" fontAlgn="base">
              <a:spcBef>
                <a:spcPts val="600"/>
              </a:spcBef>
              <a:spcAft>
                <a:spcPts val="600"/>
              </a:spcAft>
            </a:pPr>
            <a:r>
              <a:rPr lang="en-US" sz="9600" dirty="0">
                <a:latin typeface="Times New Roman" panose="02020603050405020304" pitchFamily="18" charset="0"/>
                <a:cs typeface="Times New Roman" panose="02020603050405020304" pitchFamily="18" charset="0"/>
              </a:rPr>
              <a:t>Excellent opportunity to</a:t>
            </a:r>
            <a:r>
              <a:rPr lang="en-US" sz="9600" b="1" dirty="0">
                <a:latin typeface="Times New Roman" panose="02020603050405020304" pitchFamily="18" charset="0"/>
                <a:cs typeface="Times New Roman" panose="02020603050405020304" pitchFamily="18" charset="0"/>
              </a:rPr>
              <a:t> add any significant information you may have forgotten to say in the interview</a:t>
            </a:r>
            <a:endParaRPr lang="en-US" sz="9600" dirty="0">
              <a:latin typeface="Times New Roman" panose="02020603050405020304" pitchFamily="18"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82EC4393-965E-4AC2-BB38-7DC3A48FB177}"/>
              </a:ext>
            </a:extLst>
          </p:cNvPr>
          <p:cNvSpPr>
            <a:spLocks noGrp="1"/>
          </p:cNvSpPr>
          <p:nvPr>
            <p:ph type="title"/>
          </p:nvPr>
        </p:nvSpPr>
        <p:spPr/>
        <p:txBody>
          <a:bodyPr/>
          <a:lstStyle/>
          <a:p>
            <a:pPr algn="ctr"/>
            <a:r>
              <a:rPr lang="en-US" dirty="0"/>
              <a:t>Follow Up</a:t>
            </a:r>
          </a:p>
        </p:txBody>
      </p:sp>
      <p:sp>
        <p:nvSpPr>
          <p:cNvPr id="4" name="Rectangle 3">
            <a:extLst>
              <a:ext uri="{FF2B5EF4-FFF2-40B4-BE49-F238E27FC236}">
                <a16:creationId xmlns:a16="http://schemas.microsoft.com/office/drawing/2014/main" id="{D78242F6-D4C7-40C9-80BB-01CD79AFD6D4}"/>
              </a:ext>
            </a:extLst>
          </p:cNvPr>
          <p:cNvSpPr/>
          <p:nvPr/>
        </p:nvSpPr>
        <p:spPr>
          <a:xfrm>
            <a:off x="3962400" y="5672322"/>
            <a:ext cx="4572000" cy="461665"/>
          </a:xfrm>
          <a:prstGeom prst="rect">
            <a:avLst/>
          </a:prstGeom>
        </p:spPr>
        <p:txBody>
          <a:bodyPr>
            <a:spAutoFit/>
          </a:bodyPr>
          <a:lstStyle/>
          <a:p>
            <a:pPr lvl="0" algn="ctr">
              <a:defRPr/>
            </a:pPr>
            <a:r>
              <a:rPr lang="en-US" sz="1200" dirty="0">
                <a:hlinkClick r:id="rId3"/>
              </a:rPr>
              <a:t>https://www.ziprecruiter.com/blog/the-right-way-to-follow-up-after-a-job-interview/</a:t>
            </a:r>
            <a:endParaRPr lang="en-US" sz="1200" dirty="0"/>
          </a:p>
        </p:txBody>
      </p:sp>
    </p:spTree>
    <p:extLst>
      <p:ext uri="{BB962C8B-B14F-4D97-AF65-F5344CB8AC3E}">
        <p14:creationId xmlns:p14="http://schemas.microsoft.com/office/powerpoint/2010/main" val="329884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379D88-10BC-4A7D-9137-C32B6F29DEF5}"/>
              </a:ext>
            </a:extLst>
          </p:cNvPr>
          <p:cNvSpPr>
            <a:spLocks noGrp="1"/>
          </p:cNvSpPr>
          <p:nvPr>
            <p:ph idx="1"/>
          </p:nvPr>
        </p:nvSpPr>
        <p:spPr>
          <a:xfrm>
            <a:off x="457200" y="1481328"/>
            <a:ext cx="8382000" cy="4525963"/>
          </a:xfrm>
        </p:spPr>
        <p:txBody>
          <a:bodyPr>
            <a:normAutofit fontScale="62500" lnSpcReduction="20000"/>
          </a:bodyPr>
          <a:lstStyle/>
          <a:p>
            <a:pPr marL="109728" indent="0" fontAlgn="base">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Hi [</a:t>
            </a:r>
            <a:r>
              <a:rPr lang="en-US" sz="2800" dirty="0">
                <a:highlight>
                  <a:srgbClr val="FFFF00"/>
                </a:highlight>
                <a:latin typeface="Times New Roman" panose="02020603050405020304" pitchFamily="18" charset="0"/>
                <a:cs typeface="Times New Roman" panose="02020603050405020304" pitchFamily="18" charset="0"/>
              </a:rPr>
              <a:t>Interviewer Name</a:t>
            </a:r>
            <a:r>
              <a:rPr lang="en-US" sz="2800" dirty="0">
                <a:latin typeface="Times New Roman" panose="02020603050405020304" pitchFamily="18" charset="0"/>
                <a:cs typeface="Times New Roman" panose="02020603050405020304" pitchFamily="18" charset="0"/>
              </a:rPr>
              <a:t>],</a:t>
            </a:r>
          </a:p>
          <a:p>
            <a:pPr marL="109728" indent="0" fontAlgn="base">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Thank you so much for meeting with me today. After learning more about the position, I’m very excited for the opportunity to join your team and help [</a:t>
            </a:r>
            <a:r>
              <a:rPr lang="en-US" sz="2800" i="1" dirty="0">
                <a:highlight>
                  <a:srgbClr val="FFFF00"/>
                </a:highlight>
                <a:latin typeface="Times New Roman" panose="02020603050405020304" pitchFamily="18" charset="0"/>
                <a:cs typeface="Times New Roman" panose="02020603050405020304" pitchFamily="18" charset="0"/>
              </a:rPr>
              <a:t>create world-class marketing campaigns, inspire prospective clients, increase revenue, etc</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for [</a:t>
            </a:r>
            <a:r>
              <a:rPr lang="en-US" sz="2800" dirty="0">
                <a:highlight>
                  <a:srgbClr val="FFFF00"/>
                </a:highlight>
                <a:latin typeface="Times New Roman" panose="02020603050405020304" pitchFamily="18" charset="0"/>
                <a:cs typeface="Times New Roman" panose="02020603050405020304" pitchFamily="18" charset="0"/>
              </a:rPr>
              <a:t>Company Name</a:t>
            </a:r>
            <a:r>
              <a:rPr lang="en-US" sz="2800" dirty="0">
                <a:latin typeface="Times New Roman" panose="02020603050405020304" pitchFamily="18" charset="0"/>
                <a:cs typeface="Times New Roman" panose="02020603050405020304" pitchFamily="18" charset="0"/>
              </a:rPr>
              <a:t>].</a:t>
            </a:r>
          </a:p>
          <a:p>
            <a:pPr marL="109728" indent="0" fontAlgn="base">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I know my years of experience of working on [</a:t>
            </a:r>
            <a:r>
              <a:rPr lang="en-US" sz="2800" i="1" dirty="0">
                <a:highlight>
                  <a:srgbClr val="FFFF00"/>
                </a:highlight>
                <a:latin typeface="Times New Roman" panose="02020603050405020304" pitchFamily="18" charset="0"/>
                <a:cs typeface="Times New Roman" panose="02020603050405020304" pitchFamily="18" charset="0"/>
              </a:rPr>
              <a:t>web development, copywriting, sales, etc</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would greatly benefit your company.</a:t>
            </a:r>
          </a:p>
          <a:p>
            <a:pPr marL="109728" indent="0" fontAlgn="base">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Please keep me posted on the status of the hiring process. I look forward to speaking with you soon.</a:t>
            </a:r>
          </a:p>
          <a:p>
            <a:pPr marL="109728" indent="0" fontAlgn="base">
              <a:lnSpc>
                <a:spcPct val="120000"/>
              </a:lnSpc>
              <a:spcBef>
                <a:spcPts val="600"/>
              </a:spcBef>
              <a:spcAft>
                <a:spcPts val="600"/>
              </a:spcAft>
              <a:buNone/>
            </a:pPr>
            <a:endParaRPr lang="en-US" sz="2800" dirty="0">
              <a:latin typeface="Times New Roman" panose="02020603050405020304" pitchFamily="18" charset="0"/>
              <a:cs typeface="Times New Roman" panose="02020603050405020304" pitchFamily="18" charset="0"/>
            </a:endParaRPr>
          </a:p>
          <a:p>
            <a:pPr marL="109728" indent="0" fontAlgn="base">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Warm regards,</a:t>
            </a:r>
          </a:p>
          <a:p>
            <a:pPr marL="109728" indent="0" fontAlgn="base">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a:t>
            </a:r>
            <a:r>
              <a:rPr lang="en-US" sz="2800" dirty="0">
                <a:highlight>
                  <a:srgbClr val="FFFF00"/>
                </a:highlight>
                <a:latin typeface="Times New Roman" panose="02020603050405020304" pitchFamily="18" charset="0"/>
                <a:cs typeface="Times New Roman" panose="02020603050405020304" pitchFamily="18" charset="0"/>
              </a:rPr>
              <a:t>Your Name</a:t>
            </a:r>
            <a:r>
              <a:rPr lang="en-US" sz="2800" dirty="0">
                <a:latin typeface="Times New Roman" panose="02020603050405020304" pitchFamily="18" charset="0"/>
                <a:cs typeface="Times New Roman" panose="02020603050405020304" pitchFamily="18" charset="0"/>
              </a:rPr>
              <a:t>]</a:t>
            </a:r>
          </a:p>
          <a:p>
            <a:pPr marL="109728" indent="0" fontAlgn="base">
              <a:buNone/>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C95E54F1-608E-47C2-8457-B79A0E14067B}"/>
              </a:ext>
            </a:extLst>
          </p:cNvPr>
          <p:cNvSpPr>
            <a:spLocks noGrp="1"/>
          </p:cNvSpPr>
          <p:nvPr>
            <p:ph type="title"/>
          </p:nvPr>
        </p:nvSpPr>
        <p:spPr/>
        <p:txBody>
          <a:bodyPr/>
          <a:lstStyle/>
          <a:p>
            <a:pPr algn="ctr"/>
            <a:r>
              <a:rPr lang="en-US" dirty="0"/>
              <a:t>Example Thank You Letter</a:t>
            </a:r>
          </a:p>
        </p:txBody>
      </p:sp>
      <p:sp>
        <p:nvSpPr>
          <p:cNvPr id="4" name="Rectangle 3">
            <a:extLst>
              <a:ext uri="{FF2B5EF4-FFF2-40B4-BE49-F238E27FC236}">
                <a16:creationId xmlns:a16="http://schemas.microsoft.com/office/drawing/2014/main" id="{F4254CD2-4ACF-4675-9444-3E11BCF84DA3}"/>
              </a:ext>
            </a:extLst>
          </p:cNvPr>
          <p:cNvSpPr/>
          <p:nvPr/>
        </p:nvSpPr>
        <p:spPr>
          <a:xfrm>
            <a:off x="4343400" y="6148736"/>
            <a:ext cx="4572000" cy="461665"/>
          </a:xfrm>
          <a:prstGeom prst="rect">
            <a:avLst/>
          </a:prstGeom>
        </p:spPr>
        <p:txBody>
          <a:bodyPr>
            <a:spAutoFit/>
          </a:bodyPr>
          <a:lstStyle/>
          <a:p>
            <a:pPr lvl="0" algn="ctr">
              <a:defRPr/>
            </a:pPr>
            <a:r>
              <a:rPr lang="en-US" sz="1200" dirty="0">
                <a:hlinkClick r:id="rId2"/>
              </a:rPr>
              <a:t>https://www.ziprecruiter.com/blog/the-right-way-to-follow-up-after-a-job-interview/</a:t>
            </a:r>
            <a:endParaRPr lang="en-US" sz="1200" dirty="0"/>
          </a:p>
        </p:txBody>
      </p:sp>
    </p:spTree>
    <p:extLst>
      <p:ext uri="{BB962C8B-B14F-4D97-AF65-F5344CB8AC3E}">
        <p14:creationId xmlns:p14="http://schemas.microsoft.com/office/powerpoint/2010/main" val="358321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6D5A4-CF75-4677-A66D-24E7C06233C6}"/>
              </a:ext>
            </a:extLst>
          </p:cNvPr>
          <p:cNvSpPr>
            <a:spLocks noGrp="1"/>
          </p:cNvSpPr>
          <p:nvPr>
            <p:ph idx="1"/>
          </p:nvPr>
        </p:nvSpPr>
        <p:spPr>
          <a:xfrm>
            <a:off x="457200" y="1350605"/>
            <a:ext cx="8229600" cy="4525963"/>
          </a:xfrm>
        </p:spPr>
        <p:txBody>
          <a:bodyPr>
            <a:normAutofit/>
          </a:bodyPr>
          <a:lstStyle/>
          <a:p>
            <a:pPr marL="109728" indent="0" fontAlgn="base">
              <a:buNone/>
            </a:pPr>
            <a:r>
              <a:rPr lang="en-US" sz="2400" dirty="0">
                <a:latin typeface="Times New Roman" panose="02020603050405020304" pitchFamily="18" charset="0"/>
                <a:cs typeface="Times New Roman" panose="02020603050405020304" pitchFamily="18" charset="0"/>
              </a:rPr>
              <a:t>If you’re really ambitious and feel good about the interview, you might even try to impress the employer and include an idea that could add value to their company in your follow-up.</a:t>
            </a:r>
          </a:p>
          <a:p>
            <a:pPr marL="109728" indent="0" fontAlgn="base">
              <a:buNone/>
            </a:pPr>
            <a:endParaRPr lang="en-US" sz="2400" dirty="0">
              <a:latin typeface="Times New Roman" panose="02020603050405020304" pitchFamily="18" charset="0"/>
              <a:cs typeface="Times New Roman" panose="02020603050405020304" pitchFamily="18" charset="0"/>
            </a:endParaRPr>
          </a:p>
          <a:p>
            <a:pPr marL="109728" indent="0" fontAlgn="base">
              <a:buNone/>
            </a:pPr>
            <a:r>
              <a:rPr lang="en-US" sz="2400" dirty="0">
                <a:latin typeface="Times New Roman" panose="02020603050405020304" pitchFamily="18" charset="0"/>
                <a:cs typeface="Times New Roman" panose="02020603050405020304" pitchFamily="18" charset="0"/>
              </a:rPr>
              <a:t>For example: </a:t>
            </a:r>
          </a:p>
          <a:p>
            <a:pPr marL="109728" indent="0" fontAlgn="base">
              <a:buNone/>
            </a:pPr>
            <a:endParaRPr lang="en-US" sz="2400" dirty="0">
              <a:latin typeface="Times New Roman" panose="02020603050405020304" pitchFamily="18" charset="0"/>
              <a:cs typeface="Times New Roman" panose="02020603050405020304" pitchFamily="18" charset="0"/>
            </a:endParaRPr>
          </a:p>
          <a:p>
            <a:pPr marL="109728" indent="0" fontAlgn="base">
              <a:buNone/>
            </a:pPr>
            <a:r>
              <a:rPr lang="en-US" sz="2400" dirty="0">
                <a:latin typeface="Times New Roman" panose="02020603050405020304" pitchFamily="18" charset="0"/>
                <a:cs typeface="Times New Roman" panose="02020603050405020304" pitchFamily="18" charset="0"/>
              </a:rPr>
              <a:t>“Our discussion about [</a:t>
            </a:r>
            <a:r>
              <a:rPr lang="en-US" sz="2400" dirty="0">
                <a:highlight>
                  <a:srgbClr val="FFFF00"/>
                </a:highlight>
                <a:latin typeface="Times New Roman" panose="02020603050405020304" pitchFamily="18" charset="0"/>
                <a:cs typeface="Times New Roman" panose="02020603050405020304" pitchFamily="18" charset="0"/>
              </a:rPr>
              <a:t>A, B, and C</a:t>
            </a:r>
            <a:r>
              <a:rPr lang="en-US" sz="2400" dirty="0">
                <a:latin typeface="Times New Roman" panose="02020603050405020304" pitchFamily="18" charset="0"/>
                <a:cs typeface="Times New Roman" panose="02020603050405020304" pitchFamily="18" charset="0"/>
              </a:rPr>
              <a:t>] gave me an idea. Has your team considered trying [</a:t>
            </a:r>
            <a:r>
              <a:rPr lang="en-US" sz="2400" dirty="0">
                <a:highlight>
                  <a:srgbClr val="FFFF00"/>
                </a:highlight>
                <a:latin typeface="Times New Roman" panose="02020603050405020304" pitchFamily="18" charset="0"/>
                <a:cs typeface="Times New Roman" panose="02020603050405020304" pitchFamily="18" charset="0"/>
              </a:rPr>
              <a:t>X, Y, and Z</a:t>
            </a:r>
            <a:r>
              <a:rPr lang="en-US" sz="2400" dirty="0">
                <a:latin typeface="Times New Roman" panose="02020603050405020304" pitchFamily="18" charset="0"/>
                <a:cs typeface="Times New Roman" panose="02020603050405020304" pitchFamily="18" charset="0"/>
              </a:rPr>
              <a:t>]? I found it to be an effective process in my last job.”</a:t>
            </a:r>
          </a:p>
          <a:p>
            <a:pPr marL="109728" indent="0" fontAlgn="base">
              <a:buNone/>
            </a:pPr>
            <a:endParaRPr lang="en-US" sz="2400" dirty="0">
              <a:latin typeface="Times New Roman" panose="02020603050405020304" pitchFamily="18" charset="0"/>
              <a:cs typeface="Times New Roman" panose="02020603050405020304" pitchFamily="18" charset="0"/>
            </a:endParaRPr>
          </a:p>
          <a:p>
            <a:pPr marL="109728" indent="0" fontAlgn="base">
              <a:buNone/>
            </a:pPr>
            <a:r>
              <a:rPr lang="en-US" sz="2400" dirty="0">
                <a:latin typeface="Times New Roman" panose="02020603050405020304" pitchFamily="18" charset="0"/>
                <a:cs typeface="Times New Roman" panose="02020603050405020304" pitchFamily="18" charset="0"/>
              </a:rPr>
              <a:t>Make it easy on them, remind them why you deserve the job.</a:t>
            </a:r>
          </a:p>
          <a:p>
            <a:endParaRPr lang="en-US" dirty="0"/>
          </a:p>
        </p:txBody>
      </p:sp>
      <p:sp>
        <p:nvSpPr>
          <p:cNvPr id="3" name="Title 2">
            <a:extLst>
              <a:ext uri="{FF2B5EF4-FFF2-40B4-BE49-F238E27FC236}">
                <a16:creationId xmlns:a16="http://schemas.microsoft.com/office/drawing/2014/main" id="{C7A74E93-8691-4ED6-987D-08C1E524CAA0}"/>
              </a:ext>
            </a:extLst>
          </p:cNvPr>
          <p:cNvSpPr>
            <a:spLocks noGrp="1"/>
          </p:cNvSpPr>
          <p:nvPr>
            <p:ph type="title"/>
          </p:nvPr>
        </p:nvSpPr>
        <p:spPr/>
        <p:txBody>
          <a:bodyPr/>
          <a:lstStyle/>
          <a:p>
            <a:pPr algn="ctr"/>
            <a:r>
              <a:rPr lang="en-US" dirty="0"/>
              <a:t>Example Thank You Letter</a:t>
            </a:r>
          </a:p>
        </p:txBody>
      </p:sp>
      <p:sp>
        <p:nvSpPr>
          <p:cNvPr id="4" name="Rectangle 3">
            <a:extLst>
              <a:ext uri="{FF2B5EF4-FFF2-40B4-BE49-F238E27FC236}">
                <a16:creationId xmlns:a16="http://schemas.microsoft.com/office/drawing/2014/main" id="{20C58DE7-8825-43C9-9F6F-6C6D82C08B5E}"/>
              </a:ext>
            </a:extLst>
          </p:cNvPr>
          <p:cNvSpPr/>
          <p:nvPr/>
        </p:nvSpPr>
        <p:spPr>
          <a:xfrm>
            <a:off x="4343400" y="6148736"/>
            <a:ext cx="4572000" cy="461665"/>
          </a:xfrm>
          <a:prstGeom prst="rect">
            <a:avLst/>
          </a:prstGeom>
        </p:spPr>
        <p:txBody>
          <a:bodyPr>
            <a:spAutoFit/>
          </a:bodyPr>
          <a:lstStyle/>
          <a:p>
            <a:pPr lvl="0" algn="ctr">
              <a:defRPr/>
            </a:pPr>
            <a:r>
              <a:rPr lang="en-US" sz="1200" dirty="0">
                <a:hlinkClick r:id="rId2"/>
              </a:rPr>
              <a:t>https://www.ziprecruiter.com/blog/the-right-way-to-follow-up-after-a-job-interview/</a:t>
            </a:r>
            <a:endParaRPr lang="en-US" sz="1200" dirty="0"/>
          </a:p>
        </p:txBody>
      </p:sp>
    </p:spTree>
    <p:extLst>
      <p:ext uri="{BB962C8B-B14F-4D97-AF65-F5344CB8AC3E}">
        <p14:creationId xmlns:p14="http://schemas.microsoft.com/office/powerpoint/2010/main" val="289148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79F6C-BB3A-41B5-9DB5-8F702FECB695}"/>
              </a:ext>
            </a:extLst>
          </p:cNvPr>
          <p:cNvSpPr>
            <a:spLocks noGrp="1"/>
          </p:cNvSpPr>
          <p:nvPr>
            <p:ph idx="1"/>
          </p:nvPr>
        </p:nvSpPr>
        <p:spPr>
          <a:xfrm>
            <a:off x="190500" y="936964"/>
            <a:ext cx="8763000" cy="5257800"/>
          </a:xfrm>
        </p:spPr>
        <p:txBody>
          <a:bodyPr>
            <a:normAutofit fontScale="62500" lnSpcReduction="20000"/>
          </a:bodyPr>
          <a:lstStyle/>
          <a:p>
            <a:pPr fontAlgn="base"/>
            <a:r>
              <a:rPr lang="en-US" sz="2900" dirty="0">
                <a:latin typeface="Times New Roman" panose="02020603050405020304" pitchFamily="18" charset="0"/>
                <a:cs typeface="Times New Roman" panose="02020603050405020304" pitchFamily="18" charset="0"/>
              </a:rPr>
              <a:t>Make contact again after a few weeks</a:t>
            </a:r>
          </a:p>
          <a:p>
            <a:pPr lvl="1" fontAlgn="base"/>
            <a:r>
              <a:rPr lang="en-US" sz="2900" dirty="0">
                <a:latin typeface="Times New Roman" panose="02020603050405020304" pitchFamily="18" charset="0"/>
                <a:cs typeface="Times New Roman" panose="02020603050405020304" pitchFamily="18" charset="0"/>
              </a:rPr>
              <a:t>Don’t worry that it may seem desperate or annoying</a:t>
            </a:r>
          </a:p>
          <a:p>
            <a:pPr lvl="1" fontAlgn="base"/>
            <a:r>
              <a:rPr lang="en-US" sz="2900" dirty="0">
                <a:latin typeface="Times New Roman" panose="02020603050405020304" pitchFamily="18" charset="0"/>
                <a:cs typeface="Times New Roman" panose="02020603050405020304" pitchFamily="18" charset="0"/>
              </a:rPr>
              <a:t>Follow-up is a regular &amp; professional</a:t>
            </a:r>
          </a:p>
          <a:p>
            <a:pPr lvl="1" fontAlgn="base"/>
            <a:r>
              <a:rPr lang="en-US" sz="2900" dirty="0">
                <a:latin typeface="Times New Roman" panose="02020603050405020304" pitchFamily="18" charset="0"/>
                <a:cs typeface="Times New Roman" panose="02020603050405020304" pitchFamily="18" charset="0"/>
              </a:rPr>
              <a:t>If done right it can come off as a diligent and interested</a:t>
            </a:r>
          </a:p>
          <a:p>
            <a:pPr fontAlgn="base"/>
            <a:endParaRPr lang="en-US" sz="2900" dirty="0">
              <a:latin typeface="Times New Roman" panose="02020603050405020304" pitchFamily="18" charset="0"/>
              <a:cs typeface="Times New Roman" panose="02020603050405020304" pitchFamily="18" charset="0"/>
            </a:endParaRPr>
          </a:p>
          <a:p>
            <a:pPr fontAlgn="base"/>
            <a:r>
              <a:rPr lang="en-US" sz="2900" b="1" dirty="0">
                <a:latin typeface="Times New Roman" panose="02020603050405020304" pitchFamily="18" charset="0"/>
                <a:cs typeface="Times New Roman" panose="02020603050405020304" pitchFamily="18" charset="0"/>
              </a:rPr>
              <a:t>Don’t jump to conclusion that you didn’t get the job </a:t>
            </a:r>
          </a:p>
          <a:p>
            <a:pPr lvl="1" fontAlgn="base"/>
            <a:r>
              <a:rPr lang="en-US" sz="2900" dirty="0">
                <a:latin typeface="Times New Roman" panose="02020603050405020304" pitchFamily="18" charset="0"/>
                <a:cs typeface="Times New Roman" panose="02020603050405020304" pitchFamily="18" charset="0"/>
              </a:rPr>
              <a:t>Sometimes hiring process takes time</a:t>
            </a:r>
          </a:p>
          <a:p>
            <a:pPr lvl="1" fontAlgn="base"/>
            <a:endParaRPr lang="en-US" sz="2900" dirty="0">
              <a:latin typeface="Times New Roman" panose="02020603050405020304" pitchFamily="18" charset="0"/>
              <a:cs typeface="Times New Roman" panose="02020603050405020304" pitchFamily="18" charset="0"/>
            </a:endParaRPr>
          </a:p>
          <a:p>
            <a:pPr fontAlgn="base"/>
            <a:r>
              <a:rPr lang="en-US" sz="2900" b="1" dirty="0">
                <a:latin typeface="Times New Roman" panose="02020603050405020304" pitchFamily="18" charset="0"/>
                <a:cs typeface="Times New Roman" panose="02020603050405020304" pitchFamily="18" charset="0"/>
              </a:rPr>
              <a:t>Wait for established timeframe &amp; deadlines to pass</a:t>
            </a:r>
            <a:r>
              <a:rPr lang="en-US" sz="2900" dirty="0">
                <a:latin typeface="Times New Roman" panose="02020603050405020304" pitchFamily="18" charset="0"/>
                <a:cs typeface="Times New Roman" panose="02020603050405020304" pitchFamily="18" charset="0"/>
              </a:rPr>
              <a:t> </a:t>
            </a:r>
          </a:p>
          <a:p>
            <a:pPr lvl="1" fontAlgn="base"/>
            <a:r>
              <a:rPr lang="en-US" sz="2900" dirty="0">
                <a:latin typeface="Times New Roman" panose="02020603050405020304" pitchFamily="18" charset="0"/>
                <a:cs typeface="Times New Roman" panose="02020603050405020304" pitchFamily="18" charset="0"/>
              </a:rPr>
              <a:t>If you ended your job interview by asking about the next steps of the hiring process and when you should expect to hear back, then stick to that timeline. If that date has passed, then feel free to send a follow-up note by email to the employer.</a:t>
            </a:r>
          </a:p>
          <a:p>
            <a:pPr fontAlgn="base"/>
            <a:endParaRPr lang="en-US" sz="2900" b="1" dirty="0">
              <a:latin typeface="Times New Roman" panose="02020603050405020304" pitchFamily="18" charset="0"/>
              <a:cs typeface="Times New Roman" panose="02020603050405020304" pitchFamily="18" charset="0"/>
            </a:endParaRPr>
          </a:p>
          <a:p>
            <a:pPr fontAlgn="base"/>
            <a:r>
              <a:rPr lang="en-US" sz="2900" b="1" dirty="0">
                <a:latin typeface="Times New Roman" panose="02020603050405020304" pitchFamily="18" charset="0"/>
                <a:cs typeface="Times New Roman" panose="02020603050405020304" pitchFamily="18" charset="0"/>
              </a:rPr>
              <a:t>When sending a note after discussed timeframe has passed</a:t>
            </a:r>
            <a:r>
              <a:rPr lang="en-US" sz="2900" dirty="0">
                <a:latin typeface="Times New Roman" panose="02020603050405020304" pitchFamily="18" charset="0"/>
                <a:cs typeface="Times New Roman" panose="02020603050405020304" pitchFamily="18" charset="0"/>
              </a:rPr>
              <a:t>, here is sample language of a post-interview check-in note:</a:t>
            </a:r>
          </a:p>
          <a:p>
            <a:pPr fontAlgn="base"/>
            <a:endParaRPr lang="en-US" sz="2900" dirty="0">
              <a:latin typeface="Times New Roman" panose="02020603050405020304" pitchFamily="18" charset="0"/>
              <a:cs typeface="Times New Roman" panose="02020603050405020304" pitchFamily="18" charset="0"/>
            </a:endParaRPr>
          </a:p>
          <a:p>
            <a:pPr fontAlgn="base"/>
            <a:r>
              <a:rPr lang="en-US" sz="2900" dirty="0">
                <a:latin typeface="Times New Roman" panose="02020603050405020304" pitchFamily="18" charset="0"/>
                <a:cs typeface="Times New Roman" panose="02020603050405020304" pitchFamily="18" charset="0"/>
              </a:rPr>
              <a:t>“Hi Mrs. Lenox, I hope all’s well! You mentioned that you would be finalizing your decision for the IT position by this week. I’m eager to hear when you have an update. Please let me know if there’s anything I can provide to assist you in your decision-making process.”</a:t>
            </a:r>
          </a:p>
          <a:p>
            <a:endParaRPr lang="en-US" dirty="0"/>
          </a:p>
        </p:txBody>
      </p:sp>
      <p:sp>
        <p:nvSpPr>
          <p:cNvPr id="3" name="Title 2">
            <a:extLst>
              <a:ext uri="{FF2B5EF4-FFF2-40B4-BE49-F238E27FC236}">
                <a16:creationId xmlns:a16="http://schemas.microsoft.com/office/drawing/2014/main" id="{0E0C5EA5-7867-4DF8-8599-C15A3F44B334}"/>
              </a:ext>
            </a:extLst>
          </p:cNvPr>
          <p:cNvSpPr>
            <a:spLocks noGrp="1"/>
          </p:cNvSpPr>
          <p:nvPr>
            <p:ph type="title"/>
          </p:nvPr>
        </p:nvSpPr>
        <p:spPr>
          <a:xfrm>
            <a:off x="457200" y="-10275"/>
            <a:ext cx="8229600" cy="934949"/>
          </a:xfrm>
        </p:spPr>
        <p:txBody>
          <a:bodyPr/>
          <a:lstStyle/>
          <a:p>
            <a:pPr algn="ctr"/>
            <a:r>
              <a:rPr lang="en-US" dirty="0"/>
              <a:t>Check-In</a:t>
            </a:r>
          </a:p>
        </p:txBody>
      </p:sp>
      <p:sp>
        <p:nvSpPr>
          <p:cNvPr id="4" name="Rectangle 3">
            <a:extLst>
              <a:ext uri="{FF2B5EF4-FFF2-40B4-BE49-F238E27FC236}">
                <a16:creationId xmlns:a16="http://schemas.microsoft.com/office/drawing/2014/main" id="{A691D18D-17B4-4252-B965-22234F7B73F8}"/>
              </a:ext>
            </a:extLst>
          </p:cNvPr>
          <p:cNvSpPr/>
          <p:nvPr/>
        </p:nvSpPr>
        <p:spPr>
          <a:xfrm>
            <a:off x="4343400" y="6148736"/>
            <a:ext cx="4572000" cy="461665"/>
          </a:xfrm>
          <a:prstGeom prst="rect">
            <a:avLst/>
          </a:prstGeom>
        </p:spPr>
        <p:txBody>
          <a:bodyPr>
            <a:spAutoFit/>
          </a:bodyPr>
          <a:lstStyle/>
          <a:p>
            <a:pPr lvl="0" algn="ctr">
              <a:defRPr/>
            </a:pPr>
            <a:r>
              <a:rPr lang="en-US" sz="1200" dirty="0">
                <a:hlinkClick r:id="rId2"/>
              </a:rPr>
              <a:t>https://www.ziprecruiter.com/blog/the-right-way-to-follow-up-after-a-job-interview/</a:t>
            </a:r>
            <a:endParaRPr lang="en-US" sz="1200" dirty="0"/>
          </a:p>
        </p:txBody>
      </p:sp>
    </p:spTree>
    <p:extLst>
      <p:ext uri="{BB962C8B-B14F-4D97-AF65-F5344CB8AC3E}">
        <p14:creationId xmlns:p14="http://schemas.microsoft.com/office/powerpoint/2010/main" val="20264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87DC58-6231-4702-953D-679CE10B4763}"/>
              </a:ext>
            </a:extLst>
          </p:cNvPr>
          <p:cNvPicPr>
            <a:picLocks noGrp="1" noChangeAspect="1"/>
          </p:cNvPicPr>
          <p:nvPr>
            <p:ph idx="1"/>
          </p:nvPr>
        </p:nvPicPr>
        <p:blipFill>
          <a:blip r:embed="rId2"/>
          <a:stretch>
            <a:fillRect/>
          </a:stretch>
        </p:blipFill>
        <p:spPr>
          <a:xfrm>
            <a:off x="-1892" y="-1"/>
            <a:ext cx="9145892" cy="6850277"/>
          </a:xfrm>
          <a:prstGeom prst="rect">
            <a:avLst/>
          </a:prstGeom>
        </p:spPr>
      </p:pic>
    </p:spTree>
    <p:extLst>
      <p:ext uri="{BB962C8B-B14F-4D97-AF65-F5344CB8AC3E}">
        <p14:creationId xmlns:p14="http://schemas.microsoft.com/office/powerpoint/2010/main" val="53392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039843-3A1C-4259-866F-BE8C2237BA72}"/>
              </a:ext>
            </a:extLst>
          </p:cNvPr>
          <p:cNvSpPr>
            <a:spLocks noGrp="1"/>
          </p:cNvSpPr>
          <p:nvPr>
            <p:ph idx="1"/>
          </p:nvPr>
        </p:nvSpPr>
        <p:spPr/>
        <p:txBody>
          <a:bodyPr/>
          <a:lstStyle/>
          <a:p>
            <a:endParaRPr lang="en-US" dirty="0"/>
          </a:p>
          <a:p>
            <a:endParaRPr lang="en-US" dirty="0"/>
          </a:p>
          <a:p>
            <a:endParaRPr lang="en-US" dirty="0"/>
          </a:p>
        </p:txBody>
      </p:sp>
      <p:sp>
        <p:nvSpPr>
          <p:cNvPr id="6" name="Title 5">
            <a:extLst>
              <a:ext uri="{FF2B5EF4-FFF2-40B4-BE49-F238E27FC236}">
                <a16:creationId xmlns:a16="http://schemas.microsoft.com/office/drawing/2014/main" id="{09333E39-6B82-4B29-A6D2-4D4FDCD5464B}"/>
              </a:ext>
            </a:extLst>
          </p:cNvPr>
          <p:cNvSpPr>
            <a:spLocks noGrp="1"/>
          </p:cNvSpPr>
          <p:nvPr>
            <p:ph type="title"/>
          </p:nvPr>
        </p:nvSpPr>
        <p:spPr>
          <a:xfrm>
            <a:off x="457200" y="0"/>
            <a:ext cx="8229600" cy="868362"/>
          </a:xfrm>
        </p:spPr>
        <p:txBody>
          <a:bodyPr/>
          <a:lstStyle/>
          <a:p>
            <a:pPr algn="ctr"/>
            <a:r>
              <a:rPr lang="en-US" dirty="0"/>
              <a:t>Stay in Touch</a:t>
            </a:r>
          </a:p>
        </p:txBody>
      </p:sp>
      <p:sp>
        <p:nvSpPr>
          <p:cNvPr id="9" name="Rectangle 8">
            <a:extLst>
              <a:ext uri="{FF2B5EF4-FFF2-40B4-BE49-F238E27FC236}">
                <a16:creationId xmlns:a16="http://schemas.microsoft.com/office/drawing/2014/main" id="{5F181C99-C0BE-44E5-B12B-6E1754523F2A}"/>
              </a:ext>
            </a:extLst>
          </p:cNvPr>
          <p:cNvSpPr/>
          <p:nvPr/>
        </p:nvSpPr>
        <p:spPr>
          <a:xfrm>
            <a:off x="266700" y="850709"/>
            <a:ext cx="8610600" cy="4893647"/>
          </a:xfrm>
          <a:prstGeom prst="rect">
            <a:avLst/>
          </a:prstGeom>
        </p:spPr>
        <p:txBody>
          <a:bodyPr wrap="square">
            <a:spAutoFit/>
          </a:bodyPr>
          <a:lstStyle/>
          <a:p>
            <a:pPr marL="285750" indent="-285750" fontAlgn="base">
              <a:buFont typeface="Arial" panose="020B0604020202020204" pitchFamily="34" charset="0"/>
              <a:buChar char="•"/>
            </a:pPr>
            <a:r>
              <a:rPr lang="en-US" sz="2400" dirty="0">
                <a:solidFill>
                  <a:srgbClr val="494E51"/>
                </a:solidFill>
                <a:latin typeface="Times New Roman" panose="02020603050405020304" pitchFamily="18" charset="0"/>
                <a:cs typeface="Times New Roman" panose="02020603050405020304" pitchFamily="18" charset="0"/>
              </a:rPr>
              <a:t>Even if you don’t get the job, have employer in your network. </a:t>
            </a:r>
          </a:p>
          <a:p>
            <a:pPr marL="742950" lvl="1" indent="-285750" fontAlgn="base">
              <a:buFont typeface="Arial" panose="020B0604020202020204" pitchFamily="34" charset="0"/>
              <a:buChar char="•"/>
            </a:pPr>
            <a:r>
              <a:rPr lang="en-US" sz="2400" dirty="0">
                <a:solidFill>
                  <a:srgbClr val="494E51"/>
                </a:solidFill>
                <a:latin typeface="Times New Roman" panose="02020603050405020304" pitchFamily="18" charset="0"/>
                <a:cs typeface="Times New Roman" panose="02020603050405020304" pitchFamily="18" charset="0"/>
              </a:rPr>
              <a:t>Rather than seeing a failed job interview, treat them as a valuable new colleague &amp; contact</a:t>
            </a:r>
          </a:p>
          <a:p>
            <a:pPr marL="285750" indent="-285750" fontAlgn="base">
              <a:buFont typeface="Arial" panose="020B0604020202020204" pitchFamily="34" charset="0"/>
              <a:buChar char="•"/>
            </a:pPr>
            <a:r>
              <a:rPr lang="en-US" sz="2400" b="1" dirty="0">
                <a:solidFill>
                  <a:srgbClr val="494E51"/>
                </a:solidFill>
                <a:latin typeface="Times New Roman" panose="02020603050405020304" pitchFamily="18" charset="0"/>
                <a:cs typeface="Times New Roman" panose="02020603050405020304" pitchFamily="18" charset="0"/>
              </a:rPr>
              <a:t>Build a relationship</a:t>
            </a:r>
            <a:r>
              <a:rPr lang="en-US" sz="2400" dirty="0">
                <a:solidFill>
                  <a:srgbClr val="494E51"/>
                </a:solidFill>
                <a:latin typeface="Times New Roman" panose="02020603050405020304" pitchFamily="18" charset="0"/>
                <a:cs typeface="Times New Roman" panose="02020603050405020304" pitchFamily="18" charset="0"/>
              </a:rPr>
              <a:t>. Keep conversation going by periodically sending articles or information that might be relevant to them, congratulating them on recent accomplishments</a:t>
            </a:r>
          </a:p>
          <a:p>
            <a:pPr marL="285750" indent="-285750" fontAlgn="base">
              <a:buFont typeface="Arial" panose="020B0604020202020204" pitchFamily="34" charset="0"/>
              <a:buChar char="•"/>
            </a:pPr>
            <a:r>
              <a:rPr lang="en-US" sz="2400" b="1" dirty="0">
                <a:solidFill>
                  <a:srgbClr val="494E51"/>
                </a:solidFill>
                <a:latin typeface="Times New Roman" panose="02020603050405020304" pitchFamily="18" charset="0"/>
                <a:cs typeface="Times New Roman" panose="02020603050405020304" pitchFamily="18" charset="0"/>
              </a:rPr>
              <a:t>Do research, and if appropriate, add the recruiter or employees you spoke with on LinkedIn</a:t>
            </a:r>
            <a:r>
              <a:rPr lang="en-US" sz="2400" dirty="0">
                <a:solidFill>
                  <a:srgbClr val="494E51"/>
                </a:solidFill>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r>
              <a:rPr lang="en-US" sz="2400" dirty="0">
                <a:solidFill>
                  <a:srgbClr val="494E51"/>
                </a:solidFill>
                <a:latin typeface="Times New Roman" panose="02020603050405020304" pitchFamily="18" charset="0"/>
                <a:cs typeface="Times New Roman" panose="02020603050405020304" pitchFamily="18" charset="0"/>
              </a:rPr>
              <a:t>Also, be sure to follow up and </a:t>
            </a:r>
            <a:r>
              <a:rPr lang="en-US" sz="2400" b="1" dirty="0">
                <a:solidFill>
                  <a:srgbClr val="494E51"/>
                </a:solidFill>
                <a:latin typeface="Times New Roman" panose="02020603050405020304" pitchFamily="18" charset="0"/>
                <a:cs typeface="Times New Roman" panose="02020603050405020304" pitchFamily="18" charset="0"/>
              </a:rPr>
              <a:t>update your LinkedIn interests and be sure to follow their company page on LinkedIn.</a:t>
            </a:r>
            <a:endParaRPr lang="en-US" sz="2400" dirty="0">
              <a:solidFill>
                <a:srgbClr val="494E51"/>
              </a:solidFill>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sz="2400" dirty="0">
                <a:solidFill>
                  <a:srgbClr val="494E51"/>
                </a:solidFill>
                <a:latin typeface="Times New Roman" panose="02020603050405020304" pitchFamily="18" charset="0"/>
                <a:cs typeface="Times New Roman" panose="02020603050405020304" pitchFamily="18" charset="0"/>
              </a:rPr>
              <a:t>Remember, don’t overdo it! Be aware if you are helpful or not</a:t>
            </a:r>
          </a:p>
          <a:p>
            <a:pPr marL="285750" indent="-285750" fontAlgn="base">
              <a:buFont typeface="Arial" panose="020B0604020202020204" pitchFamily="34" charset="0"/>
              <a:buChar char="•"/>
            </a:pPr>
            <a:r>
              <a:rPr lang="en-US" sz="2400" dirty="0">
                <a:solidFill>
                  <a:srgbClr val="494E51"/>
                </a:solidFill>
                <a:latin typeface="Times New Roman" panose="02020603050405020304" pitchFamily="18" charset="0"/>
                <a:cs typeface="Times New Roman" panose="02020603050405020304" pitchFamily="18" charset="0"/>
              </a:rPr>
              <a:t>Key is to remain professional, proactive, &amp; useful, not pushy or over-eager</a:t>
            </a:r>
            <a:endParaRPr lang="en-US" sz="2400" b="0" i="0" dirty="0">
              <a:solidFill>
                <a:srgbClr val="494E5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0D6BD34-2506-4218-A4A5-9A163EEF6A77}"/>
              </a:ext>
            </a:extLst>
          </p:cNvPr>
          <p:cNvSpPr/>
          <p:nvPr/>
        </p:nvSpPr>
        <p:spPr>
          <a:xfrm>
            <a:off x="4343400" y="6148736"/>
            <a:ext cx="4572000" cy="461665"/>
          </a:xfrm>
          <a:prstGeom prst="rect">
            <a:avLst/>
          </a:prstGeom>
        </p:spPr>
        <p:txBody>
          <a:bodyPr>
            <a:spAutoFit/>
          </a:bodyPr>
          <a:lstStyle/>
          <a:p>
            <a:pPr lvl="0" algn="ctr">
              <a:defRPr/>
            </a:pPr>
            <a:r>
              <a:rPr lang="en-US" sz="1200" dirty="0">
                <a:hlinkClick r:id="rId2"/>
              </a:rPr>
              <a:t>https://www.ziprecruiter.com/blog/the-right-way-to-follow-up-after-a-job-interview/</a:t>
            </a:r>
            <a:endParaRPr lang="en-US" sz="1200" dirty="0"/>
          </a:p>
        </p:txBody>
      </p:sp>
    </p:spTree>
    <p:extLst>
      <p:ext uri="{BB962C8B-B14F-4D97-AF65-F5344CB8AC3E}">
        <p14:creationId xmlns:p14="http://schemas.microsoft.com/office/powerpoint/2010/main" val="293410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5A1431-CE07-45B2-A4D4-21AE5B69F0F9}"/>
              </a:ext>
            </a:extLst>
          </p:cNvPr>
          <p:cNvPicPr>
            <a:picLocks noGrp="1" noChangeAspect="1"/>
          </p:cNvPicPr>
          <p:nvPr>
            <p:ph idx="1"/>
          </p:nvPr>
        </p:nvPicPr>
        <p:blipFill rotWithShape="1">
          <a:blip r:embed="rId2"/>
          <a:srcRect l="31666" t="16667" r="31667" b="44748"/>
          <a:stretch/>
        </p:blipFill>
        <p:spPr>
          <a:xfrm>
            <a:off x="-41258" y="9514"/>
            <a:ext cx="9185258" cy="6772286"/>
          </a:xfrm>
          <a:prstGeom prst="rect">
            <a:avLst/>
          </a:prstGeom>
        </p:spPr>
      </p:pic>
    </p:spTree>
    <p:extLst>
      <p:ext uri="{BB962C8B-B14F-4D97-AF65-F5344CB8AC3E}">
        <p14:creationId xmlns:p14="http://schemas.microsoft.com/office/powerpoint/2010/main" val="215778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A1431-CE07-45B2-A4D4-21AE5B69F0F9}"/>
              </a:ext>
            </a:extLst>
          </p:cNvPr>
          <p:cNvPicPr>
            <a:picLocks noChangeAspect="1"/>
          </p:cNvPicPr>
          <p:nvPr/>
        </p:nvPicPr>
        <p:blipFill rotWithShape="1">
          <a:blip r:embed="rId2"/>
          <a:srcRect l="31666" t="55334" r="31667" b="18889"/>
          <a:stretch/>
        </p:blipFill>
        <p:spPr>
          <a:xfrm>
            <a:off x="-10511" y="76200"/>
            <a:ext cx="9104587" cy="6781800"/>
          </a:xfrm>
          <a:prstGeom prst="rect">
            <a:avLst/>
          </a:prstGeom>
        </p:spPr>
      </p:pic>
    </p:spTree>
    <p:extLst>
      <p:ext uri="{BB962C8B-B14F-4D97-AF65-F5344CB8AC3E}">
        <p14:creationId xmlns:p14="http://schemas.microsoft.com/office/powerpoint/2010/main" val="329601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541CDE-8925-4C82-8F7D-4489633D8E13}"/>
              </a:ext>
            </a:extLst>
          </p:cNvPr>
          <p:cNvPicPr>
            <a:picLocks noChangeAspect="1"/>
          </p:cNvPicPr>
          <p:nvPr/>
        </p:nvPicPr>
        <p:blipFill rotWithShape="1">
          <a:blip r:embed="rId2"/>
          <a:srcRect l="35000" t="11111" r="21667" b="47508"/>
          <a:stretch/>
        </p:blipFill>
        <p:spPr>
          <a:xfrm>
            <a:off x="0" y="13186"/>
            <a:ext cx="9144000" cy="6844814"/>
          </a:xfrm>
          <a:prstGeom prst="rect">
            <a:avLst/>
          </a:prstGeom>
        </p:spPr>
      </p:pic>
    </p:spTree>
    <p:extLst>
      <p:ext uri="{BB962C8B-B14F-4D97-AF65-F5344CB8AC3E}">
        <p14:creationId xmlns:p14="http://schemas.microsoft.com/office/powerpoint/2010/main" val="193811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D541CDE-8925-4C82-8F7D-4489633D8E13}"/>
              </a:ext>
            </a:extLst>
          </p:cNvPr>
          <p:cNvPicPr>
            <a:picLocks noGrp="1" noChangeAspect="1"/>
          </p:cNvPicPr>
          <p:nvPr>
            <p:ph idx="1"/>
          </p:nvPr>
        </p:nvPicPr>
        <p:blipFill rotWithShape="1">
          <a:blip r:embed="rId2"/>
          <a:srcRect l="35000" t="52848" r="21667" b="7778"/>
          <a:stretch/>
        </p:blipFill>
        <p:spPr>
          <a:xfrm>
            <a:off x="-49276" y="35529"/>
            <a:ext cx="9116562" cy="6746271"/>
          </a:xfrm>
          <a:prstGeom prst="rect">
            <a:avLst/>
          </a:prstGeom>
        </p:spPr>
      </p:pic>
    </p:spTree>
    <p:extLst>
      <p:ext uri="{BB962C8B-B14F-4D97-AF65-F5344CB8AC3E}">
        <p14:creationId xmlns:p14="http://schemas.microsoft.com/office/powerpoint/2010/main" val="71226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534400" cy="4525963"/>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Introduces yourself to employer</a:t>
            </a:r>
          </a:p>
          <a:p>
            <a:pPr lvl="1"/>
            <a:r>
              <a:rPr lang="en-US" sz="2800" dirty="0">
                <a:latin typeface="Times New Roman" panose="02020603050405020304" pitchFamily="18" charset="0"/>
                <a:cs typeface="Times New Roman" panose="02020603050405020304" pitchFamily="18" charset="0"/>
              </a:rPr>
              <a:t>precedes resume</a:t>
            </a:r>
          </a:p>
          <a:p>
            <a:pPr lvl="1"/>
            <a:r>
              <a:rPr lang="en-US" sz="2800" dirty="0">
                <a:latin typeface="Times New Roman" panose="02020603050405020304" pitchFamily="18" charset="0"/>
                <a:cs typeface="Times New Roman" panose="02020603050405020304" pitchFamily="18" charset="0"/>
              </a:rPr>
              <a:t>personalizes applicant to employer</a:t>
            </a:r>
          </a:p>
          <a:p>
            <a:pPr lvl="1"/>
            <a:r>
              <a:rPr lang="en-US" sz="2800" dirty="0">
                <a:latin typeface="Times New Roman" panose="02020603050405020304" pitchFamily="18" charset="0"/>
                <a:cs typeface="Times New Roman" panose="02020603050405020304" pitchFamily="18" charset="0"/>
              </a:rPr>
              <a:t>describes why you are interested in the job</a:t>
            </a:r>
          </a:p>
          <a:p>
            <a:pPr lvl="1"/>
            <a:r>
              <a:rPr lang="en-US" sz="2800" dirty="0">
                <a:latin typeface="Times New Roman" panose="02020603050405020304" pitchFamily="18" charset="0"/>
                <a:cs typeface="Times New Roman" panose="02020603050405020304" pitchFamily="18" charset="0"/>
              </a:rPr>
              <a:t>provides information on your background, but </a:t>
            </a:r>
            <a:r>
              <a:rPr lang="en-US" sz="2800" dirty="0">
                <a:solidFill>
                  <a:srgbClr val="00B0F0"/>
                </a:solidFill>
                <a:latin typeface="Times New Roman" panose="02020603050405020304" pitchFamily="18" charset="0"/>
                <a:cs typeface="Times New Roman" panose="02020603050405020304" pitchFamily="18" charset="0"/>
              </a:rPr>
              <a:t>does not repeat resume</a:t>
            </a:r>
          </a:p>
          <a:p>
            <a:pPr lvl="1"/>
            <a:r>
              <a:rPr lang="en-US" sz="2800" dirty="0">
                <a:latin typeface="Times New Roman" panose="02020603050405020304" pitchFamily="18" charset="0"/>
                <a:cs typeface="Times New Roman" panose="02020603050405020304" pitchFamily="18" charset="0"/>
              </a:rPr>
              <a:t>provides information that can’t fully be explained in resume</a:t>
            </a:r>
          </a:p>
          <a:p>
            <a:pPr lvl="1"/>
            <a:r>
              <a:rPr lang="en-US" sz="2800" dirty="0">
                <a:latin typeface="Times New Roman" panose="02020603050405020304" pitchFamily="18" charset="0"/>
                <a:cs typeface="Times New Roman" panose="02020603050405020304" pitchFamily="18" charset="0"/>
              </a:rPr>
              <a:t>gets your foot in door</a:t>
            </a:r>
          </a:p>
        </p:txBody>
      </p:sp>
      <p:sp>
        <p:nvSpPr>
          <p:cNvPr id="3" name="Title 2"/>
          <p:cNvSpPr>
            <a:spLocks noGrp="1"/>
          </p:cNvSpPr>
          <p:nvPr>
            <p:ph type="title"/>
          </p:nvPr>
        </p:nvSpPr>
        <p:spPr/>
        <p:txBody>
          <a:bodyPr/>
          <a:lstStyle/>
          <a:p>
            <a:pPr algn="ctr"/>
            <a:r>
              <a:rPr lang="en-US" dirty="0"/>
              <a:t>What is a Cover Letter?</a:t>
            </a:r>
          </a:p>
        </p:txBody>
      </p:sp>
    </p:spTree>
    <p:extLst>
      <p:ext uri="{BB962C8B-B14F-4D97-AF65-F5344CB8AC3E}">
        <p14:creationId xmlns:p14="http://schemas.microsoft.com/office/powerpoint/2010/main" val="292920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4038600" cy="4525963"/>
          </a:xfrm>
        </p:spPr>
        <p:txBody>
          <a:bodyPr/>
          <a:lstStyle/>
          <a:p>
            <a:r>
              <a:rPr lang="en-US" sz="2800" dirty="0">
                <a:latin typeface="Times New Roman" panose="02020603050405020304" pitchFamily="18" charset="0"/>
                <a:cs typeface="Times New Roman" panose="02020603050405020304" pitchFamily="18" charset="0"/>
              </a:rPr>
              <a:t>1page</a:t>
            </a:r>
          </a:p>
          <a:p>
            <a:r>
              <a:rPr lang="en-US" sz="2800" dirty="0">
                <a:latin typeface="Times New Roman" panose="02020603050405020304" pitchFamily="18" charset="0"/>
                <a:cs typeface="Times New Roman" panose="02020603050405020304" pitchFamily="18" charset="0"/>
              </a:rPr>
              <a:t>must be accurate &amp; professional</a:t>
            </a:r>
          </a:p>
          <a:p>
            <a:r>
              <a:rPr lang="en-US" sz="2800" dirty="0">
                <a:latin typeface="Times New Roman" panose="02020603050405020304" pitchFamily="18" charset="0"/>
                <a:cs typeface="Times New Roman" panose="02020603050405020304" pitchFamily="18" charset="0"/>
              </a:rPr>
              <a:t>make sure to have it read &amp; re-read</a:t>
            </a:r>
          </a:p>
          <a:p>
            <a:pPr lvl="1"/>
            <a:r>
              <a:rPr lang="en-US" sz="2400" dirty="0">
                <a:latin typeface="Times New Roman" panose="02020603050405020304" pitchFamily="18" charset="0"/>
                <a:cs typeface="Times New Roman" panose="02020603050405020304" pitchFamily="18" charset="0"/>
              </a:rPr>
              <a:t>have a professional read it</a:t>
            </a:r>
          </a:p>
          <a:p>
            <a:r>
              <a:rPr lang="en-US" sz="2800" dirty="0">
                <a:latin typeface="Times New Roman" panose="02020603050405020304" pitchFamily="18" charset="0"/>
                <a:cs typeface="Times New Roman" panose="02020603050405020304" pitchFamily="18" charset="0"/>
              </a:rPr>
              <a:t>highlight job related skills with carefully selected words</a:t>
            </a:r>
          </a:p>
          <a:p>
            <a:endParaRPr lang="en-US" dirty="0"/>
          </a:p>
          <a:p>
            <a:endParaRPr lang="en-US" dirty="0"/>
          </a:p>
        </p:txBody>
      </p:sp>
      <p:sp>
        <p:nvSpPr>
          <p:cNvPr id="3" name="Title 2"/>
          <p:cNvSpPr>
            <a:spLocks noGrp="1"/>
          </p:cNvSpPr>
          <p:nvPr>
            <p:ph type="title"/>
          </p:nvPr>
        </p:nvSpPr>
        <p:spPr>
          <a:xfrm>
            <a:off x="76200" y="609600"/>
            <a:ext cx="4572000" cy="563562"/>
          </a:xfrm>
        </p:spPr>
        <p:txBody>
          <a:bodyPr>
            <a:noAutofit/>
          </a:bodyPr>
          <a:lstStyle/>
          <a:p>
            <a:pPr algn="ctr"/>
            <a:r>
              <a:rPr lang="en-US" sz="3200" b="0" dirty="0">
                <a:effectLst/>
              </a:rPr>
              <a:t>Characteristics of </a:t>
            </a:r>
            <a:br>
              <a:rPr lang="en-US" sz="3200" b="0" dirty="0">
                <a:effectLst/>
              </a:rPr>
            </a:br>
            <a:r>
              <a:rPr lang="en-US" sz="3200" b="0" dirty="0">
                <a:effectLst/>
              </a:rPr>
              <a:t>quality cover letters</a:t>
            </a:r>
            <a:r>
              <a:rPr lang="en-US" sz="3600" dirty="0">
                <a:effectLst/>
              </a:rPr>
              <a:t/>
            </a:r>
            <a:br>
              <a:rPr lang="en-US" sz="3600" dirty="0">
                <a:effectLst/>
              </a:rPr>
            </a:br>
            <a:endParaRPr lang="en-US" sz="3600" dirty="0">
              <a:effectLst/>
            </a:endParaRPr>
          </a:p>
        </p:txBody>
      </p:sp>
      <p:pic>
        <p:nvPicPr>
          <p:cNvPr id="4" name="Picture 3"/>
          <p:cNvPicPr>
            <a:picLocks noChangeAspect="1"/>
          </p:cNvPicPr>
          <p:nvPr/>
        </p:nvPicPr>
        <p:blipFill rotWithShape="1">
          <a:blip r:embed="rId2"/>
          <a:srcRect l="34167" t="27778" r="33333" b="12222"/>
          <a:stretch/>
        </p:blipFill>
        <p:spPr>
          <a:xfrm>
            <a:off x="4347634" y="-11722"/>
            <a:ext cx="4796366" cy="6869722"/>
          </a:xfrm>
          <a:prstGeom prst="rect">
            <a:avLst/>
          </a:prstGeom>
        </p:spPr>
      </p:pic>
    </p:spTree>
    <p:extLst>
      <p:ext uri="{BB962C8B-B14F-4D97-AF65-F5344CB8AC3E}">
        <p14:creationId xmlns:p14="http://schemas.microsoft.com/office/powerpoint/2010/main" val="942136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565</TotalTime>
  <Words>2086</Words>
  <Application>Microsoft Office PowerPoint</Application>
  <PresentationFormat>On-screen Show (4:3)</PresentationFormat>
  <Paragraphs>226</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Lucida Sans Unicode</vt:lpstr>
      <vt:lpstr>Times New Roman</vt:lpstr>
      <vt:lpstr>Verdana</vt:lpstr>
      <vt:lpstr>Wingdings 2</vt:lpstr>
      <vt:lpstr>Wingdings 3</vt:lpstr>
      <vt:lpstr>Concourse</vt:lpstr>
      <vt:lpstr>Foundations</vt:lpstr>
      <vt:lpstr>PowerPoint Presentation</vt:lpstr>
      <vt:lpstr>PowerPoint Presentation</vt:lpstr>
      <vt:lpstr>PowerPoint Presentation</vt:lpstr>
      <vt:lpstr>PowerPoint Presentation</vt:lpstr>
      <vt:lpstr>PowerPoint Presentation</vt:lpstr>
      <vt:lpstr>PowerPoint Presentation</vt:lpstr>
      <vt:lpstr>What is a Cover Letter?</vt:lpstr>
      <vt:lpstr>Characteristics of  quality cover letters </vt:lpstr>
      <vt:lpstr>Components of Quality Cover Letters </vt:lpstr>
      <vt:lpstr>Components of Quality Cover Letters </vt:lpstr>
      <vt:lpstr>Components of Quality Cover Letters</vt:lpstr>
      <vt:lpstr># 1:  Wrong tone in cover letter</vt:lpstr>
      <vt:lpstr># 2:  Cover letter too generic</vt:lpstr>
      <vt:lpstr>#3:  Cover letter not well-written</vt:lpstr>
      <vt:lpstr>#4  Summary statement is vague</vt:lpstr>
      <vt:lpstr>#5: Reference information incomplete</vt:lpstr>
      <vt:lpstr>PowerPoint Presentation</vt:lpstr>
      <vt:lpstr>PowerPoint Presentation</vt:lpstr>
      <vt:lpstr>PowerPoint Presentation</vt:lpstr>
      <vt:lpstr>Interview Preparation</vt:lpstr>
      <vt:lpstr>Common Interview Questions </vt:lpstr>
      <vt:lpstr>Common Interview Questions </vt:lpstr>
      <vt:lpstr>Common Interview Questions </vt:lpstr>
      <vt:lpstr>The Right Way to Follow Up After a Job Interview</vt:lpstr>
      <vt:lpstr>Follow Up</vt:lpstr>
      <vt:lpstr>Example Thank You Letter</vt:lpstr>
      <vt:lpstr>Example Thank You Letter</vt:lpstr>
      <vt:lpstr>Check-In</vt:lpstr>
      <vt:lpstr>Stay in Touch</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HPWM</dc:title>
  <dc:creator>Spencer, Leslie S.</dc:creator>
  <cp:lastModifiedBy>Biren, Gregory Blake</cp:lastModifiedBy>
  <cp:revision>53</cp:revision>
  <dcterms:created xsi:type="dcterms:W3CDTF">2015-07-15T16:25:09Z</dcterms:created>
  <dcterms:modified xsi:type="dcterms:W3CDTF">2019-10-30T18:08:26Z</dcterms:modified>
</cp:coreProperties>
</file>