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media/audio1.bin" ContentType="audio/unknown"/>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9" r:id="rId6"/>
    <p:sldId id="260" r:id="rId7"/>
    <p:sldId id="261" r:id="rId8"/>
    <p:sldId id="262" r:id="rId9"/>
    <p:sldId id="263" r:id="rId10"/>
    <p:sldId id="264" r:id="rId11"/>
    <p:sldId id="265" r:id="rId12"/>
    <p:sldId id="266" r:id="rId13"/>
    <p:sldId id="267" r:id="rId14"/>
    <p:sldId id="268" r:id="rId15"/>
    <p:sldId id="270" r:id="rId16"/>
    <p:sldId id="275" r:id="rId17"/>
    <p:sldId id="276"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gray"/>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2"/>
    <p:restoredTop sz="94580"/>
  </p:normalViewPr>
  <p:slideViewPr>
    <p:cSldViewPr snapToGrid="0" snapToObjects="1">
      <p:cViewPr varScale="1">
        <p:scale>
          <a:sx n="183" d="100"/>
          <a:sy n="183" d="100"/>
        </p:scale>
        <p:origin x="-224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6C5CDE-1BC9-5246-9783-70CFD1450D68}" type="datetimeFigureOut">
              <a:rPr lang="en-US" smtClean="0"/>
              <a:t>9/4/18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CA357DE-1C57-C24B-86B7-D9D78EBF143C}" type="slidenum">
              <a:rPr lang="en-US" smtClean="0"/>
              <a:t>‹#›</a:t>
            </a:fld>
            <a:endParaRPr lang="en-US"/>
          </a:p>
        </p:txBody>
      </p:sp>
    </p:spTree>
    <p:extLst>
      <p:ext uri="{BB962C8B-B14F-4D97-AF65-F5344CB8AC3E}">
        <p14:creationId xmlns:p14="http://schemas.microsoft.com/office/powerpoint/2010/main" val="34444359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C3E996-8A82-7942-AFD0-60B3A3BE948D}" type="datetimeFigureOut">
              <a:rPr lang="en-US" smtClean="0"/>
              <a:t>9/4/18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E89EED-BE9B-534E-AFDE-3BD0446385C3}" type="slidenum">
              <a:rPr lang="en-US" smtClean="0"/>
              <a:t>‹#›</a:t>
            </a:fld>
            <a:endParaRPr lang="en-US"/>
          </a:p>
        </p:txBody>
      </p:sp>
    </p:spTree>
    <p:extLst>
      <p:ext uri="{BB962C8B-B14F-4D97-AF65-F5344CB8AC3E}">
        <p14:creationId xmlns:p14="http://schemas.microsoft.com/office/powerpoint/2010/main" val="576964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a:t>
            </a:fld>
            <a:endParaRPr lang="en-US"/>
          </a:p>
        </p:txBody>
      </p:sp>
    </p:spTree>
    <p:extLst>
      <p:ext uri="{BB962C8B-B14F-4D97-AF65-F5344CB8AC3E}">
        <p14:creationId xmlns:p14="http://schemas.microsoft.com/office/powerpoint/2010/main" val="2197886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10</a:t>
            </a:fld>
            <a:endParaRPr lang="en-US"/>
          </a:p>
        </p:txBody>
      </p:sp>
    </p:spTree>
    <p:extLst>
      <p:ext uri="{BB962C8B-B14F-4D97-AF65-F5344CB8AC3E}">
        <p14:creationId xmlns:p14="http://schemas.microsoft.com/office/powerpoint/2010/main" val="1740478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11</a:t>
            </a:fld>
            <a:endParaRPr lang="en-US"/>
          </a:p>
        </p:txBody>
      </p:sp>
    </p:spTree>
    <p:extLst>
      <p:ext uri="{BB962C8B-B14F-4D97-AF65-F5344CB8AC3E}">
        <p14:creationId xmlns:p14="http://schemas.microsoft.com/office/powerpoint/2010/main" val="20049350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12</a:t>
            </a:fld>
            <a:endParaRPr lang="en-US"/>
          </a:p>
        </p:txBody>
      </p:sp>
    </p:spTree>
    <p:extLst>
      <p:ext uri="{BB962C8B-B14F-4D97-AF65-F5344CB8AC3E}">
        <p14:creationId xmlns:p14="http://schemas.microsoft.com/office/powerpoint/2010/main" val="1525047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13</a:t>
            </a:fld>
            <a:endParaRPr lang="en-US"/>
          </a:p>
        </p:txBody>
      </p:sp>
    </p:spTree>
    <p:extLst>
      <p:ext uri="{BB962C8B-B14F-4D97-AF65-F5344CB8AC3E}">
        <p14:creationId xmlns:p14="http://schemas.microsoft.com/office/powerpoint/2010/main" val="1784658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14</a:t>
            </a:fld>
            <a:endParaRPr lang="en-US"/>
          </a:p>
        </p:txBody>
      </p:sp>
    </p:spTree>
    <p:extLst>
      <p:ext uri="{BB962C8B-B14F-4D97-AF65-F5344CB8AC3E}">
        <p14:creationId xmlns:p14="http://schemas.microsoft.com/office/powerpoint/2010/main" val="5012695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15</a:t>
            </a:fld>
            <a:endParaRPr lang="en-US"/>
          </a:p>
        </p:txBody>
      </p:sp>
    </p:spTree>
    <p:extLst>
      <p:ext uri="{BB962C8B-B14F-4D97-AF65-F5344CB8AC3E}">
        <p14:creationId xmlns:p14="http://schemas.microsoft.com/office/powerpoint/2010/main" val="388275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16</a:t>
            </a:fld>
            <a:endParaRPr lang="en-US"/>
          </a:p>
        </p:txBody>
      </p:sp>
    </p:spTree>
    <p:extLst>
      <p:ext uri="{BB962C8B-B14F-4D97-AF65-F5344CB8AC3E}">
        <p14:creationId xmlns:p14="http://schemas.microsoft.com/office/powerpoint/2010/main" val="42865719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FE89EED-BE9B-534E-AFDE-3BD0446385C3}" type="slidenum">
              <a:rPr lang="en-US" smtClean="0"/>
              <a:t>17</a:t>
            </a:fld>
            <a:endParaRPr lang="en-US"/>
          </a:p>
        </p:txBody>
      </p:sp>
    </p:spTree>
    <p:extLst>
      <p:ext uri="{BB962C8B-B14F-4D97-AF65-F5344CB8AC3E}">
        <p14:creationId xmlns:p14="http://schemas.microsoft.com/office/powerpoint/2010/main" val="3630663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18</a:t>
            </a:fld>
            <a:endParaRPr lang="en-US"/>
          </a:p>
        </p:txBody>
      </p:sp>
    </p:spTree>
    <p:extLst>
      <p:ext uri="{BB962C8B-B14F-4D97-AF65-F5344CB8AC3E}">
        <p14:creationId xmlns:p14="http://schemas.microsoft.com/office/powerpoint/2010/main" val="33029516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19</a:t>
            </a:fld>
            <a:endParaRPr lang="en-US"/>
          </a:p>
        </p:txBody>
      </p:sp>
    </p:spTree>
    <p:extLst>
      <p:ext uri="{BB962C8B-B14F-4D97-AF65-F5344CB8AC3E}">
        <p14:creationId xmlns:p14="http://schemas.microsoft.com/office/powerpoint/2010/main" val="8699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2</a:t>
            </a:fld>
            <a:endParaRPr lang="en-US"/>
          </a:p>
        </p:txBody>
      </p:sp>
    </p:spTree>
    <p:extLst>
      <p:ext uri="{BB962C8B-B14F-4D97-AF65-F5344CB8AC3E}">
        <p14:creationId xmlns:p14="http://schemas.microsoft.com/office/powerpoint/2010/main" val="15482415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20</a:t>
            </a:fld>
            <a:endParaRPr lang="en-US"/>
          </a:p>
        </p:txBody>
      </p:sp>
    </p:spTree>
    <p:extLst>
      <p:ext uri="{BB962C8B-B14F-4D97-AF65-F5344CB8AC3E}">
        <p14:creationId xmlns:p14="http://schemas.microsoft.com/office/powerpoint/2010/main" val="29840168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21</a:t>
            </a:fld>
            <a:endParaRPr lang="en-US"/>
          </a:p>
        </p:txBody>
      </p:sp>
    </p:spTree>
    <p:extLst>
      <p:ext uri="{BB962C8B-B14F-4D97-AF65-F5344CB8AC3E}">
        <p14:creationId xmlns:p14="http://schemas.microsoft.com/office/powerpoint/2010/main" val="1405596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3</a:t>
            </a:fld>
            <a:endParaRPr lang="en-US"/>
          </a:p>
        </p:txBody>
      </p:sp>
    </p:spTree>
    <p:extLst>
      <p:ext uri="{BB962C8B-B14F-4D97-AF65-F5344CB8AC3E}">
        <p14:creationId xmlns:p14="http://schemas.microsoft.com/office/powerpoint/2010/main" val="2331720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4</a:t>
            </a:fld>
            <a:endParaRPr lang="en-US"/>
          </a:p>
        </p:txBody>
      </p:sp>
    </p:spTree>
    <p:extLst>
      <p:ext uri="{BB962C8B-B14F-4D97-AF65-F5344CB8AC3E}">
        <p14:creationId xmlns:p14="http://schemas.microsoft.com/office/powerpoint/2010/main" val="2662660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5</a:t>
            </a:fld>
            <a:endParaRPr lang="en-US"/>
          </a:p>
        </p:txBody>
      </p:sp>
    </p:spTree>
    <p:extLst>
      <p:ext uri="{BB962C8B-B14F-4D97-AF65-F5344CB8AC3E}">
        <p14:creationId xmlns:p14="http://schemas.microsoft.com/office/powerpoint/2010/main" val="2095796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6</a:t>
            </a:fld>
            <a:endParaRPr lang="en-US"/>
          </a:p>
        </p:txBody>
      </p:sp>
    </p:spTree>
    <p:extLst>
      <p:ext uri="{BB962C8B-B14F-4D97-AF65-F5344CB8AC3E}">
        <p14:creationId xmlns:p14="http://schemas.microsoft.com/office/powerpoint/2010/main" val="1091094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7</a:t>
            </a:fld>
            <a:endParaRPr lang="en-US"/>
          </a:p>
        </p:txBody>
      </p:sp>
    </p:spTree>
    <p:extLst>
      <p:ext uri="{BB962C8B-B14F-4D97-AF65-F5344CB8AC3E}">
        <p14:creationId xmlns:p14="http://schemas.microsoft.com/office/powerpoint/2010/main" val="1286986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8</a:t>
            </a:fld>
            <a:endParaRPr lang="en-US"/>
          </a:p>
        </p:txBody>
      </p:sp>
    </p:spTree>
    <p:extLst>
      <p:ext uri="{BB962C8B-B14F-4D97-AF65-F5344CB8AC3E}">
        <p14:creationId xmlns:p14="http://schemas.microsoft.com/office/powerpoint/2010/main" val="786937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E89EED-BE9B-534E-AFDE-3BD0446385C3}" type="slidenum">
              <a:rPr lang="en-US" smtClean="0"/>
              <a:t>9</a:t>
            </a:fld>
            <a:endParaRPr lang="en-US"/>
          </a:p>
        </p:txBody>
      </p:sp>
    </p:spTree>
    <p:extLst>
      <p:ext uri="{BB962C8B-B14F-4D97-AF65-F5344CB8AC3E}">
        <p14:creationId xmlns:p14="http://schemas.microsoft.com/office/powerpoint/2010/main" val="3711366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 Id="rId3" Type="http://schemas.openxmlformats.org/officeDocument/2006/relationships/audio" Target="../media/audio1.bin"/></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audio" Target="../media/audio1.bin"/><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audio" Target="../media/audio1.bin"/><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 Id="rId3" Type="http://schemas.openxmlformats.org/officeDocument/2006/relationships/audio" Target="../media/audio1.bin"/></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audio" Target="../media/audio1.bin"/><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 Id="rId3"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 Id="rId3" Type="http://schemas.openxmlformats.org/officeDocument/2006/relationships/audio" Target="../media/audio1.bin"/></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jpeg"/><Relationship Id="rId4" Type="http://schemas.openxmlformats.org/officeDocument/2006/relationships/audio" Target="../media/audio1.bin"/><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 Id="rId3" Type="http://schemas.openxmlformats.org/officeDocument/2006/relationships/audio" Target="../media/audio1.bin"/></Relationships>
</file>

<file path=ppt/slideLayouts/_rels/slideLayout6.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 Id="rId3" Type="http://schemas.openxmlformats.org/officeDocument/2006/relationships/audio" Target="../media/audio1.bin"/></Relationships>
</file>

<file path=ppt/slideLayouts/_rels/slideLayout7.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 Id="rId3"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 Id="rId3"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audio" Target="../media/audio1.bin"/><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3776" y="3776473"/>
            <a:ext cx="7196328" cy="1470025"/>
          </a:xfrm>
        </p:spPr>
        <p:txBody>
          <a:bodyPr vert="horz" lIns="91440" tIns="45720" rIns="91440" bIns="45720" rtlCol="0" anchor="b" anchorCtr="0">
            <a:noAutofit/>
          </a:bodyPr>
          <a:lstStyle>
            <a:lvl1pPr algn="l"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493776" y="5257800"/>
            <a:ext cx="7196328" cy="987552"/>
          </a:xfrm>
        </p:spPr>
        <p:txBody>
          <a:bodyPr vert="horz" lIns="91440" tIns="45720" rIns="91440" bIns="45720" rtlCol="0" anchor="t" anchorCtr="0">
            <a:noAutofit/>
          </a:bodyPr>
          <a:lstStyle>
            <a:lvl1pPr marL="0" indent="0" algn="l" defTabSz="914400" rtl="0" eaLnBrk="1" latinLnBrk="0" hangingPunct="1">
              <a:spcBef>
                <a:spcPct val="0"/>
              </a:spcBef>
              <a:buFont typeface="Wingdings 2" pitchFamily="18" charset="2"/>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9/4/18</a:t>
            </a:fld>
            <a:endParaRPr lang="en-US"/>
          </a:p>
        </p:txBody>
      </p:sp>
      <p:sp>
        <p:nvSpPr>
          <p:cNvPr id="5" name="Footer Placeholder 4"/>
          <p:cNvSpPr>
            <a:spLocks noGrp="1"/>
          </p:cNvSpPr>
          <p:nvPr>
            <p:ph type="ftr" sz="quarter" idx="11"/>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7" y="4267201"/>
            <a:ext cx="7612063" cy="1100138"/>
          </a:xfrm>
        </p:spPr>
        <p:txBody>
          <a:bodyPr anchor="b"/>
          <a:lstStyle>
            <a:lvl1pPr algn="ctr">
              <a:defRPr sz="4400" b="0">
                <a:solidFill>
                  <a:schemeClr val="bg1"/>
                </a:solidFill>
                <a:effectLst>
                  <a:outerShdw blurRad="63500" dist="50800" dir="2700000" algn="tl" rotWithShape="0">
                    <a:prstClr val="black">
                      <a:alpha val="50000"/>
                    </a:prstClr>
                  </a:outerShdw>
                </a:effectLst>
              </a:defRPr>
            </a:lvl1pPr>
          </a:lstStyle>
          <a:p>
            <a:r>
              <a:rPr lang="en-US"/>
              <a:t>Click to edit Master title style</a:t>
            </a:r>
            <a:endParaRPr/>
          </a:p>
        </p:txBody>
      </p:sp>
      <p:sp>
        <p:nvSpPr>
          <p:cNvPr id="3" name="Picture Placeholder 2"/>
          <p:cNvSpPr>
            <a:spLocks noGrp="1"/>
          </p:cNvSpPr>
          <p:nvPr>
            <p:ph type="pic" idx="1"/>
          </p:nvPr>
        </p:nvSpPr>
        <p:spPr>
          <a:xfrm rot="21414040">
            <a:off x="1779080" y="450465"/>
            <a:ext cx="5486400" cy="3626214"/>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vert="horz" lIns="91440" tIns="45720" rIns="91440" bIns="45720" rtlCol="0">
            <a:normAutofit/>
          </a:bodyPr>
          <a:lstStyle>
            <a:lvl1pPr marL="342900" indent="-342900" algn="l" defTabSz="914400" rtl="0" eaLnBrk="1" latinLnBrk="0" hangingPunct="1">
              <a:spcBef>
                <a:spcPts val="2000"/>
              </a:spcBef>
              <a:buFont typeface="Wingdings 2" pitchFamily="18" charset="2"/>
              <a:buNone/>
              <a:defRPr sz="1800" kern="1200">
                <a:solidFill>
                  <a:schemeClr val="bg1"/>
                </a:solidFill>
                <a:effectLst>
                  <a:outerShdw blurRad="63500" dist="50800" dir="2700000" algn="tl" rotWithShape="0">
                    <a:prstClr val="black">
                      <a:alpha val="5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765177" y="5443539"/>
            <a:ext cx="7612063" cy="804862"/>
          </a:xfrm>
        </p:spPr>
        <p:txBody>
          <a:bodyPr>
            <a:normAutofit/>
          </a:bodyPr>
          <a:lstStyle>
            <a:lvl1pPr marL="0" indent="0" algn="ctr">
              <a:spcBef>
                <a:spcPts val="300"/>
              </a:spcBef>
              <a:buNone/>
              <a:defRPr sz="1800">
                <a:effectLst>
                  <a:outerShdw blurRad="63500" dist="50800" dir="2700000" algn="tl" rotWithShape="0">
                    <a:prstClr val="black">
                      <a:alpha val="50000"/>
                    </a:prstClr>
                  </a:outerShdw>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CEC41E-48BD-4881-B6FF-D82EEBBCD904}" type="datetimeFigureOut">
              <a:rPr lang="en-US" smtClean="0"/>
              <a:t>9/4/18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4" name="Bubbles"/>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 Pictures with Caption">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7" y="381000"/>
            <a:ext cx="3250360" cy="16319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608947"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495800" y="6356351"/>
            <a:ext cx="1143000" cy="365125"/>
          </a:xfrm>
        </p:spPr>
        <p:txBody>
          <a:bodyPr/>
          <a:lstStyle>
            <a:lvl1pPr algn="l">
              <a:defRPr/>
            </a:lvl1pPr>
          </a:lstStyle>
          <a:p>
            <a:fld id="{03CEC41E-48BD-4881-B6FF-D82EEBBCD904}" type="datetimeFigureOut">
              <a:rPr lang="en-US" smtClean="0"/>
              <a:t>9/4/18</a:t>
            </a:fld>
            <a:endParaRPr lang="en-US"/>
          </a:p>
        </p:txBody>
      </p:sp>
      <p:sp>
        <p:nvSpPr>
          <p:cNvPr id="6" name="Footer Placeholder 5"/>
          <p:cNvSpPr>
            <a:spLocks noGrp="1"/>
          </p:cNvSpPr>
          <p:nvPr>
            <p:ph type="ftr" sz="quarter" idx="11"/>
          </p:nvPr>
        </p:nvSpPr>
        <p:spPr>
          <a:xfrm>
            <a:off x="5791200" y="6356351"/>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7" y="6356351"/>
            <a:ext cx="533400" cy="365125"/>
          </a:xfrm>
        </p:spPr>
        <p:txBody>
          <a:bodyPr/>
          <a:lstStyle>
            <a:lvl1pPr>
              <a:defRPr>
                <a:solidFill>
                  <a:schemeClr val="tx2"/>
                </a:solidFill>
              </a:defRPr>
            </a:lvl1pPr>
          </a:lstStyle>
          <a:p>
            <a:fld id="{459A5F39-4CE7-434C-A5CB-50A363451602}" type="slidenum">
              <a:rPr lang="en-US" smtClean="0"/>
              <a:t>‹#›</a:t>
            </a:fld>
            <a:endParaRPr lang="en-US"/>
          </a:p>
        </p:txBody>
      </p:sp>
      <p:sp>
        <p:nvSpPr>
          <p:cNvPr id="9" name="Picture Placeholder 7"/>
          <p:cNvSpPr>
            <a:spLocks noGrp="1"/>
          </p:cNvSpPr>
          <p:nvPr>
            <p:ph type="pic" sz="quarter" idx="14"/>
          </p:nvPr>
        </p:nvSpPr>
        <p:spPr>
          <a:xfrm rot="307655">
            <a:off x="4082875" y="3187733"/>
            <a:ext cx="4141140" cy="2881378"/>
          </a:xfrm>
          <a:solidFill>
            <a:srgbClr val="FFFFFF">
              <a:shade val="85000"/>
            </a:srgbClr>
          </a:solidFill>
          <a:ln w="38100" cap="sq">
            <a:solidFill>
              <a:srgbClr val="FDFDFD"/>
            </a:solidFill>
            <a:miter lim="800000"/>
          </a:ln>
          <a:effectLst>
            <a:outerShdw blurRad="88900" dist="25400" dir="72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a:t>Drag picture to placeholder or click icon to add</a:t>
            </a:r>
            <a:endParaRPr/>
          </a:p>
        </p:txBody>
      </p:sp>
      <p:sp>
        <p:nvSpPr>
          <p:cNvPr id="8" name="Picture Placeholder 7"/>
          <p:cNvSpPr>
            <a:spLocks noGrp="1"/>
          </p:cNvSpPr>
          <p:nvPr>
            <p:ph type="pic" sz="quarter" idx="13"/>
          </p:nvPr>
        </p:nvSpPr>
        <p:spPr>
          <a:xfrm rot="21414752">
            <a:off x="4623470" y="338031"/>
            <a:ext cx="4141140" cy="2881378"/>
          </a:xfrm>
          <a:solidFill>
            <a:srgbClr val="FFFFFF">
              <a:shade val="85000"/>
            </a:srgbClr>
          </a:solidFill>
          <a:ln w="38100" cap="sq">
            <a:solidFill>
              <a:srgbClr val="FDFDFD"/>
            </a:solidFill>
            <a:miter lim="800000"/>
          </a:ln>
          <a:effectLst>
            <a:outerShdw blurRad="88900" dist="25400" dir="5400000" sx="101000" sy="101000" algn="t" rotWithShape="0">
              <a:prstClr val="black">
                <a:alpha val="50000"/>
              </a:prst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4" name="Bubbles"/>
          </p:stSnd>
        </p:sndAc>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457200"/>
            <a:ext cx="1497107" cy="581025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496890" y="457200"/>
            <a:ext cx="6513511" cy="581025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4" name="Bubbles"/>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6890" y="3774329"/>
            <a:ext cx="7199311" cy="1470025"/>
          </a:xfrm>
        </p:spPr>
        <p:txBody>
          <a:bodyPr anchor="b" anchorCtr="0"/>
          <a:lstStyle>
            <a:lvl1pPr algn="l">
              <a:defRPr sz="4800"/>
            </a:lvl1pPr>
          </a:lstStyle>
          <a:p>
            <a:r>
              <a:rPr lang="en-US"/>
              <a:t>Click to edit Master title style</a:t>
            </a:r>
            <a:endParaRPr/>
          </a:p>
        </p:txBody>
      </p:sp>
      <p:sp>
        <p:nvSpPr>
          <p:cNvPr id="3" name="Subtitle 2"/>
          <p:cNvSpPr>
            <a:spLocks noGrp="1"/>
          </p:cNvSpPr>
          <p:nvPr>
            <p:ph type="subTitle" idx="1"/>
          </p:nvPr>
        </p:nvSpPr>
        <p:spPr>
          <a:xfrm>
            <a:off x="496888" y="5257800"/>
            <a:ext cx="7199312" cy="990600"/>
          </a:xfrm>
        </p:spPr>
        <p:txBody>
          <a:bodyPr vert="horz" lIns="91440" tIns="45720" rIns="91440" bIns="45720" rtlCol="0" anchor="t" anchorCtr="0">
            <a:noAutofit/>
          </a:bodyPr>
          <a:lstStyle>
            <a:lvl1pPr marL="0" indent="0" algn="l"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3CEC41E-48BD-4881-B6FF-D82EEBBCD904}" type="datetimeFigureOut">
              <a:rPr lang="en-US" smtClean="0"/>
              <a:t>9/4/18</a:t>
            </a:fld>
            <a:endParaRPr lang="en-US"/>
          </a:p>
        </p:txBody>
      </p:sp>
      <p:sp>
        <p:nvSpPr>
          <p:cNvPr id="5" name="Footer Placeholder 4"/>
          <p:cNvSpPr>
            <a:spLocks noGrp="1"/>
          </p:cNvSpPr>
          <p:nvPr>
            <p:ph type="ftr" sz="quarter" idx="11"/>
          </p:nvPr>
        </p:nvSpPr>
        <p:spPr/>
        <p:txBody>
          <a:bodyPr/>
          <a:lstStyle/>
          <a:p>
            <a:endParaRPr lang="en-US"/>
          </a:p>
        </p:txBody>
      </p:sp>
      <p:sp>
        <p:nvSpPr>
          <p:cNvPr id="8" name="Picture Placeholder 7"/>
          <p:cNvSpPr>
            <a:spLocks noGrp="1"/>
          </p:cNvSpPr>
          <p:nvPr>
            <p:ph type="pic" sz="quarter" idx="12"/>
          </p:nvPr>
        </p:nvSpPr>
        <p:spPr>
          <a:xfrm rot="504148">
            <a:off x="4493545" y="555043"/>
            <a:ext cx="4142460" cy="3085398"/>
          </a:xfrm>
          <a:solidFill>
            <a:srgbClr val="FFFFFF">
              <a:shade val="85000"/>
            </a:srgbClr>
          </a:solidFill>
          <a:ln w="38100" cap="sq">
            <a:solidFill>
              <a:srgbClr val="FDFDFD"/>
            </a:solidFill>
            <a:miter lim="800000"/>
          </a:ln>
          <a:effectLst>
            <a:outerShdw blurRad="57150" dist="37500" dir="7560000" sy="98000" kx="110000" ky="200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txBody>
          <a:bodyPr>
            <a:normAutofit/>
          </a:bodyPr>
          <a:lstStyle>
            <a:lvl1pPr>
              <a:buNone/>
              <a:defRPr sz="1800"/>
            </a:lvl1pPr>
          </a:lstStyle>
          <a:p>
            <a:r>
              <a:rPr lang="en-US"/>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5177" y="2236694"/>
            <a:ext cx="7612063"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a:lstStyle>
          <a:p>
            <a:r>
              <a:rPr lang="en-US"/>
              <a:t>Click to edit Master title style</a:t>
            </a:r>
            <a:endParaRPr/>
          </a:p>
        </p:txBody>
      </p:sp>
      <p:sp>
        <p:nvSpPr>
          <p:cNvPr id="3" name="Text Placeholder 2"/>
          <p:cNvSpPr>
            <a:spLocks noGrp="1"/>
          </p:cNvSpPr>
          <p:nvPr>
            <p:ph type="body" idx="1"/>
          </p:nvPr>
        </p:nvSpPr>
        <p:spPr>
          <a:xfrm>
            <a:off x="765177" y="3617260"/>
            <a:ext cx="7612063" cy="1500187"/>
          </a:xfrm>
        </p:spPr>
        <p:txBody>
          <a:bodyPr vert="horz" lIns="91440" tIns="45720" rIns="91440" bIns="45720" rtlCol="0" anchor="t" anchorCtr="0">
            <a:noAutofit/>
          </a:bodyPr>
          <a:lstStyle>
            <a:lvl1pPr marL="0" indent="0" algn="ctr" defTabSz="914400" rtl="0" eaLnBrk="1" latinLnBrk="0" hangingPunct="1">
              <a:spcBef>
                <a:spcPct val="0"/>
              </a:spcBef>
              <a:buNone/>
              <a:defRPr sz="180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CEC41E-48BD-4881-B6FF-D82EEBBCD904}" type="datetimeFigureOut">
              <a:rPr lang="en-US" smtClean="0"/>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4" name="Bubbles"/>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5175" y="79468"/>
            <a:ext cx="7612063" cy="1417638"/>
          </a:xfrm>
        </p:spPr>
        <p:txBody>
          <a:bodyPr/>
          <a:lstStyle/>
          <a:p>
            <a:r>
              <a:rPr lang="en-US"/>
              <a:t>Click to edit Master title style</a:t>
            </a:r>
            <a:endParaRPr/>
          </a:p>
        </p:txBody>
      </p:sp>
      <p:sp>
        <p:nvSpPr>
          <p:cNvPr id="3" name="Content Placeholder 2"/>
          <p:cNvSpPr>
            <a:spLocks noGrp="1"/>
          </p:cNvSpPr>
          <p:nvPr>
            <p:ph sz="half" idx="1"/>
          </p:nvPr>
        </p:nvSpPr>
        <p:spPr>
          <a:xfrm>
            <a:off x="765175"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19637" y="2084388"/>
            <a:ext cx="3657600" cy="4183062"/>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3CEC41E-48BD-4881-B6FF-D82EEBBCD904}" type="datetimeFigureOut">
              <a:rPr lang="en-US" smtClean="0"/>
              <a:t>9/4/18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5175" y="79468"/>
            <a:ext cx="7612063" cy="1417638"/>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765175"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65175" y="2649072"/>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19637" y="1687512"/>
            <a:ext cx="3657600" cy="903288"/>
          </a:xfrm>
        </p:spPr>
        <p:txBody>
          <a:bodyPr anchor="ctr"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19637" y="2649072"/>
            <a:ext cx="3657600" cy="3608293"/>
          </a:xfrm>
        </p:spPr>
        <p:txBody>
          <a:bodyPr>
            <a:normAutofit/>
          </a:bodyPr>
          <a:lstStyle>
            <a:lvl1pPr>
              <a:defRPr sz="20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03CEC41E-48BD-4881-B6FF-D82EEBBCD904}" type="datetimeFigureOut">
              <a:rPr lang="en-US" smtClean="0"/>
              <a:t>9/4/18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3CEC41E-48BD-4881-B6FF-D82EEBBCD904}" type="datetimeFigureOut">
              <a:rPr lang="en-US" smtClean="0"/>
              <a:t>9/4/18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EC41E-48BD-4881-B6FF-D82EEBBCD904}" type="datetimeFigureOut">
              <a:rPr lang="en-US" smtClean="0"/>
              <a:t>9/4/18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9A5F39-4CE7-434C-A5CB-50A36345160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3" name="Bubbles"/>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8947" y="381000"/>
            <a:ext cx="3250360" cy="16319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495800" y="381000"/>
            <a:ext cx="4149725" cy="5886450"/>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08947" y="2084389"/>
            <a:ext cx="3250360" cy="3935412"/>
          </a:xfrm>
        </p:spPr>
        <p:txBody>
          <a:bodyPr vert="horz" lIns="91440" tIns="45720" rIns="91440" bIns="45720" rtlCol="0" anchor="t" anchorCtr="0">
            <a:noAutofit/>
          </a:bodyPr>
          <a:lstStyle>
            <a:lvl1pPr marL="0" indent="0" algn="ctr" defTabSz="914400" rtl="0" eaLnBrk="1" latinLnBrk="0" hangingPunct="1">
              <a:spcBef>
                <a:spcPts val="600"/>
              </a:spcBef>
              <a:buNone/>
              <a:defRPr sz="1800" b="0" kern="1200">
                <a:solidFill>
                  <a:schemeClr val="tx2"/>
                </a:solidFill>
                <a:effectLst>
                  <a:outerShdw blurRad="50800" dist="25400" dir="2700000" algn="tl" rotWithShape="0">
                    <a:schemeClr val="bg1">
                      <a:alpha val="40000"/>
                    </a:schemeClr>
                  </a:out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495800" y="6356351"/>
            <a:ext cx="1143000" cy="365125"/>
          </a:xfrm>
        </p:spPr>
        <p:txBody>
          <a:bodyPr/>
          <a:lstStyle>
            <a:lvl1pPr algn="l">
              <a:defRPr/>
            </a:lvl1pPr>
          </a:lstStyle>
          <a:p>
            <a:fld id="{03CEC41E-48BD-4881-B6FF-D82EEBBCD904}" type="datetimeFigureOut">
              <a:rPr lang="en-US" smtClean="0"/>
              <a:t>9/4/18</a:t>
            </a:fld>
            <a:endParaRPr lang="en-US"/>
          </a:p>
        </p:txBody>
      </p:sp>
      <p:sp>
        <p:nvSpPr>
          <p:cNvPr id="6" name="Footer Placeholder 5"/>
          <p:cNvSpPr>
            <a:spLocks noGrp="1"/>
          </p:cNvSpPr>
          <p:nvPr>
            <p:ph type="ftr" sz="quarter" idx="11"/>
          </p:nvPr>
        </p:nvSpPr>
        <p:spPr>
          <a:xfrm>
            <a:off x="5791200" y="6356351"/>
            <a:ext cx="2895600" cy="365125"/>
          </a:xfrm>
        </p:spPr>
        <p:txBody>
          <a:bodyPr/>
          <a:lstStyle>
            <a:lvl1pPr algn="r">
              <a:defRPr/>
            </a:lvl1pPr>
          </a:lstStyle>
          <a:p>
            <a:endParaRPr lang="en-US"/>
          </a:p>
        </p:txBody>
      </p:sp>
      <p:sp>
        <p:nvSpPr>
          <p:cNvPr id="7" name="Slide Number Placeholder 6"/>
          <p:cNvSpPr>
            <a:spLocks noGrp="1"/>
          </p:cNvSpPr>
          <p:nvPr>
            <p:ph type="sldNum" sz="quarter" idx="12"/>
          </p:nvPr>
        </p:nvSpPr>
        <p:spPr>
          <a:xfrm>
            <a:off x="1967427" y="6356351"/>
            <a:ext cx="533400" cy="365125"/>
          </a:xfrm>
        </p:spPr>
        <p:txBody>
          <a:bodyPr/>
          <a:lstStyle>
            <a:lvl1pPr>
              <a:defRPr>
                <a:solidFill>
                  <a:schemeClr val="tx2"/>
                </a:solidFill>
              </a:defRPr>
            </a:lvl1pPr>
          </a:lstStyle>
          <a:p>
            <a:fld id="{459A5F39-4CE7-434C-A5CB-50A363451602}"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sndAc>
          <p:stSnd>
            <p:snd r:embed="rId1" name="Bubbles"/>
          </p:stSnd>
        </p:sndAc>
      </p:transition>
    </mc:Choice>
    <mc:Fallback xmlns="">
      <p:transition xmlns:p14="http://schemas.microsoft.com/office/powerpoint/2010/main" spd="slow">
        <p:fade/>
        <p:sndAc>
          <p:stSnd>
            <p:snd r:embed="rId4" name="Bubbles"/>
          </p:stSnd>
        </p:sndAc>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audio" Target="../media/audio1.bin"/><Relationship Id="rId16" Type="http://schemas.openxmlformats.org/officeDocument/2006/relationships/audio" Target="../media/audio1.bin"/><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5175" y="79468"/>
            <a:ext cx="7612063" cy="1417638"/>
          </a:xfrm>
          <a:prstGeom prst="rect">
            <a:avLst/>
          </a:prstGeom>
        </p:spPr>
        <p:txBody>
          <a:bodyPr vert="horz" lIns="91440" tIns="45720" rIns="91440" bIns="45720" rtlCol="0" anchor="ctr" anchorCtr="0">
            <a:noAutofit/>
          </a:bodyPr>
          <a:lstStyle/>
          <a:p>
            <a:r>
              <a:rPr lang="en-US"/>
              <a:t>Click to edit Master title style</a:t>
            </a:r>
            <a:endParaRPr/>
          </a:p>
        </p:txBody>
      </p:sp>
      <p:sp>
        <p:nvSpPr>
          <p:cNvPr id="3" name="Text Placeholder 2"/>
          <p:cNvSpPr>
            <a:spLocks noGrp="1"/>
          </p:cNvSpPr>
          <p:nvPr>
            <p:ph type="body" idx="1"/>
          </p:nvPr>
        </p:nvSpPr>
        <p:spPr>
          <a:xfrm>
            <a:off x="765175" y="2070847"/>
            <a:ext cx="7612064" cy="41820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553200" y="6356351"/>
            <a:ext cx="2133600" cy="365125"/>
          </a:xfrm>
          <a:prstGeom prst="rect">
            <a:avLst/>
          </a:prstGeom>
        </p:spPr>
        <p:txBody>
          <a:bodyPr vert="horz" lIns="91440" tIns="45720" rIns="91440" bIns="45720" rtlCol="0" anchor="ctr"/>
          <a:lstStyle>
            <a:lvl1pPr algn="r">
              <a:defRPr sz="1200">
                <a:solidFill>
                  <a:schemeClr val="bg1"/>
                </a:solidFill>
              </a:defRPr>
            </a:lvl1pPr>
          </a:lstStyle>
          <a:p>
            <a:fld id="{03CEC41E-48BD-4881-B6FF-D82EEBBCD904}" type="datetimeFigureOut">
              <a:rPr lang="en-US" smtClean="0"/>
              <a:t>9/4/18</a:t>
            </a:fld>
            <a:endParaRPr lang="en-US"/>
          </a:p>
        </p:txBody>
      </p:sp>
      <p:sp>
        <p:nvSpPr>
          <p:cNvPr id="5" name="Footer Placeholder 4"/>
          <p:cNvSpPr>
            <a:spLocks noGrp="1"/>
          </p:cNvSpPr>
          <p:nvPr>
            <p:ph type="ftr" sz="quarter" idx="3"/>
          </p:nvPr>
        </p:nvSpPr>
        <p:spPr>
          <a:xfrm>
            <a:off x="443753" y="6356351"/>
            <a:ext cx="2895600"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4305300" y="6356351"/>
            <a:ext cx="533400" cy="365125"/>
          </a:xfrm>
          <a:prstGeom prst="rect">
            <a:avLst/>
          </a:prstGeom>
        </p:spPr>
        <p:txBody>
          <a:bodyPr vert="horz" lIns="91440" tIns="45720" rIns="91440" bIns="45720" rtlCol="0" anchor="ctr"/>
          <a:lstStyle>
            <a:lvl1pPr algn="ctr">
              <a:defRPr sz="1200">
                <a:solidFill>
                  <a:schemeClr val="bg1"/>
                </a:solidFill>
              </a:defRPr>
            </a:lvl1pPr>
          </a:lstStyle>
          <a:p>
            <a:fld id="{459A5F39-4CE7-434C-A5CB-50A3634516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slow" p14:dur="1400">
        <p14:ripple/>
        <p:sndAc>
          <p:stSnd>
            <p:snd r:embed="rId15" name="Bubbles"/>
          </p:stSnd>
        </p:sndAc>
      </p:transition>
    </mc:Choice>
    <mc:Fallback xmlns="">
      <p:transition xmlns:p14="http://schemas.microsoft.com/office/powerpoint/2010/main" spd="slow">
        <p:fade/>
        <p:sndAc>
          <p:stSnd>
            <p:snd r:embed="rId16" name="Bubbles"/>
          </p:stSnd>
        </p:sndAc>
      </p:transition>
    </mc:Fallback>
  </mc:AlternateContent>
  <p:txStyles>
    <p:titleStyle>
      <a:lvl1pPr algn="ctr" defTabSz="914400" rtl="0" eaLnBrk="1" latinLnBrk="0" hangingPunct="1">
        <a:spcBef>
          <a:spcPct val="0"/>
        </a:spcBef>
        <a:buNone/>
        <a:defRPr sz="4800" kern="1200">
          <a:solidFill>
            <a:schemeClr val="tx2"/>
          </a:solidFill>
          <a:effectLst>
            <a:outerShdw blurRad="50800" dist="25400" dir="2700000" algn="tl" rotWithShape="0">
              <a:schemeClr val="bg1">
                <a:alpha val="40000"/>
              </a:schemeClr>
            </a:outerShdw>
          </a:effectLst>
          <a:latin typeface="+mj-lt"/>
          <a:ea typeface="+mj-ea"/>
          <a:cs typeface="+mj-cs"/>
        </a:defRPr>
      </a:lvl1pPr>
    </p:titleStyle>
    <p:bodyStyle>
      <a:lvl1pPr marL="342900" indent="-342900" algn="l" defTabSz="914400" rtl="0" eaLnBrk="1" latinLnBrk="0" hangingPunct="1">
        <a:spcBef>
          <a:spcPts val="2000"/>
        </a:spcBef>
        <a:buFont typeface="Wingdings 2" pitchFamily="18" charset="2"/>
        <a:buChar char=""/>
        <a:defRPr sz="2400" kern="1200">
          <a:solidFill>
            <a:schemeClr val="bg1"/>
          </a:solidFill>
          <a:effectLst>
            <a:outerShdw blurRad="63500" dist="50800" dir="2700000" algn="tl" rotWithShape="0">
              <a:prstClr val="black">
                <a:alpha val="50000"/>
              </a:prstClr>
            </a:outerShdw>
          </a:effectLst>
          <a:latin typeface="+mn-lt"/>
          <a:ea typeface="+mn-ea"/>
          <a:cs typeface="+mn-cs"/>
        </a:defRPr>
      </a:lvl1pPr>
      <a:lvl2pPr marL="685800" indent="-336550" algn="l" defTabSz="914400" rtl="0" eaLnBrk="1" latinLnBrk="0" hangingPunct="1">
        <a:spcBef>
          <a:spcPts val="600"/>
        </a:spcBef>
        <a:buFont typeface="Wingdings 2" pitchFamily="18" charset="2"/>
        <a:buChar char=""/>
        <a:defRPr sz="2200" kern="1200">
          <a:solidFill>
            <a:schemeClr val="bg1"/>
          </a:solidFill>
          <a:effectLst>
            <a:outerShdw blurRad="63500" dist="50800" dir="2700000" algn="tl" rotWithShape="0">
              <a:prstClr val="black">
                <a:alpha val="50000"/>
              </a:prstClr>
            </a:outerShdw>
          </a:effectLst>
          <a:latin typeface="+mn-lt"/>
          <a:ea typeface="+mn-ea"/>
          <a:cs typeface="+mn-cs"/>
        </a:defRPr>
      </a:lvl2pPr>
      <a:lvl3pPr marL="1035050" indent="-349250" algn="l" defTabSz="914400" rtl="0" eaLnBrk="1" latinLnBrk="0" hangingPunct="1">
        <a:spcBef>
          <a:spcPts val="600"/>
        </a:spcBef>
        <a:buFont typeface="Wingdings 2" pitchFamily="18" charset="2"/>
        <a:buChar char=""/>
        <a:defRPr sz="2000" kern="1200">
          <a:solidFill>
            <a:schemeClr val="bg1"/>
          </a:solidFill>
          <a:effectLst>
            <a:outerShdw blurRad="63500" dist="50800" dir="2700000" algn="tl" rotWithShape="0">
              <a:prstClr val="black">
                <a:alpha val="50000"/>
              </a:prstClr>
            </a:outerShdw>
          </a:effectLst>
          <a:latin typeface="+mn-lt"/>
          <a:ea typeface="+mn-ea"/>
          <a:cs typeface="+mn-cs"/>
        </a:defRPr>
      </a:lvl3pPr>
      <a:lvl4pPr marL="1371600" indent="-3365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4pPr>
      <a:lvl5pPr marL="1720850" indent="-349250" algn="l" defTabSz="914400" rtl="0" eaLnBrk="1" latinLnBrk="0" hangingPunct="1">
        <a:spcBef>
          <a:spcPts val="600"/>
        </a:spcBef>
        <a:buFont typeface="Wingdings 2" pitchFamily="18" charset="2"/>
        <a:buChar char=""/>
        <a:defRPr sz="1800" kern="1200">
          <a:solidFill>
            <a:schemeClr val="bg1"/>
          </a:solidFill>
          <a:effectLst>
            <a:outerShdw blurRad="63500" dist="50800" dir="2700000" algn="tl" rotWithShape="0">
              <a:prstClr val="black">
                <a:alpha val="50000"/>
              </a:prstClr>
            </a:outerShdw>
          </a:effectLst>
          <a:latin typeface="+mn-lt"/>
          <a:ea typeface="+mn-ea"/>
          <a:cs typeface="+mn-cs"/>
        </a:defRPr>
      </a:lvl5pPr>
      <a:lvl6pPr marL="20558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6pPr>
      <a:lvl7pPr marL="2398713"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7pPr>
      <a:lvl8pPr marL="2743200" indent="-344488" algn="l" defTabSz="914400" rtl="0" eaLnBrk="1" latinLnBrk="0" hangingPunct="1">
        <a:spcBef>
          <a:spcPct val="20000"/>
        </a:spcBef>
        <a:buFont typeface="Wingdings 2" pitchFamily="18" charset="2"/>
        <a:buChar char=""/>
        <a:defRPr lang="en-US" sz="1800" kern="1200" dirty="0" smtClean="0">
          <a:solidFill>
            <a:schemeClr val="bg1"/>
          </a:solidFill>
          <a:effectLst>
            <a:outerShdw blurRad="63500" dist="50800" dir="2700000" algn="tl" rotWithShape="0">
              <a:prstClr val="black">
                <a:alpha val="50000"/>
              </a:prstClr>
            </a:outerShdw>
          </a:effectLst>
          <a:latin typeface="+mn-lt"/>
          <a:ea typeface="+mn-ea"/>
          <a:cs typeface="+mn-cs"/>
        </a:defRPr>
      </a:lvl8pPr>
      <a:lvl9pPr marL="3087688" indent="-344488" algn="l" defTabSz="914400" rtl="0" eaLnBrk="1" latinLnBrk="0" hangingPunct="1">
        <a:spcBef>
          <a:spcPct val="20000"/>
        </a:spcBef>
        <a:buFont typeface="Wingdings 2" pitchFamily="18" charset="2"/>
        <a:buChar char=""/>
        <a:defRPr lang="en-US" sz="1800" kern="1200" dirty="0">
          <a:solidFill>
            <a:schemeClr val="bg1"/>
          </a:solidFill>
          <a:effectLst>
            <a:outerShdw blurRad="63500" dist="50800" dir="2700000" algn="tl" rotWithShape="0">
              <a:prstClr val="black">
                <a:alpha val="5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3776" y="4165087"/>
            <a:ext cx="7196328" cy="1470025"/>
          </a:xfrm>
        </p:spPr>
        <p:txBody>
          <a:bodyPr/>
          <a:lstStyle/>
          <a:p>
            <a:r>
              <a:rPr lang="en-US" sz="4000" dirty="0"/>
              <a:t>Scientific </a:t>
            </a:r>
            <a:r>
              <a:rPr lang="en-US" sz="4000" dirty="0" smtClean="0"/>
              <a:t>Method/</a:t>
            </a:r>
            <a:r>
              <a:rPr lang="en-US" sz="4000" dirty="0" err="1" smtClean="0"/>
              <a:t>ResearchDesigns</a:t>
            </a:r>
            <a:r>
              <a:rPr lang="en-US" dirty="0"/>
              <a:t/>
            </a:r>
            <a:br>
              <a:rPr lang="en-US" dirty="0"/>
            </a:br>
            <a:r>
              <a:rPr lang="en-US" dirty="0"/>
              <a:t/>
            </a:r>
            <a:br>
              <a:rPr lang="en-US" dirty="0"/>
            </a:br>
            <a:r>
              <a:rPr lang="en-US" dirty="0"/>
              <a:t>Power Point #1</a:t>
            </a:r>
          </a:p>
        </p:txBody>
      </p:sp>
      <p:sp>
        <p:nvSpPr>
          <p:cNvPr id="3" name="Subtitle 2"/>
          <p:cNvSpPr>
            <a:spLocks noGrp="1"/>
          </p:cNvSpPr>
          <p:nvPr>
            <p:ph type="subTitle" idx="1"/>
          </p:nvPr>
        </p:nvSpPr>
        <p:spPr/>
        <p:txBody>
          <a:bodyPr/>
          <a:lstStyle/>
          <a:p>
            <a:endParaRPr lang="en-US" i="1" dirty="0" smtClean="0"/>
          </a:p>
          <a:p>
            <a:r>
              <a:rPr lang="en-US" i="1" dirty="0" smtClean="0"/>
              <a:t>Based </a:t>
            </a:r>
            <a:r>
              <a:rPr lang="en-US" i="1" dirty="0"/>
              <a:t>on Readings from Barrett, et. al. chapters 2 and 14</a:t>
            </a:r>
          </a:p>
        </p:txBody>
      </p:sp>
      <p:sp>
        <p:nvSpPr>
          <p:cNvPr id="4" name="TextBox 3"/>
          <p:cNvSpPr txBox="1"/>
          <p:nvPr/>
        </p:nvSpPr>
        <p:spPr>
          <a:xfrm>
            <a:off x="5478733" y="3454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096838037"/>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Non-Causal Relationships/</a:t>
            </a:r>
            <a:br>
              <a:rPr lang="en-US" sz="3600" dirty="0"/>
            </a:br>
            <a:r>
              <a:rPr lang="en-US" sz="3600" dirty="0"/>
              <a:t>Associations or Correlational Studies</a:t>
            </a:r>
          </a:p>
        </p:txBody>
      </p:sp>
      <p:sp>
        <p:nvSpPr>
          <p:cNvPr id="3" name="Content Placeholder 2"/>
          <p:cNvSpPr>
            <a:spLocks noGrp="1"/>
          </p:cNvSpPr>
          <p:nvPr>
            <p:ph idx="1"/>
          </p:nvPr>
        </p:nvSpPr>
        <p:spPr/>
        <p:txBody>
          <a:bodyPr>
            <a:normAutofit/>
          </a:bodyPr>
          <a:lstStyle/>
          <a:p>
            <a:r>
              <a:rPr lang="en-US" dirty="0"/>
              <a:t>Simply try to establish a level of </a:t>
            </a:r>
            <a:r>
              <a:rPr lang="en-US" dirty="0">
                <a:solidFill>
                  <a:schemeClr val="accent3"/>
                </a:solidFill>
              </a:rPr>
              <a:t>________</a:t>
            </a:r>
            <a:r>
              <a:rPr lang="en-US" b="1" dirty="0">
                <a:solidFill>
                  <a:srgbClr val="FFFF00"/>
                </a:solidFill>
              </a:rPr>
              <a:t> or correlation </a:t>
            </a:r>
            <a:r>
              <a:rPr lang="en-US" dirty="0"/>
              <a:t>between two variables.</a:t>
            </a:r>
          </a:p>
          <a:p>
            <a:r>
              <a:rPr lang="en-US" b="1" i="1" dirty="0"/>
              <a:t>No attempt to control variables or establish cause and effect</a:t>
            </a:r>
          </a:p>
          <a:p>
            <a:r>
              <a:rPr lang="en-US" dirty="0"/>
              <a:t>r=.95 =strong association between two variables</a:t>
            </a:r>
          </a:p>
          <a:p>
            <a:r>
              <a:rPr lang="en-US" dirty="0"/>
              <a:t>Correlation statistic on 1.0 equals a perfect correlation</a:t>
            </a:r>
          </a:p>
          <a:p>
            <a:r>
              <a:rPr lang="en-US" dirty="0"/>
              <a:t>R=.45 indicates a weak association</a:t>
            </a:r>
          </a:p>
          <a:p>
            <a:endParaRPr lang="en-US" dirty="0"/>
          </a:p>
        </p:txBody>
      </p:sp>
    </p:spTree>
    <p:extLst>
      <p:ext uri="{BB962C8B-B14F-4D97-AF65-F5344CB8AC3E}">
        <p14:creationId xmlns:p14="http://schemas.microsoft.com/office/powerpoint/2010/main" val="141734749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Correlation study example</a:t>
            </a:r>
          </a:p>
        </p:txBody>
      </p:sp>
      <p:sp>
        <p:nvSpPr>
          <p:cNvPr id="3" name="Content Placeholder 2"/>
          <p:cNvSpPr>
            <a:spLocks noGrp="1"/>
          </p:cNvSpPr>
          <p:nvPr>
            <p:ph idx="1"/>
          </p:nvPr>
        </p:nvSpPr>
        <p:spPr/>
        <p:txBody>
          <a:bodyPr>
            <a:normAutofit fontScale="70000" lnSpcReduction="20000"/>
          </a:bodyPr>
          <a:lstStyle/>
          <a:p>
            <a:r>
              <a:rPr lang="en-US" dirty="0"/>
              <a:t>Correlation between vertical jump and I.Q. </a:t>
            </a:r>
          </a:p>
          <a:p>
            <a:r>
              <a:rPr lang="en-US" dirty="0"/>
              <a:t>Correlation between lung cancer and smoking</a:t>
            </a:r>
          </a:p>
          <a:p>
            <a:r>
              <a:rPr lang="en-US" dirty="0"/>
              <a:t>Ethical problems to design a study to prove cause and effect.  </a:t>
            </a:r>
          </a:p>
          <a:p>
            <a:r>
              <a:rPr lang="en-US" dirty="0"/>
              <a:t>If correlation is high enough and ethics prevents verification of the hypothesis by the scientific method, and science can explain why there is the possibility of cause and effect, then it is generally accepted as truth ( or accepted theory) assuming a vast number of high correlations in many, many  correlation studies</a:t>
            </a:r>
          </a:p>
          <a:p>
            <a:r>
              <a:rPr lang="en-US" dirty="0"/>
              <a:t>Generally, correlation studies are used as a screen to see if a scientific experiment is warranted.  If the correlation is low, then there would be a slim chance that there is a cause and effect present between the two variables.  If it is high, then perhaps cause and effect can be established between two variables.  Analysis is also required. </a:t>
            </a:r>
          </a:p>
          <a:p>
            <a:pPr marL="0" indent="0">
              <a:buNone/>
            </a:pPr>
            <a:endParaRPr lang="en-US" dirty="0"/>
          </a:p>
        </p:txBody>
      </p:sp>
    </p:spTree>
    <p:extLst>
      <p:ext uri="{BB962C8B-B14F-4D97-AF65-F5344CB8AC3E}">
        <p14:creationId xmlns:p14="http://schemas.microsoft.com/office/powerpoint/2010/main" val="212960613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Types of Research</a:t>
            </a:r>
          </a:p>
        </p:txBody>
      </p:sp>
      <p:sp>
        <p:nvSpPr>
          <p:cNvPr id="3" name="Content Placeholder 2"/>
          <p:cNvSpPr>
            <a:spLocks noGrp="1"/>
          </p:cNvSpPr>
          <p:nvPr>
            <p:ph idx="1"/>
          </p:nvPr>
        </p:nvSpPr>
        <p:spPr/>
        <p:txBody>
          <a:bodyPr>
            <a:normAutofit fontScale="92500" lnSpcReduction="10000"/>
          </a:bodyPr>
          <a:lstStyle/>
          <a:p>
            <a:r>
              <a:rPr lang="en-US" dirty="0">
                <a:solidFill>
                  <a:schemeClr val="accent3"/>
                </a:solidFill>
              </a:rPr>
              <a:t>________</a:t>
            </a:r>
            <a:r>
              <a:rPr lang="en-US" dirty="0">
                <a:solidFill>
                  <a:srgbClr val="FFFF00"/>
                </a:solidFill>
              </a:rPr>
              <a:t> research</a:t>
            </a:r>
            <a:r>
              <a:rPr lang="en-US" dirty="0"/>
              <a:t>- goal is directed to a theoretical generalization. </a:t>
            </a:r>
            <a:r>
              <a:rPr lang="en-US" dirty="0">
                <a:solidFill>
                  <a:schemeClr val="accent3"/>
                </a:solidFill>
              </a:rPr>
              <a:t>________</a:t>
            </a:r>
            <a:r>
              <a:rPr lang="en-US" dirty="0"/>
              <a:t> for knowledge’s sake.  </a:t>
            </a:r>
          </a:p>
          <a:p>
            <a:r>
              <a:rPr lang="en-US" dirty="0"/>
              <a:t>There may be no practical value in this knowledge</a:t>
            </a:r>
          </a:p>
          <a:p>
            <a:r>
              <a:rPr lang="en-US" dirty="0"/>
              <a:t>e.g. the mating habits of the monarch butterfly, the effect of music on heart rate and perceived exertion, the effect of salt on the flow of water through a tube</a:t>
            </a:r>
          </a:p>
          <a:p>
            <a:r>
              <a:rPr lang="en-US" dirty="0">
                <a:solidFill>
                  <a:schemeClr val="accent3"/>
                </a:solidFill>
              </a:rPr>
              <a:t>________</a:t>
            </a:r>
            <a:r>
              <a:rPr lang="en-US" dirty="0">
                <a:solidFill>
                  <a:srgbClr val="FFFF00"/>
                </a:solidFill>
              </a:rPr>
              <a:t> research</a:t>
            </a:r>
            <a:r>
              <a:rPr lang="en-US" dirty="0"/>
              <a:t>- goal is to solve a problem the researcher faces. e.g. how best to improve strength through training and nutrition in a short amount of time (8 weeks).  </a:t>
            </a:r>
          </a:p>
        </p:txBody>
      </p:sp>
    </p:spTree>
    <p:extLst>
      <p:ext uri="{BB962C8B-B14F-4D97-AF65-F5344CB8AC3E}">
        <p14:creationId xmlns:p14="http://schemas.microsoft.com/office/powerpoint/2010/main" val="2273949892"/>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a:t>
            </a:r>
          </a:p>
        </p:txBody>
      </p:sp>
      <p:sp>
        <p:nvSpPr>
          <p:cNvPr id="3" name="Content Placeholder 2"/>
          <p:cNvSpPr>
            <a:spLocks noGrp="1"/>
          </p:cNvSpPr>
          <p:nvPr>
            <p:ph idx="1"/>
          </p:nvPr>
        </p:nvSpPr>
        <p:spPr/>
        <p:txBody>
          <a:bodyPr>
            <a:normAutofit lnSpcReduction="10000"/>
          </a:bodyPr>
          <a:lstStyle/>
          <a:p>
            <a:r>
              <a:rPr lang="en-US" dirty="0"/>
              <a:t>A </a:t>
            </a:r>
            <a:r>
              <a:rPr lang="en-US" dirty="0">
                <a:solidFill>
                  <a:schemeClr val="accent3"/>
                </a:solidFill>
              </a:rPr>
              <a:t>________</a:t>
            </a:r>
            <a:r>
              <a:rPr lang="en-US" dirty="0"/>
              <a:t> is an attempt to</a:t>
            </a:r>
            <a:r>
              <a:rPr lang="en-US" dirty="0">
                <a:solidFill>
                  <a:srgbClr val="FFFF00"/>
                </a:solidFill>
              </a:rPr>
              <a:t> explain </a:t>
            </a:r>
            <a:r>
              <a:rPr lang="en-US" dirty="0"/>
              <a:t>why we </a:t>
            </a:r>
            <a:r>
              <a:rPr lang="en-US" dirty="0">
                <a:solidFill>
                  <a:srgbClr val="FFFF00"/>
                </a:solidFill>
              </a:rPr>
              <a:t>consistently observe </a:t>
            </a:r>
            <a:r>
              <a:rPr lang="en-US" dirty="0"/>
              <a:t>a certain effect or why an independent variable produces a certain effect.</a:t>
            </a:r>
          </a:p>
          <a:p>
            <a:r>
              <a:rPr lang="en-US" dirty="0"/>
              <a:t>It is presented </a:t>
            </a:r>
            <a:r>
              <a:rPr lang="en-US" dirty="0">
                <a:solidFill>
                  <a:srgbClr val="FFFF00"/>
                </a:solidFill>
              </a:rPr>
              <a:t>as an explanation and basis from which outcomes can be predicted</a:t>
            </a:r>
            <a:r>
              <a:rPr lang="en-US" dirty="0"/>
              <a:t> related to situations in which the conditions addressed by the theory have not yet been specifically tested.</a:t>
            </a:r>
          </a:p>
          <a:p>
            <a:r>
              <a:rPr lang="en-US" dirty="0"/>
              <a:t>(</a:t>
            </a:r>
            <a:r>
              <a:rPr lang="en-US" dirty="0" err="1"/>
              <a:t>creatine</a:t>
            </a:r>
            <a:r>
              <a:rPr lang="en-US" dirty="0"/>
              <a:t> supplementation is shown to increase strength in bodybuilders, we can </a:t>
            </a:r>
            <a:r>
              <a:rPr lang="en-US" dirty="0">
                <a:solidFill>
                  <a:srgbClr val="FFFF00"/>
                </a:solidFill>
              </a:rPr>
              <a:t>theorize it </a:t>
            </a:r>
            <a:r>
              <a:rPr lang="en-US" dirty="0"/>
              <a:t>will do the same in unfit individuals)</a:t>
            </a:r>
          </a:p>
          <a:p>
            <a:endParaRPr lang="en-US" dirty="0"/>
          </a:p>
        </p:txBody>
      </p:sp>
    </p:spTree>
    <p:extLst>
      <p:ext uri="{BB962C8B-B14F-4D97-AF65-F5344CB8AC3E}">
        <p14:creationId xmlns:p14="http://schemas.microsoft.com/office/powerpoint/2010/main" val="1360624113"/>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Theories</a:t>
            </a:r>
          </a:p>
        </p:txBody>
      </p:sp>
      <p:sp>
        <p:nvSpPr>
          <p:cNvPr id="3" name="Content Placeholder 2"/>
          <p:cNvSpPr>
            <a:spLocks noGrp="1"/>
          </p:cNvSpPr>
          <p:nvPr>
            <p:ph idx="1"/>
          </p:nvPr>
        </p:nvSpPr>
        <p:spPr/>
        <p:txBody>
          <a:bodyPr/>
          <a:lstStyle/>
          <a:p>
            <a:r>
              <a:rPr lang="en-US" dirty="0"/>
              <a:t>Theories are constantly being tested and </a:t>
            </a:r>
            <a:r>
              <a:rPr lang="en-US" dirty="0">
                <a:solidFill>
                  <a:srgbClr val="FFFF00"/>
                </a:solidFill>
              </a:rPr>
              <a:t>revised.  </a:t>
            </a:r>
            <a:r>
              <a:rPr lang="en-US" dirty="0"/>
              <a:t>Theories once accepted, can </a:t>
            </a:r>
            <a:r>
              <a:rPr lang="en-US" dirty="0">
                <a:solidFill>
                  <a:srgbClr val="FFFF00"/>
                </a:solidFill>
              </a:rPr>
              <a:t>be rejected </a:t>
            </a:r>
            <a:r>
              <a:rPr lang="en-US" dirty="0"/>
              <a:t>as new evidence (observations) are discovered.</a:t>
            </a:r>
          </a:p>
          <a:p>
            <a:r>
              <a:rPr lang="en-US" dirty="0"/>
              <a:t>Laws or facts are based on consistent results of many experiments (observations)  that provide evidence that certain results can be consistently observed  as the result of the influence of certain independent variables.</a:t>
            </a:r>
          </a:p>
          <a:p>
            <a:r>
              <a:rPr lang="en-US" dirty="0"/>
              <a:t>(e.g. law of gravity, target heart rate)</a:t>
            </a:r>
          </a:p>
        </p:txBody>
      </p:sp>
    </p:spTree>
    <p:extLst>
      <p:ext uri="{BB962C8B-B14F-4D97-AF65-F5344CB8AC3E}">
        <p14:creationId xmlns:p14="http://schemas.microsoft.com/office/powerpoint/2010/main" val="506897364"/>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804334"/>
            <a:ext cx="7612063" cy="724865"/>
          </a:xfrm>
        </p:spPr>
        <p:txBody>
          <a:bodyPr/>
          <a:lstStyle/>
          <a:p>
            <a:r>
              <a:rPr lang="en-US" sz="2400" b="1" dirty="0"/>
              <a:t/>
            </a:r>
            <a:br>
              <a:rPr lang="en-US" sz="2400" b="1" dirty="0"/>
            </a:br>
            <a:r>
              <a:rPr lang="en-US" sz="2400" b="1" dirty="0"/>
              <a:t>Descriptive Research</a:t>
            </a:r>
            <a:br>
              <a:rPr lang="en-US" sz="2400" b="1" dirty="0"/>
            </a:br>
            <a:r>
              <a:rPr lang="en-US" sz="2400" dirty="0"/>
              <a:t/>
            </a:r>
            <a:br>
              <a:rPr lang="en-US" sz="2400" dirty="0"/>
            </a:br>
            <a:endParaRPr lang="en-US" sz="2400" dirty="0"/>
          </a:p>
        </p:txBody>
      </p:sp>
      <p:sp>
        <p:nvSpPr>
          <p:cNvPr id="3" name="Content Placeholder 2"/>
          <p:cNvSpPr>
            <a:spLocks noGrp="1"/>
          </p:cNvSpPr>
          <p:nvPr>
            <p:ph idx="1"/>
          </p:nvPr>
        </p:nvSpPr>
        <p:spPr>
          <a:xfrm>
            <a:off x="765175" y="1693333"/>
            <a:ext cx="7612064" cy="4851399"/>
          </a:xfrm>
        </p:spPr>
        <p:txBody>
          <a:bodyPr>
            <a:noAutofit/>
          </a:bodyPr>
          <a:lstStyle/>
          <a:p>
            <a:r>
              <a:rPr lang="en-US" sz="1600" dirty="0">
                <a:solidFill>
                  <a:schemeClr val="accent3"/>
                </a:solidFill>
              </a:rPr>
              <a:t>________</a:t>
            </a:r>
            <a:r>
              <a:rPr lang="en-US" sz="1600" b="1" dirty="0">
                <a:solidFill>
                  <a:schemeClr val="accent1"/>
                </a:solidFill>
              </a:rPr>
              <a:t> Research </a:t>
            </a:r>
            <a:r>
              <a:rPr lang="mr-IN" sz="1600" b="1" dirty="0"/>
              <a:t>–</a:t>
            </a:r>
            <a:r>
              <a:rPr lang="en-US" sz="1600" b="1" dirty="0"/>
              <a:t>It describes situations (e.g. how many people take a multiple vitamin, use the fitness center, etc.). It does not seek an explanation or make predictions.  It is often used to initiate or measure the effectiveness of an action or policy.  </a:t>
            </a:r>
          </a:p>
          <a:p>
            <a:r>
              <a:rPr lang="en-US" sz="1600" b="1" dirty="0"/>
              <a:t>Often used in </a:t>
            </a:r>
            <a:r>
              <a:rPr lang="en-US" sz="1600" b="1" dirty="0">
                <a:solidFill>
                  <a:schemeClr val="accent1"/>
                </a:solidFill>
              </a:rPr>
              <a:t>research </a:t>
            </a:r>
            <a:r>
              <a:rPr lang="en-US" sz="1600" b="1" dirty="0"/>
              <a:t>pertaining to </a:t>
            </a:r>
            <a:r>
              <a:rPr lang="en-US" sz="1600" b="1" dirty="0">
                <a:solidFill>
                  <a:schemeClr val="accent1"/>
                </a:solidFill>
              </a:rPr>
              <a:t>health promotion, fitness and nutrition </a:t>
            </a:r>
            <a:r>
              <a:rPr lang="en-US" sz="1600" b="1" dirty="0"/>
              <a:t>to identify nutritional </a:t>
            </a:r>
            <a:r>
              <a:rPr lang="en-US" sz="1600" b="1" dirty="0">
                <a:solidFill>
                  <a:schemeClr val="accent1"/>
                </a:solidFill>
              </a:rPr>
              <a:t>patterns</a:t>
            </a:r>
            <a:r>
              <a:rPr lang="en-US" sz="1600" b="1" dirty="0"/>
              <a:t>, exercise patterns, or lifestyle </a:t>
            </a:r>
            <a:r>
              <a:rPr lang="en-US" sz="1600" b="1" dirty="0">
                <a:solidFill>
                  <a:schemeClr val="accent1"/>
                </a:solidFill>
              </a:rPr>
              <a:t>behaviors</a:t>
            </a:r>
            <a:r>
              <a:rPr lang="en-US" sz="1600" b="1" dirty="0"/>
              <a:t> and patterns.  </a:t>
            </a:r>
          </a:p>
          <a:p>
            <a:r>
              <a:rPr lang="en-US" sz="1600" b="1" dirty="0"/>
              <a:t>How many times/week do students visit the fitness center?</a:t>
            </a:r>
          </a:p>
          <a:p>
            <a:r>
              <a:rPr lang="en-US" sz="1600" b="1" dirty="0"/>
              <a:t>How many students take a multiple vitamin ( or prescription medicine) daily?  </a:t>
            </a:r>
          </a:p>
          <a:p>
            <a:r>
              <a:rPr lang="en-US" sz="1600" b="1" dirty="0"/>
              <a:t>Condom use, alcohol, fast food, etc. </a:t>
            </a:r>
          </a:p>
          <a:p>
            <a:r>
              <a:rPr lang="en-US" sz="1600" b="1" dirty="0">
                <a:solidFill>
                  <a:schemeClr val="accent1"/>
                </a:solidFill>
              </a:rPr>
              <a:t>How would you get this information?</a:t>
            </a:r>
          </a:p>
        </p:txBody>
      </p:sp>
    </p:spTree>
    <p:extLst>
      <p:ext uri="{BB962C8B-B14F-4D97-AF65-F5344CB8AC3E}">
        <p14:creationId xmlns:p14="http://schemas.microsoft.com/office/powerpoint/2010/main" val="315020765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 </a:t>
            </a:r>
            <a:r>
              <a:rPr lang="en-US" sz="4000" b="1" dirty="0">
                <a:solidFill>
                  <a:srgbClr val="008000"/>
                </a:solidFill>
              </a:rPr>
              <a:t>Descriptive  Resea</a:t>
            </a:r>
            <a:r>
              <a:rPr lang="en-US" b="1" dirty="0">
                <a:solidFill>
                  <a:srgbClr val="008000"/>
                </a:solidFill>
              </a:rPr>
              <a:t>rch Cont’d</a:t>
            </a:r>
          </a:p>
        </p:txBody>
      </p:sp>
      <p:sp>
        <p:nvSpPr>
          <p:cNvPr id="3" name="Content Placeholder 2"/>
          <p:cNvSpPr>
            <a:spLocks noGrp="1"/>
          </p:cNvSpPr>
          <p:nvPr>
            <p:ph idx="1"/>
          </p:nvPr>
        </p:nvSpPr>
        <p:spPr>
          <a:xfrm>
            <a:off x="765175" y="1660634"/>
            <a:ext cx="7612064" cy="5034455"/>
          </a:xfrm>
        </p:spPr>
        <p:txBody>
          <a:bodyPr>
            <a:noAutofit/>
          </a:bodyPr>
          <a:lstStyle/>
          <a:p>
            <a:r>
              <a:rPr lang="en-US" sz="2000" dirty="0"/>
              <a:t>Survey Use </a:t>
            </a:r>
          </a:p>
          <a:p>
            <a:r>
              <a:rPr lang="en-US" sz="2000" dirty="0"/>
              <a:t>Develop questions vs. Using an existing questionnaire</a:t>
            </a:r>
          </a:p>
          <a:p>
            <a:pPr marL="457200" indent="-457200">
              <a:buFont typeface="+mj-lt"/>
              <a:buAutoNum type="arabicPeriod"/>
            </a:pPr>
            <a:r>
              <a:rPr lang="en-US" sz="2000" dirty="0"/>
              <a:t>Involves </a:t>
            </a:r>
            <a:r>
              <a:rPr lang="en-US" sz="2000" dirty="0">
                <a:solidFill>
                  <a:schemeClr val="accent1"/>
                </a:solidFill>
              </a:rPr>
              <a:t>statement of a problem </a:t>
            </a:r>
            <a:r>
              <a:rPr lang="en-US" sz="2000" dirty="0"/>
              <a:t>to investigate</a:t>
            </a:r>
          </a:p>
          <a:p>
            <a:pPr marL="0" indent="0">
              <a:buNone/>
            </a:pPr>
            <a:r>
              <a:rPr lang="en-US" sz="2000" dirty="0"/>
              <a:t>e.g. students become less physically active as they age</a:t>
            </a:r>
          </a:p>
          <a:p>
            <a:pPr marL="457200" indent="-457200">
              <a:buAutoNum type="arabicPeriod" startAt="2"/>
            </a:pPr>
            <a:r>
              <a:rPr lang="en-US" sz="2000" b="1" dirty="0">
                <a:solidFill>
                  <a:schemeClr val="accent1"/>
                </a:solidFill>
              </a:rPr>
              <a:t>Identify subjects </a:t>
            </a:r>
            <a:r>
              <a:rPr lang="en-US" sz="2000" dirty="0"/>
              <a:t>(who are you giving the survey to (voluntary participation)</a:t>
            </a:r>
          </a:p>
          <a:p>
            <a:pPr marL="457200" indent="-457200">
              <a:buAutoNum type="arabicPeriod" startAt="2"/>
            </a:pPr>
            <a:r>
              <a:rPr lang="en-US" sz="2000" dirty="0"/>
              <a:t>Process involves – </a:t>
            </a:r>
            <a:r>
              <a:rPr lang="en-US" sz="2000" b="1" dirty="0">
                <a:solidFill>
                  <a:schemeClr val="accent1"/>
                </a:solidFill>
              </a:rPr>
              <a:t>brevity, clarity, </a:t>
            </a:r>
            <a:r>
              <a:rPr lang="en-US" sz="2000" dirty="0"/>
              <a:t>standard directions, anonymity, reason to participate, purpose (pilot &amp; follow up) </a:t>
            </a:r>
          </a:p>
          <a:p>
            <a:pPr marL="457200" indent="-457200">
              <a:buAutoNum type="arabicPeriod" startAt="2"/>
            </a:pPr>
            <a:r>
              <a:rPr lang="en-US" sz="2000" b="1" dirty="0">
                <a:solidFill>
                  <a:schemeClr val="accent1"/>
                </a:solidFill>
              </a:rPr>
              <a:t>Analysis</a:t>
            </a:r>
            <a:r>
              <a:rPr lang="en-US" sz="2000" dirty="0"/>
              <a:t> – response rate, not cause and effect but descriptive</a:t>
            </a:r>
          </a:p>
          <a:p>
            <a:pPr marL="457200" indent="-457200">
              <a:buAutoNum type="arabicPeriod" startAt="2"/>
            </a:pPr>
            <a:endParaRPr lang="en-US" sz="2000" dirty="0"/>
          </a:p>
          <a:p>
            <a:pPr marL="457200" indent="-457200">
              <a:buAutoNum type="arabicPeriod" startAt="2"/>
            </a:pPr>
            <a:endParaRPr lang="en-US" sz="2000" dirty="0"/>
          </a:p>
        </p:txBody>
      </p:sp>
    </p:spTree>
    <p:extLst>
      <p:ext uri="{BB962C8B-B14F-4D97-AF65-F5344CB8AC3E}">
        <p14:creationId xmlns:p14="http://schemas.microsoft.com/office/powerpoint/2010/main" val="3079014918"/>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DF1ABB-D35E-5A40-992D-7F147A4964E2}"/>
              </a:ext>
            </a:extLst>
          </p:cNvPr>
          <p:cNvSpPr>
            <a:spLocks noGrp="1"/>
          </p:cNvSpPr>
          <p:nvPr>
            <p:ph type="title"/>
          </p:nvPr>
        </p:nvSpPr>
        <p:spPr/>
        <p:txBody>
          <a:bodyPr/>
          <a:lstStyle/>
          <a:p>
            <a:r>
              <a:rPr lang="en-US" dirty="0"/>
              <a:t>Research Terms &amp; Concepts</a:t>
            </a:r>
          </a:p>
        </p:txBody>
      </p:sp>
      <p:sp>
        <p:nvSpPr>
          <p:cNvPr id="3" name="Content Placeholder 2">
            <a:extLst>
              <a:ext uri="{FF2B5EF4-FFF2-40B4-BE49-F238E27FC236}">
                <a16:creationId xmlns:a16="http://schemas.microsoft.com/office/drawing/2014/main" xmlns="" id="{CD9AA56F-78F3-5D47-819C-12726585505B}"/>
              </a:ext>
            </a:extLst>
          </p:cNvPr>
          <p:cNvSpPr>
            <a:spLocks noGrp="1"/>
          </p:cNvSpPr>
          <p:nvPr>
            <p:ph idx="1"/>
          </p:nvPr>
        </p:nvSpPr>
        <p:spPr/>
        <p:txBody>
          <a:bodyPr>
            <a:normAutofit fontScale="77500" lnSpcReduction="20000"/>
          </a:bodyPr>
          <a:lstStyle/>
          <a:p>
            <a:r>
              <a:rPr lang="en-US" b="1" dirty="0">
                <a:solidFill>
                  <a:schemeClr val="accent1"/>
                </a:solidFill>
              </a:rPr>
              <a:t>Development Studies </a:t>
            </a:r>
            <a:r>
              <a:rPr lang="en-US" dirty="0"/>
              <a:t>– Changes in behavior as one ages, grows and matures (e.g. activity patterns)</a:t>
            </a:r>
          </a:p>
          <a:p>
            <a:r>
              <a:rPr lang="en-US" b="1" dirty="0">
                <a:solidFill>
                  <a:schemeClr val="accent1"/>
                </a:solidFill>
              </a:rPr>
              <a:t> Cross-sectional </a:t>
            </a:r>
            <a:r>
              <a:rPr lang="en-US" dirty="0"/>
              <a:t>– multiple ages studied at the same time (simultaneously)</a:t>
            </a:r>
          </a:p>
          <a:p>
            <a:r>
              <a:rPr lang="en-US" b="1" dirty="0">
                <a:solidFill>
                  <a:schemeClr val="accent1"/>
                </a:solidFill>
              </a:rPr>
              <a:t>Longitudinal</a:t>
            </a:r>
            <a:r>
              <a:rPr lang="en-US" dirty="0"/>
              <a:t> – same group as it ages, and matures.</a:t>
            </a:r>
          </a:p>
          <a:p>
            <a:r>
              <a:rPr lang="en-US" b="1" dirty="0">
                <a:solidFill>
                  <a:schemeClr val="accent1"/>
                </a:solidFill>
              </a:rPr>
              <a:t>Advantages and differences </a:t>
            </a:r>
            <a:r>
              <a:rPr lang="en-US" dirty="0"/>
              <a:t>of the above</a:t>
            </a:r>
          </a:p>
          <a:p>
            <a:r>
              <a:rPr lang="en-US" b="1" dirty="0">
                <a:solidFill>
                  <a:schemeClr val="accent1"/>
                </a:solidFill>
              </a:rPr>
              <a:t>Follow-up Study </a:t>
            </a:r>
            <a:r>
              <a:rPr lang="en-US" dirty="0"/>
              <a:t>– used to determine changes after a period of time or after an intervention</a:t>
            </a:r>
          </a:p>
          <a:p>
            <a:pPr marL="0" indent="0">
              <a:buNone/>
            </a:pPr>
            <a:r>
              <a:rPr lang="en-US" dirty="0"/>
              <a:t>e.g. 30% of students use fitness center 1/wk.  Implement a fitness promotion program, a follow-up study shows that now 50% of students use the fitness center 1/</a:t>
            </a:r>
            <a:r>
              <a:rPr lang="en-US" dirty="0" err="1"/>
              <a:t>wk</a:t>
            </a:r>
            <a:r>
              <a:rPr lang="en-US" dirty="0"/>
              <a:t> and 30% use it 3/ wk. Was the promotion effective in changing behavior?</a:t>
            </a:r>
          </a:p>
        </p:txBody>
      </p:sp>
    </p:spTree>
    <p:extLst>
      <p:ext uri="{BB962C8B-B14F-4D97-AF65-F5344CB8AC3E}">
        <p14:creationId xmlns:p14="http://schemas.microsoft.com/office/powerpoint/2010/main" val="30543972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5175" y="79469"/>
            <a:ext cx="7612063" cy="894199"/>
          </a:xfrm>
        </p:spPr>
        <p:txBody>
          <a:bodyPr/>
          <a:lstStyle/>
          <a:p>
            <a:r>
              <a:rPr lang="en-US" sz="3600" dirty="0"/>
              <a:t>Research Designs Cont’d</a:t>
            </a:r>
            <a:br>
              <a:rPr lang="en-US" sz="3600" dirty="0"/>
            </a:br>
            <a:r>
              <a:rPr lang="en-US" sz="3600" dirty="0">
                <a:solidFill>
                  <a:srgbClr val="800000"/>
                </a:solidFill>
                <a:latin typeface="Arial Black"/>
                <a:cs typeface="Arial Black"/>
              </a:rPr>
              <a:t>Terms and Concepts</a:t>
            </a:r>
          </a:p>
        </p:txBody>
      </p:sp>
      <p:sp>
        <p:nvSpPr>
          <p:cNvPr id="3" name="Content Placeholder 2"/>
          <p:cNvSpPr>
            <a:spLocks noGrp="1"/>
          </p:cNvSpPr>
          <p:nvPr>
            <p:ph idx="1"/>
          </p:nvPr>
        </p:nvSpPr>
        <p:spPr>
          <a:xfrm>
            <a:off x="765176" y="1066800"/>
            <a:ext cx="8277225" cy="5461000"/>
          </a:xfrm>
        </p:spPr>
        <p:txBody>
          <a:bodyPr>
            <a:noAutofit/>
          </a:bodyPr>
          <a:lstStyle/>
          <a:p>
            <a:endParaRPr lang="en-US" sz="1600" b="1" dirty="0"/>
          </a:p>
          <a:p>
            <a:r>
              <a:rPr lang="en-US" sz="1600" b="1" dirty="0"/>
              <a:t>Epidemiological Studies – data/statistical studies concerning </a:t>
            </a:r>
            <a:r>
              <a:rPr lang="en-US" sz="1600" dirty="0">
                <a:solidFill>
                  <a:schemeClr val="accent3"/>
                </a:solidFill>
              </a:rPr>
              <a:t>________</a:t>
            </a:r>
            <a:r>
              <a:rPr lang="en-US" sz="1600" b="1" dirty="0"/>
              <a:t> in a population</a:t>
            </a:r>
          </a:p>
          <a:p>
            <a:r>
              <a:rPr lang="en-US" sz="1600" b="1" dirty="0">
                <a:solidFill>
                  <a:srgbClr val="FFFF00"/>
                </a:solidFill>
              </a:rPr>
              <a:t>Controlled Clinical Studies:</a:t>
            </a:r>
          </a:p>
          <a:p>
            <a:pPr marL="457200" indent="-457200">
              <a:buAutoNum type="alphaLcPeriod"/>
            </a:pPr>
            <a:r>
              <a:rPr lang="en-US" sz="1600" b="1" dirty="0">
                <a:solidFill>
                  <a:srgbClr val="FFFF00"/>
                </a:solidFill>
              </a:rPr>
              <a:t>Blind</a:t>
            </a:r>
            <a:r>
              <a:rPr lang="en-US" sz="1600" b="1" dirty="0"/>
              <a:t>- subjects do not </a:t>
            </a:r>
            <a:r>
              <a:rPr lang="en-US" sz="1600" dirty="0">
                <a:solidFill>
                  <a:schemeClr val="accent3"/>
                </a:solidFill>
              </a:rPr>
              <a:t>________</a:t>
            </a:r>
            <a:r>
              <a:rPr lang="en-US" sz="1600" b="1" dirty="0"/>
              <a:t> if they are in the treatment or control group</a:t>
            </a:r>
          </a:p>
          <a:p>
            <a:pPr marL="457200" indent="-457200">
              <a:buAutoNum type="alphaLcPeriod"/>
            </a:pPr>
            <a:r>
              <a:rPr lang="en-US" sz="1600" dirty="0">
                <a:solidFill>
                  <a:schemeClr val="accent3"/>
                </a:solidFill>
              </a:rPr>
              <a:t>________</a:t>
            </a:r>
            <a:r>
              <a:rPr lang="en-US" sz="1600" b="1" dirty="0">
                <a:solidFill>
                  <a:srgbClr val="FFFF00"/>
                </a:solidFill>
              </a:rPr>
              <a:t> Blind</a:t>
            </a:r>
            <a:r>
              <a:rPr lang="en-US" sz="1600" b="1" dirty="0"/>
              <a:t>- Both the </a:t>
            </a:r>
            <a:r>
              <a:rPr lang="en-US" sz="1600" dirty="0">
                <a:solidFill>
                  <a:schemeClr val="accent3"/>
                </a:solidFill>
              </a:rPr>
              <a:t>________</a:t>
            </a:r>
            <a:r>
              <a:rPr lang="en-US" sz="1600" b="1" dirty="0"/>
              <a:t> and the </a:t>
            </a:r>
            <a:r>
              <a:rPr lang="en-US" sz="1600" dirty="0">
                <a:solidFill>
                  <a:schemeClr val="accent3"/>
                </a:solidFill>
              </a:rPr>
              <a:t>________</a:t>
            </a:r>
            <a:r>
              <a:rPr lang="en-US" sz="1600" b="1" dirty="0"/>
              <a:t> do not know who are in the treatment group. (Best design when many extraneous variable are controlled) . This is often used in medicine and drug research. </a:t>
            </a:r>
          </a:p>
          <a:p>
            <a:r>
              <a:rPr lang="en-US" sz="1600" b="1" dirty="0">
                <a:solidFill>
                  <a:srgbClr val="FFFF00"/>
                </a:solidFill>
              </a:rPr>
              <a:t>Randomizes Subjects- </a:t>
            </a:r>
            <a:r>
              <a:rPr lang="en-US" sz="1600" b="1" dirty="0"/>
              <a:t>helps to </a:t>
            </a:r>
            <a:r>
              <a:rPr lang="en-US" sz="1600" b="1" dirty="0">
                <a:solidFill>
                  <a:srgbClr val="FFFF00"/>
                </a:solidFill>
              </a:rPr>
              <a:t>prevent </a:t>
            </a:r>
            <a:r>
              <a:rPr lang="en-US" sz="1600" dirty="0">
                <a:solidFill>
                  <a:schemeClr val="accent3"/>
                </a:solidFill>
              </a:rPr>
              <a:t>________</a:t>
            </a:r>
            <a:r>
              <a:rPr lang="en-US" sz="1600" b="1" dirty="0">
                <a:solidFill>
                  <a:srgbClr val="FFFF00"/>
                </a:solidFill>
              </a:rPr>
              <a:t> bias</a:t>
            </a:r>
            <a:r>
              <a:rPr lang="en-US" sz="1600" b="1" dirty="0"/>
              <a:t>. Samples are theorized to represent the </a:t>
            </a:r>
            <a:r>
              <a:rPr lang="en-US" sz="1600" dirty="0">
                <a:solidFill>
                  <a:schemeClr val="accent3"/>
                </a:solidFill>
              </a:rPr>
              <a:t>________</a:t>
            </a:r>
            <a:r>
              <a:rPr lang="en-US" sz="1600" b="1" dirty="0"/>
              <a:t> population so they must represent a cross-section of the population. </a:t>
            </a:r>
            <a:r>
              <a:rPr lang="en-US" sz="1600" b="1" dirty="0">
                <a:solidFill>
                  <a:srgbClr val="FFFF00"/>
                </a:solidFill>
              </a:rPr>
              <a:t>(e.g. survey data on best cars in America, given to people in Detroit)</a:t>
            </a:r>
          </a:p>
          <a:p>
            <a:r>
              <a:rPr lang="en-US" sz="1600" b="1" dirty="0"/>
              <a:t>Results from one population may not apply to another. (e.g. </a:t>
            </a:r>
            <a:r>
              <a:rPr lang="en-US" sz="1600" b="1" dirty="0">
                <a:solidFill>
                  <a:srgbClr val="FFFF00"/>
                </a:solidFill>
              </a:rPr>
              <a:t>animal </a:t>
            </a:r>
            <a:r>
              <a:rPr lang="en-US" sz="1600" b="1" dirty="0"/>
              <a:t>studies may not produce the same result in </a:t>
            </a:r>
            <a:r>
              <a:rPr lang="en-US" sz="1600" b="1" dirty="0">
                <a:solidFill>
                  <a:srgbClr val="FFFF00"/>
                </a:solidFill>
              </a:rPr>
              <a:t>humans</a:t>
            </a:r>
            <a:r>
              <a:rPr lang="en-US" sz="1600" b="1" dirty="0"/>
              <a:t>)</a:t>
            </a:r>
          </a:p>
          <a:p>
            <a:r>
              <a:rPr lang="en-US" sz="1600" b="1" dirty="0"/>
              <a:t>(Anti-depressant drugs have different effects in adults vs. adolescents)</a:t>
            </a:r>
          </a:p>
        </p:txBody>
      </p:sp>
    </p:spTree>
    <p:extLst>
      <p:ext uri="{BB962C8B-B14F-4D97-AF65-F5344CB8AC3E}">
        <p14:creationId xmlns:p14="http://schemas.microsoft.com/office/powerpoint/2010/main" val="319718443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Controls for Quality/Unbiased Data</a:t>
            </a:r>
          </a:p>
        </p:txBody>
      </p:sp>
      <p:sp>
        <p:nvSpPr>
          <p:cNvPr id="3" name="Content Placeholder 2"/>
          <p:cNvSpPr>
            <a:spLocks noGrp="1"/>
          </p:cNvSpPr>
          <p:nvPr>
            <p:ph idx="1"/>
          </p:nvPr>
        </p:nvSpPr>
        <p:spPr/>
        <p:txBody>
          <a:bodyPr>
            <a:normAutofit fontScale="92500" lnSpcReduction="20000"/>
          </a:bodyPr>
          <a:lstStyle/>
          <a:p>
            <a:r>
              <a:rPr lang="en-US" dirty="0">
                <a:solidFill>
                  <a:schemeClr val="accent3"/>
                </a:solidFill>
              </a:rPr>
              <a:t>________</a:t>
            </a:r>
            <a:r>
              <a:rPr lang="en-US" dirty="0"/>
              <a:t> Review- research is reviewed by “experts” in the field</a:t>
            </a:r>
          </a:p>
          <a:p>
            <a:r>
              <a:rPr lang="en-US" dirty="0"/>
              <a:t>Peer Reviewed Journals-Journals in which research is not published until reviewed by  two or more experts (who examine research design and conclusions) before being considered by the editor.  </a:t>
            </a:r>
          </a:p>
          <a:p>
            <a:r>
              <a:rPr lang="en-US" dirty="0"/>
              <a:t>Most professional and medical journals are peer reviewed. </a:t>
            </a:r>
          </a:p>
          <a:p>
            <a:r>
              <a:rPr lang="en-US" dirty="0">
                <a:solidFill>
                  <a:schemeClr val="accent3"/>
                </a:solidFill>
              </a:rPr>
              <a:t>________</a:t>
            </a:r>
            <a:r>
              <a:rPr lang="en-US" dirty="0"/>
              <a:t>-analysis- refers to a wide ranging review of research and the statistical analysis of it, averaging results and conclusions of many studies that address the same research topic. </a:t>
            </a:r>
          </a:p>
          <a:p>
            <a:endParaRPr lang="en-US" dirty="0"/>
          </a:p>
        </p:txBody>
      </p:sp>
    </p:spTree>
    <p:extLst>
      <p:ext uri="{BB962C8B-B14F-4D97-AF65-F5344CB8AC3E}">
        <p14:creationId xmlns:p14="http://schemas.microsoft.com/office/powerpoint/2010/main" val="3282745295"/>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a:t>
            </a:r>
            <a:r>
              <a:rPr lang="en-US" dirty="0" smtClean="0"/>
              <a:t>Method</a:t>
            </a:r>
            <a:br>
              <a:rPr lang="en-US" dirty="0" smtClean="0"/>
            </a:br>
            <a:r>
              <a:rPr lang="en-US" dirty="0" smtClean="0"/>
              <a:t>&amp; </a:t>
            </a:r>
            <a:r>
              <a:rPr lang="en-US" dirty="0" smtClean="0"/>
              <a:t>Research</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primary goal o f science is to help us understand   </a:t>
            </a:r>
            <a:r>
              <a:rPr lang="en-US" dirty="0">
                <a:solidFill>
                  <a:schemeClr val="accent3"/>
                </a:solidFill>
              </a:rPr>
              <a:t>________.</a:t>
            </a:r>
          </a:p>
          <a:p>
            <a:r>
              <a:rPr lang="en-US" dirty="0">
                <a:solidFill>
                  <a:schemeClr val="accent3"/>
                </a:solidFill>
              </a:rPr>
              <a:t>________</a:t>
            </a:r>
            <a:r>
              <a:rPr lang="en-US" dirty="0"/>
              <a:t> is based on the gathering of reliable information.  The objective (unbiased) means of gathering information is termed the </a:t>
            </a:r>
            <a:r>
              <a:rPr lang="en-US" dirty="0">
                <a:solidFill>
                  <a:schemeClr val="accent3"/>
                </a:solidFill>
              </a:rPr>
              <a:t>________</a:t>
            </a:r>
            <a:r>
              <a:rPr lang="en-US" i="1" dirty="0"/>
              <a:t>.</a:t>
            </a:r>
          </a:p>
          <a:p>
            <a:r>
              <a:rPr lang="en-US" dirty="0"/>
              <a:t>To accomplish this there are 4 basic steps</a:t>
            </a:r>
          </a:p>
          <a:p>
            <a:pPr marL="0" indent="0">
              <a:buNone/>
            </a:pPr>
            <a:r>
              <a:rPr lang="en-US" dirty="0"/>
              <a:t>1.Observe 2. </a:t>
            </a:r>
            <a:r>
              <a:rPr lang="en-US" dirty="0">
                <a:solidFill>
                  <a:schemeClr val="accent3"/>
                </a:solidFill>
              </a:rPr>
              <a:t>________</a:t>
            </a:r>
            <a:r>
              <a:rPr lang="en-US" dirty="0"/>
              <a:t>. 3. Explain 4. </a:t>
            </a:r>
            <a:r>
              <a:rPr lang="en-US" dirty="0" smtClean="0">
                <a:solidFill>
                  <a:schemeClr val="accent3"/>
                </a:solidFill>
              </a:rPr>
              <a:t>________</a:t>
            </a:r>
          </a:p>
          <a:p>
            <a:pPr marL="0" indent="0">
              <a:buNone/>
            </a:pPr>
            <a:r>
              <a:rPr lang="en-US" i="1" dirty="0" smtClean="0">
                <a:solidFill>
                  <a:schemeClr val="accent3">
                    <a:lumMod val="60000"/>
                    <a:lumOff val="40000"/>
                  </a:schemeClr>
                </a:solidFill>
              </a:rPr>
              <a:t>There are different methods or designs used to gather accurate information. The more objective the method, the more reliable (i.e. truthful) the information. Less objective methods may be useful but may not provide an accurate and truthful portrayal of reality.</a:t>
            </a:r>
            <a:endParaRPr lang="en-US" i="1" dirty="0">
              <a:solidFill>
                <a:schemeClr val="accent3">
                  <a:lumMod val="60000"/>
                  <a:lumOff val="40000"/>
                </a:schemeClr>
              </a:solidFill>
            </a:endParaRPr>
          </a:p>
        </p:txBody>
      </p:sp>
    </p:spTree>
    <p:extLst>
      <p:ext uri="{BB962C8B-B14F-4D97-AF65-F5344CB8AC3E}">
        <p14:creationId xmlns:p14="http://schemas.microsoft.com/office/powerpoint/2010/main" val="720590533"/>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Bias in Research</a:t>
            </a:r>
          </a:p>
        </p:txBody>
      </p:sp>
      <p:sp>
        <p:nvSpPr>
          <p:cNvPr id="3" name="Content Placeholder 2"/>
          <p:cNvSpPr>
            <a:spLocks noGrp="1"/>
          </p:cNvSpPr>
          <p:nvPr>
            <p:ph idx="1"/>
          </p:nvPr>
        </p:nvSpPr>
        <p:spPr/>
        <p:txBody>
          <a:bodyPr>
            <a:normAutofit lnSpcReduction="10000"/>
          </a:bodyPr>
          <a:lstStyle/>
          <a:p>
            <a:r>
              <a:rPr lang="en-US" dirty="0"/>
              <a:t>Publication Bias- Scientific Journals are more likely to publish positive rather than negative studies. Thus, there is a suppression of research that does not support drugs or ideas that are being favored or developed by companies, individuals, or institutions. (e.g. reading lab example).</a:t>
            </a:r>
          </a:p>
          <a:p>
            <a:r>
              <a:rPr lang="en-US" dirty="0"/>
              <a:t>Conflicts of Interest: Financial</a:t>
            </a:r>
          </a:p>
          <a:p>
            <a:pPr marL="0" indent="0">
              <a:buNone/>
            </a:pPr>
            <a:r>
              <a:rPr lang="en-US" dirty="0"/>
              <a:t>Research funded by a drug company that fails to support their product may no longer be funded. (Sugar industry and saccharin) </a:t>
            </a:r>
          </a:p>
        </p:txBody>
      </p:sp>
    </p:spTree>
    <p:extLst>
      <p:ext uri="{BB962C8B-B14F-4D97-AF65-F5344CB8AC3E}">
        <p14:creationId xmlns:p14="http://schemas.microsoft.com/office/powerpoint/2010/main" val="356061009"/>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Scientific Misconduct</a:t>
            </a:r>
          </a:p>
        </p:txBody>
      </p:sp>
      <p:sp>
        <p:nvSpPr>
          <p:cNvPr id="3" name="Content Placeholder 2"/>
          <p:cNvSpPr>
            <a:spLocks noGrp="1"/>
          </p:cNvSpPr>
          <p:nvPr>
            <p:ph idx="1"/>
          </p:nvPr>
        </p:nvSpPr>
        <p:spPr/>
        <p:txBody>
          <a:bodyPr>
            <a:normAutofit fontScale="85000" lnSpcReduction="20000"/>
          </a:bodyPr>
          <a:lstStyle/>
          <a:p>
            <a:r>
              <a:rPr lang="en-US" dirty="0"/>
              <a:t>Scientists publish bogus data for financial gain</a:t>
            </a:r>
          </a:p>
          <a:p>
            <a:r>
              <a:rPr lang="en-US" dirty="0"/>
              <a:t>e.g. the Lancet, 1998 (British Journal of Medicine)</a:t>
            </a:r>
          </a:p>
          <a:p>
            <a:r>
              <a:rPr lang="en-US" dirty="0"/>
              <a:t>Dr. </a:t>
            </a:r>
            <a:r>
              <a:rPr lang="en-US" dirty="0" err="1"/>
              <a:t>Wakefied</a:t>
            </a:r>
            <a:r>
              <a:rPr lang="en-US" dirty="0"/>
              <a:t> had an article published in the Lancet and then  suggested that the measles vaccine may be linked to autism a press conference.. </a:t>
            </a:r>
            <a:r>
              <a:rPr lang="en-US" b="1" dirty="0">
                <a:solidFill>
                  <a:schemeClr val="accent1"/>
                </a:solidFill>
              </a:rPr>
              <a:t>Research did not show CAUSE &amp; EFFECT (research was correlational) </a:t>
            </a:r>
            <a:r>
              <a:rPr lang="en-US" dirty="0"/>
              <a:t>but Dr. W. vilified the vaccine in his press conference, inferring cause and effect.  This was widely publicized on the WWW and the media and vaccination rates plummeted. </a:t>
            </a:r>
          </a:p>
          <a:p>
            <a:r>
              <a:rPr lang="en-US" dirty="0"/>
              <a:t>2010- UK Medical Council (which licensed doctors) declared Dr. W. acted dishonestly and unethically.  They retracted the article  and Dr. W.’s medical license was revoked by the UK Medical Council.  </a:t>
            </a:r>
            <a:r>
              <a:rPr lang="en-US" i="1" dirty="0"/>
              <a:t>(Hand out recent article on Autism)</a:t>
            </a:r>
          </a:p>
        </p:txBody>
      </p:sp>
    </p:spTree>
    <p:extLst>
      <p:ext uri="{BB962C8B-B14F-4D97-AF65-F5344CB8AC3E}">
        <p14:creationId xmlns:p14="http://schemas.microsoft.com/office/powerpoint/2010/main" val="3512345098"/>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a:t>
            </a:r>
            <a:r>
              <a:rPr lang="en-US" b="1" dirty="0" smtClean="0">
                <a:solidFill>
                  <a:schemeClr val="accent1"/>
                </a:solidFill>
              </a:rPr>
              <a:t>most reliable </a:t>
            </a:r>
            <a:r>
              <a:rPr lang="en-US" dirty="0" smtClean="0"/>
              <a:t>research design to </a:t>
            </a:r>
            <a:r>
              <a:rPr lang="en-US" b="1" dirty="0" smtClean="0">
                <a:solidFill>
                  <a:srgbClr val="F8C000"/>
                </a:solidFill>
              </a:rPr>
              <a:t>obtain </a:t>
            </a:r>
            <a:r>
              <a:rPr lang="en-US" dirty="0" smtClean="0"/>
              <a:t>the </a:t>
            </a:r>
            <a:r>
              <a:rPr lang="en-US" b="1" dirty="0" smtClean="0">
                <a:solidFill>
                  <a:srgbClr val="F8C000"/>
                </a:solidFill>
              </a:rPr>
              <a:t>most objective</a:t>
            </a:r>
            <a:r>
              <a:rPr lang="en-US" dirty="0" smtClean="0"/>
              <a:t> and the </a:t>
            </a:r>
            <a:r>
              <a:rPr lang="en-US" b="1" dirty="0" smtClean="0">
                <a:solidFill>
                  <a:srgbClr val="F8C000"/>
                </a:solidFill>
              </a:rPr>
              <a:t>most truthful </a:t>
            </a:r>
            <a:r>
              <a:rPr lang="en-US" dirty="0" smtClean="0"/>
              <a:t>information is the </a:t>
            </a:r>
            <a:r>
              <a:rPr lang="en-US" dirty="0" smtClean="0">
                <a:solidFill>
                  <a:schemeClr val="accent3"/>
                </a:solidFill>
              </a:rPr>
              <a:t>________ </a:t>
            </a:r>
            <a:r>
              <a:rPr lang="en-US" dirty="0">
                <a:solidFill>
                  <a:schemeClr val="accent3"/>
                </a:solidFill>
              </a:rPr>
              <a:t>________</a:t>
            </a:r>
          </a:p>
          <a:p>
            <a:r>
              <a:rPr lang="en-US" dirty="0"/>
              <a:t>The primary purpose of the </a:t>
            </a:r>
            <a:r>
              <a:rPr lang="en-US" dirty="0">
                <a:solidFill>
                  <a:schemeClr val="accent3"/>
                </a:solidFill>
              </a:rPr>
              <a:t>________</a:t>
            </a:r>
            <a:r>
              <a:rPr lang="en-US" dirty="0"/>
              <a:t> </a:t>
            </a:r>
            <a:r>
              <a:rPr lang="en-US" dirty="0">
                <a:solidFill>
                  <a:schemeClr val="accent3"/>
                </a:solidFill>
              </a:rPr>
              <a:t>________</a:t>
            </a:r>
            <a:r>
              <a:rPr lang="en-US" dirty="0"/>
              <a:t> is to establish </a:t>
            </a:r>
            <a:r>
              <a:rPr lang="en-US" dirty="0">
                <a:solidFill>
                  <a:schemeClr val="accent3"/>
                </a:solidFill>
              </a:rPr>
              <a:t>________</a:t>
            </a:r>
            <a:r>
              <a:rPr lang="en-US" dirty="0"/>
              <a:t> and </a:t>
            </a:r>
            <a:r>
              <a:rPr lang="en-US" dirty="0">
                <a:solidFill>
                  <a:schemeClr val="accent3"/>
                </a:solidFill>
              </a:rPr>
              <a:t>________</a:t>
            </a:r>
            <a:r>
              <a:rPr lang="en-US" dirty="0"/>
              <a:t>.  To do this one must create an experimental design that controls as many factors as possible with the exception of the ones you are studying.  These factors are called variables.</a:t>
            </a:r>
          </a:p>
          <a:p>
            <a:r>
              <a:rPr lang="en-US" dirty="0"/>
              <a:t>The variable that the scientist is studying is called the </a:t>
            </a:r>
            <a:r>
              <a:rPr lang="en-US" dirty="0">
                <a:solidFill>
                  <a:schemeClr val="accent3"/>
                </a:solidFill>
              </a:rPr>
              <a:t>________</a:t>
            </a:r>
            <a:r>
              <a:rPr lang="en-US" b="1" dirty="0">
                <a:solidFill>
                  <a:srgbClr val="FFFF00"/>
                </a:solidFill>
              </a:rPr>
              <a:t> variable</a:t>
            </a:r>
            <a:r>
              <a:rPr lang="en-US" dirty="0"/>
              <a:t>. It is the </a:t>
            </a:r>
            <a:r>
              <a:rPr lang="en-US" dirty="0">
                <a:solidFill>
                  <a:srgbClr val="FFFF00"/>
                </a:solidFill>
              </a:rPr>
              <a:t>variable  of </a:t>
            </a:r>
            <a:r>
              <a:rPr lang="en-US" dirty="0">
                <a:solidFill>
                  <a:schemeClr val="accent3"/>
                </a:solidFill>
              </a:rPr>
              <a:t>________</a:t>
            </a:r>
            <a:r>
              <a:rPr lang="en-US" dirty="0">
                <a:solidFill>
                  <a:srgbClr val="FFFF00"/>
                </a:solidFill>
              </a:rPr>
              <a:t>. </a:t>
            </a:r>
            <a:r>
              <a:rPr lang="en-US" dirty="0"/>
              <a:t>The one to which the study is trying to establish as being the </a:t>
            </a:r>
            <a:r>
              <a:rPr lang="en-US" dirty="0">
                <a:solidFill>
                  <a:srgbClr val="FFFF00"/>
                </a:solidFill>
              </a:rPr>
              <a:t>cause</a:t>
            </a:r>
            <a:r>
              <a:rPr lang="en-US" dirty="0"/>
              <a:t> of any observed differences. </a:t>
            </a:r>
          </a:p>
          <a:p>
            <a:endParaRPr lang="en-US" dirty="0"/>
          </a:p>
        </p:txBody>
      </p:sp>
    </p:spTree>
    <p:extLst>
      <p:ext uri="{BB962C8B-B14F-4D97-AF65-F5344CB8AC3E}">
        <p14:creationId xmlns:p14="http://schemas.microsoft.com/office/powerpoint/2010/main" val="639603068"/>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The variable used </a:t>
            </a:r>
            <a:r>
              <a:rPr lang="en-US" dirty="0">
                <a:solidFill>
                  <a:srgbClr val="FFFF00"/>
                </a:solidFill>
              </a:rPr>
              <a:t>to measure the effect of the independent variable</a:t>
            </a:r>
            <a:r>
              <a:rPr lang="en-US" dirty="0"/>
              <a:t> is called the </a:t>
            </a:r>
            <a:r>
              <a:rPr lang="en-US" dirty="0">
                <a:solidFill>
                  <a:schemeClr val="accent3"/>
                </a:solidFill>
              </a:rPr>
              <a:t>________</a:t>
            </a:r>
            <a:r>
              <a:rPr lang="en-US" b="1" dirty="0">
                <a:solidFill>
                  <a:srgbClr val="FFFF00"/>
                </a:solidFill>
              </a:rPr>
              <a:t> variable</a:t>
            </a:r>
            <a:r>
              <a:rPr lang="en-US" dirty="0"/>
              <a:t>.</a:t>
            </a:r>
          </a:p>
          <a:p>
            <a:pPr marL="0" indent="0">
              <a:buNone/>
            </a:pPr>
            <a:r>
              <a:rPr lang="en-US" dirty="0">
                <a:solidFill>
                  <a:srgbClr val="FFFF00"/>
                </a:solidFill>
              </a:rPr>
              <a:t>Other factors </a:t>
            </a:r>
            <a:r>
              <a:rPr lang="en-US" dirty="0"/>
              <a:t>that may impact a change in performance which are not controlled are termed </a:t>
            </a:r>
            <a:r>
              <a:rPr lang="en-US" b="1" dirty="0">
                <a:solidFill>
                  <a:srgbClr val="FFFF00"/>
                </a:solidFill>
              </a:rPr>
              <a:t>extraneous variables. </a:t>
            </a:r>
          </a:p>
          <a:p>
            <a:pPr marL="0" indent="0">
              <a:buNone/>
            </a:pPr>
            <a:r>
              <a:rPr lang="en-US" dirty="0"/>
              <a:t>Better research designs control more extraneous variables. Ideally all variable would be controlled except for the independent variable.  In that case any difference in performance can then be solely attributed to the independent variable (i.e. the variable of interest)</a:t>
            </a:r>
          </a:p>
          <a:p>
            <a:pPr marL="0" indent="0">
              <a:buNone/>
            </a:pPr>
            <a:r>
              <a:rPr lang="en-US" dirty="0"/>
              <a:t>Two groups are compared one exposed to the independent </a:t>
            </a:r>
            <a:r>
              <a:rPr lang="en-US" dirty="0">
                <a:solidFill>
                  <a:srgbClr val="FFFF00"/>
                </a:solidFill>
              </a:rPr>
              <a:t>variable (experimental group)  </a:t>
            </a:r>
            <a:r>
              <a:rPr lang="en-US" dirty="0"/>
              <a:t>and the other group that is </a:t>
            </a:r>
            <a:r>
              <a:rPr lang="en-US" u="sng" dirty="0"/>
              <a:t>not exposed </a:t>
            </a:r>
            <a:r>
              <a:rPr lang="en-US" dirty="0"/>
              <a:t>to the independent variable </a:t>
            </a:r>
            <a:r>
              <a:rPr lang="en-US" dirty="0">
                <a:solidFill>
                  <a:srgbClr val="FFFF00"/>
                </a:solidFill>
              </a:rPr>
              <a:t>(control group</a:t>
            </a:r>
            <a:r>
              <a:rPr lang="en-US" dirty="0"/>
              <a:t>).</a:t>
            </a:r>
          </a:p>
        </p:txBody>
      </p:sp>
    </p:spTree>
    <p:extLst>
      <p:ext uri="{BB962C8B-B14F-4D97-AF65-F5344CB8AC3E}">
        <p14:creationId xmlns:p14="http://schemas.microsoft.com/office/powerpoint/2010/main" val="3378823409"/>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Illustration</a:t>
            </a:r>
          </a:p>
        </p:txBody>
      </p:sp>
      <p:sp>
        <p:nvSpPr>
          <p:cNvPr id="3" name="Content Placeholder 2"/>
          <p:cNvSpPr>
            <a:spLocks noGrp="1"/>
          </p:cNvSpPr>
          <p:nvPr>
            <p:ph idx="1"/>
          </p:nvPr>
        </p:nvSpPr>
        <p:spPr>
          <a:xfrm>
            <a:off x="2737908" y="3107267"/>
            <a:ext cx="1249893" cy="389466"/>
          </a:xfrm>
          <a:prstGeom prst="roundRect">
            <a:avLst/>
          </a:prstGeom>
        </p:spPr>
        <p:txBody>
          <a:bodyPr>
            <a:normAutofit fontScale="85000" lnSpcReduction="20000"/>
          </a:bodyPr>
          <a:lstStyle/>
          <a:p>
            <a:pPr marL="0" indent="0">
              <a:buNone/>
            </a:pPr>
            <a:r>
              <a:rPr lang="en-US" dirty="0">
                <a:sym typeface="Wingdings"/>
              </a:rPr>
              <a:t></a:t>
            </a:r>
            <a:endParaRPr lang="en-US" dirty="0"/>
          </a:p>
        </p:txBody>
      </p:sp>
      <p:sp>
        <p:nvSpPr>
          <p:cNvPr id="6" name="Rectangle 5"/>
          <p:cNvSpPr/>
          <p:nvPr/>
        </p:nvSpPr>
        <p:spPr>
          <a:xfrm>
            <a:off x="838200" y="2644233"/>
            <a:ext cx="1794933" cy="11970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08000"/>
                </a:solidFill>
              </a:rPr>
              <a:t>Experimental Group</a:t>
            </a:r>
          </a:p>
        </p:txBody>
      </p:sp>
      <p:sp>
        <p:nvSpPr>
          <p:cNvPr id="7" name="Rectangle 6"/>
          <p:cNvSpPr/>
          <p:nvPr/>
        </p:nvSpPr>
        <p:spPr>
          <a:xfrm>
            <a:off x="3124200" y="2726267"/>
            <a:ext cx="1549400" cy="914400"/>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Independent Variable</a:t>
            </a:r>
          </a:p>
        </p:txBody>
      </p:sp>
      <p:sp>
        <p:nvSpPr>
          <p:cNvPr id="9" name="Rectangle 8"/>
          <p:cNvSpPr/>
          <p:nvPr/>
        </p:nvSpPr>
        <p:spPr>
          <a:xfrm>
            <a:off x="838199" y="4292600"/>
            <a:ext cx="1794933" cy="99906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3366FF"/>
                </a:solidFill>
              </a:rPr>
              <a:t>Control Group</a:t>
            </a:r>
          </a:p>
        </p:txBody>
      </p:sp>
      <p:sp>
        <p:nvSpPr>
          <p:cNvPr id="10" name="TextBox 9"/>
          <p:cNvSpPr txBox="1"/>
          <p:nvPr/>
        </p:nvSpPr>
        <p:spPr>
          <a:xfrm>
            <a:off x="6824134" y="3015734"/>
            <a:ext cx="410764" cy="369332"/>
          </a:xfrm>
          <a:prstGeom prst="rect">
            <a:avLst/>
          </a:prstGeom>
          <a:noFill/>
        </p:spPr>
        <p:txBody>
          <a:bodyPr wrap="none" rtlCol="0">
            <a:sp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a:rPr>
              <a:t></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7333569" y="2746402"/>
            <a:ext cx="1363135" cy="9144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a:t>Result</a:t>
            </a:r>
          </a:p>
        </p:txBody>
      </p:sp>
      <p:sp>
        <p:nvSpPr>
          <p:cNvPr id="12" name="TextBox 11"/>
          <p:cNvSpPr txBox="1"/>
          <p:nvPr/>
        </p:nvSpPr>
        <p:spPr>
          <a:xfrm>
            <a:off x="2737907" y="4656667"/>
            <a:ext cx="293160" cy="369332"/>
          </a:xfrm>
          <a:prstGeom prst="rect">
            <a:avLst/>
          </a:prstGeom>
          <a:noFill/>
        </p:spPr>
        <p:txBody>
          <a:bodyPr wrap="square" rtlCol="0">
            <a:spAutoFit/>
          </a:bodyPr>
          <a:lstStyle/>
          <a:p>
            <a:r>
              <a:rPr lang="en-US" dirty="0">
                <a:solidFill>
                  <a:schemeClr val="bg1"/>
                </a:solidFill>
                <a:sym typeface="Wingdings"/>
              </a:rPr>
              <a:t></a:t>
            </a:r>
            <a:endParaRPr lang="en-US" dirty="0">
              <a:solidFill>
                <a:schemeClr val="bg1"/>
              </a:solidFill>
            </a:endParaRPr>
          </a:p>
        </p:txBody>
      </p:sp>
      <p:sp>
        <p:nvSpPr>
          <p:cNvPr id="14" name="Rectangle 13"/>
          <p:cNvSpPr/>
          <p:nvPr/>
        </p:nvSpPr>
        <p:spPr>
          <a:xfrm>
            <a:off x="5333999" y="4320065"/>
            <a:ext cx="1464735" cy="914400"/>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rPr>
              <a:t>Result</a:t>
            </a:r>
          </a:p>
        </p:txBody>
      </p:sp>
      <p:sp>
        <p:nvSpPr>
          <p:cNvPr id="15" name="TextBox 14"/>
          <p:cNvSpPr txBox="1"/>
          <p:nvPr/>
        </p:nvSpPr>
        <p:spPr>
          <a:xfrm>
            <a:off x="2" y="5452534"/>
            <a:ext cx="8015135" cy="1323439"/>
          </a:xfrm>
          <a:prstGeom prst="rect">
            <a:avLst/>
          </a:prstGeom>
          <a:noFill/>
        </p:spPr>
        <p:txBody>
          <a:bodyPr wrap="none" rtlCol="0">
            <a:spAutoFit/>
          </a:bodyPr>
          <a:lstStyle/>
          <a:p>
            <a:r>
              <a:rPr lang="en-US" sz="1600" dirty="0">
                <a:solidFill>
                  <a:schemeClr val="bg1"/>
                </a:solidFill>
              </a:rPr>
              <a:t>-If the results are the same or </a:t>
            </a:r>
            <a:r>
              <a:rPr lang="en-US" sz="1600" dirty="0">
                <a:solidFill>
                  <a:schemeClr val="accent1"/>
                </a:solidFill>
              </a:rPr>
              <a:t>not significantly different</a:t>
            </a:r>
            <a:r>
              <a:rPr lang="en-US" sz="1600" dirty="0">
                <a:solidFill>
                  <a:schemeClr val="bg1"/>
                </a:solidFill>
              </a:rPr>
              <a:t>, then </a:t>
            </a:r>
            <a:r>
              <a:rPr lang="en-US" sz="1600" dirty="0">
                <a:solidFill>
                  <a:srgbClr val="F8C000"/>
                </a:solidFill>
              </a:rPr>
              <a:t>the Independent Variable </a:t>
            </a:r>
          </a:p>
          <a:p>
            <a:r>
              <a:rPr lang="en-US" sz="1600" dirty="0">
                <a:solidFill>
                  <a:srgbClr val="F8C000"/>
                </a:solidFill>
              </a:rPr>
              <a:t>is not effective</a:t>
            </a:r>
            <a:r>
              <a:rPr lang="en-US" sz="1600" dirty="0">
                <a:solidFill>
                  <a:srgbClr val="FFFFFF"/>
                </a:solidFill>
              </a:rPr>
              <a:t>, i.e. causes no significant difference</a:t>
            </a:r>
          </a:p>
          <a:p>
            <a:r>
              <a:rPr lang="en-US" sz="1600" dirty="0">
                <a:solidFill>
                  <a:srgbClr val="FFFFFF"/>
                </a:solidFill>
              </a:rPr>
              <a:t>-if there is a significant difference ask:  Are there other variables (extraneous) that may </a:t>
            </a:r>
          </a:p>
          <a:p>
            <a:r>
              <a:rPr lang="en-US" sz="1600" dirty="0">
                <a:solidFill>
                  <a:srgbClr val="FFFFFF"/>
                </a:solidFill>
              </a:rPr>
              <a:t>have caused the difference</a:t>
            </a:r>
            <a:r>
              <a:rPr lang="en-US" sz="1600" dirty="0">
                <a:solidFill>
                  <a:srgbClr val="F8C000"/>
                </a:solidFill>
              </a:rPr>
              <a:t>.  If all extraneous variable are controlled and are the same </a:t>
            </a:r>
          </a:p>
          <a:p>
            <a:r>
              <a:rPr lang="en-US" sz="1600" dirty="0">
                <a:solidFill>
                  <a:srgbClr val="F8C000"/>
                </a:solidFill>
              </a:rPr>
              <a:t>between the two groups then the difference can be attributable to the I.V.</a:t>
            </a:r>
          </a:p>
        </p:txBody>
      </p:sp>
      <p:sp>
        <p:nvSpPr>
          <p:cNvPr id="16" name="Oval 15"/>
          <p:cNvSpPr/>
          <p:nvPr/>
        </p:nvSpPr>
        <p:spPr>
          <a:xfrm>
            <a:off x="5084365" y="2839535"/>
            <a:ext cx="1739769" cy="78579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rgbClr val="000000"/>
                </a:solidFill>
              </a:rPr>
              <a:t>Extraneous</a:t>
            </a:r>
          </a:p>
          <a:p>
            <a:pPr algn="ctr"/>
            <a:r>
              <a:rPr lang="en-US" sz="1400" b="1" dirty="0">
                <a:solidFill>
                  <a:srgbClr val="000000"/>
                </a:solidFill>
              </a:rPr>
              <a:t>??????</a:t>
            </a:r>
          </a:p>
        </p:txBody>
      </p:sp>
      <p:sp>
        <p:nvSpPr>
          <p:cNvPr id="18" name="Oval 17"/>
          <p:cNvSpPr/>
          <p:nvPr/>
        </p:nvSpPr>
        <p:spPr>
          <a:xfrm>
            <a:off x="3124200" y="4174067"/>
            <a:ext cx="1549400" cy="112606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b="1" dirty="0">
                <a:solidFill>
                  <a:schemeClr val="tx1"/>
                </a:solidFill>
              </a:rPr>
              <a:t>Extraneous</a:t>
            </a:r>
          </a:p>
          <a:p>
            <a:pPr algn="ctr"/>
            <a:r>
              <a:rPr lang="en-US" sz="1400" b="1" dirty="0">
                <a:solidFill>
                  <a:schemeClr val="tx1"/>
                </a:solidFill>
              </a:rPr>
              <a:t>????????</a:t>
            </a:r>
          </a:p>
        </p:txBody>
      </p:sp>
      <p:sp>
        <p:nvSpPr>
          <p:cNvPr id="19" name="Rectangle 18"/>
          <p:cNvSpPr/>
          <p:nvPr/>
        </p:nvSpPr>
        <p:spPr>
          <a:xfrm>
            <a:off x="4673600" y="3015734"/>
            <a:ext cx="410764" cy="369332"/>
          </a:xfrm>
          <a:prstGeom prst="rect">
            <a:avLst/>
          </a:prstGeom>
        </p:spPr>
        <p:txBody>
          <a:bodyPr wrap="none">
            <a:sp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a:rPr>
              <a:t></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0" name="Rectangle 19"/>
          <p:cNvSpPr/>
          <p:nvPr/>
        </p:nvSpPr>
        <p:spPr>
          <a:xfrm>
            <a:off x="4777383" y="4582067"/>
            <a:ext cx="410764" cy="369332"/>
          </a:xfrm>
          <a:prstGeom prst="rect">
            <a:avLst/>
          </a:prstGeom>
        </p:spPr>
        <p:txBody>
          <a:bodyPr wrap="none">
            <a:spAutoFit/>
          </a:bodyPr>
          <a:lstStyle/>
          <a:p>
            <a:r>
              <a:rPr lang="en-US" dirty="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a:rPr>
              <a:t></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val="3672514516"/>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A study of the effect of </a:t>
            </a:r>
            <a:r>
              <a:rPr lang="en-US" dirty="0" err="1"/>
              <a:t>creatine</a:t>
            </a:r>
            <a:r>
              <a:rPr lang="en-US" dirty="0"/>
              <a:t> supplementation on strength using a 1RM bench press to measure strength</a:t>
            </a:r>
          </a:p>
          <a:p>
            <a:r>
              <a:rPr lang="en-US" dirty="0"/>
              <a:t>Independent variable= ?</a:t>
            </a:r>
          </a:p>
        </p:txBody>
      </p:sp>
    </p:spTree>
    <p:extLst>
      <p:ext uri="{BB962C8B-B14F-4D97-AF65-F5344CB8AC3E}">
        <p14:creationId xmlns:p14="http://schemas.microsoft.com/office/powerpoint/2010/main" val="2038752291"/>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 study of the effect of </a:t>
            </a:r>
            <a:r>
              <a:rPr lang="en-US" sz="2400" dirty="0" err="1"/>
              <a:t>creatine</a:t>
            </a:r>
            <a:r>
              <a:rPr lang="en-US" sz="2400" dirty="0"/>
              <a:t> supplementation on strength using a 1RM bench press to measure strength</a:t>
            </a:r>
            <a:r>
              <a:rPr lang="en-US" sz="2800" dirty="0"/>
              <a:t/>
            </a:r>
            <a:br>
              <a:rPr lang="en-US" sz="2800" dirty="0"/>
            </a:br>
            <a:endParaRPr lang="en-US" sz="2800" dirty="0"/>
          </a:p>
        </p:txBody>
      </p:sp>
      <p:sp>
        <p:nvSpPr>
          <p:cNvPr id="3" name="Content Placeholder 2"/>
          <p:cNvSpPr>
            <a:spLocks noGrp="1"/>
          </p:cNvSpPr>
          <p:nvPr>
            <p:ph idx="1"/>
          </p:nvPr>
        </p:nvSpPr>
        <p:spPr/>
        <p:txBody>
          <a:bodyPr/>
          <a:lstStyle/>
          <a:p>
            <a:r>
              <a:rPr lang="en-US" dirty="0" err="1"/>
              <a:t>Creatine</a:t>
            </a:r>
            <a:r>
              <a:rPr lang="en-US" dirty="0"/>
              <a:t> is the independent variable.</a:t>
            </a:r>
          </a:p>
          <a:p>
            <a:r>
              <a:rPr lang="en-US" dirty="0"/>
              <a:t>The Dependent variable is ?</a:t>
            </a:r>
          </a:p>
        </p:txBody>
      </p:sp>
    </p:spTree>
    <p:extLst>
      <p:ext uri="{BB962C8B-B14F-4D97-AF65-F5344CB8AC3E}">
        <p14:creationId xmlns:p14="http://schemas.microsoft.com/office/powerpoint/2010/main" val="2547855047"/>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 study of the effect of </a:t>
            </a:r>
            <a:r>
              <a:rPr lang="en-US" sz="2400" dirty="0" err="1"/>
              <a:t>creatine</a:t>
            </a:r>
            <a:r>
              <a:rPr lang="en-US" sz="2400" dirty="0"/>
              <a:t> supplementation on strength using a 1RM bench press to measure strength</a:t>
            </a:r>
          </a:p>
        </p:txBody>
      </p:sp>
      <p:sp>
        <p:nvSpPr>
          <p:cNvPr id="3" name="Content Placeholder 2"/>
          <p:cNvSpPr>
            <a:spLocks noGrp="1"/>
          </p:cNvSpPr>
          <p:nvPr>
            <p:ph idx="1"/>
          </p:nvPr>
        </p:nvSpPr>
        <p:spPr/>
        <p:txBody>
          <a:bodyPr/>
          <a:lstStyle/>
          <a:p>
            <a:pPr marL="0" indent="0">
              <a:buNone/>
            </a:pPr>
            <a:r>
              <a:rPr lang="en-US" dirty="0"/>
              <a:t>Dependent Variable = 1RM bench press test</a:t>
            </a:r>
          </a:p>
          <a:p>
            <a:pPr marL="0" indent="0">
              <a:buNone/>
            </a:pPr>
            <a:r>
              <a:rPr lang="en-US" dirty="0"/>
              <a:t>Extraneous Variable = ?</a:t>
            </a:r>
          </a:p>
        </p:txBody>
      </p:sp>
    </p:spTree>
    <p:extLst>
      <p:ext uri="{BB962C8B-B14F-4D97-AF65-F5344CB8AC3E}">
        <p14:creationId xmlns:p14="http://schemas.microsoft.com/office/powerpoint/2010/main" val="528212010"/>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A study of the effect of </a:t>
            </a:r>
            <a:r>
              <a:rPr lang="en-US" sz="2400" dirty="0" err="1"/>
              <a:t>creatine</a:t>
            </a:r>
            <a:r>
              <a:rPr lang="en-US" sz="2400" dirty="0"/>
              <a:t> supplementation on strength using a 1RM bench press to measure strength</a:t>
            </a:r>
          </a:p>
        </p:txBody>
      </p:sp>
      <p:sp>
        <p:nvSpPr>
          <p:cNvPr id="3" name="Content Placeholder 2"/>
          <p:cNvSpPr>
            <a:spLocks noGrp="1"/>
          </p:cNvSpPr>
          <p:nvPr>
            <p:ph idx="1"/>
          </p:nvPr>
        </p:nvSpPr>
        <p:spPr/>
        <p:txBody>
          <a:bodyPr/>
          <a:lstStyle/>
          <a:p>
            <a:r>
              <a:rPr lang="en-US" dirty="0"/>
              <a:t>Extraneous Variables:</a:t>
            </a:r>
          </a:p>
          <a:p>
            <a:r>
              <a:rPr lang="en-US" dirty="0"/>
              <a:t>Nutrition, motivation, level of fitness, sleep, age, etc.</a:t>
            </a:r>
          </a:p>
        </p:txBody>
      </p:sp>
    </p:spTree>
    <p:extLst>
      <p:ext uri="{BB962C8B-B14F-4D97-AF65-F5344CB8AC3E}">
        <p14:creationId xmlns:p14="http://schemas.microsoft.com/office/powerpoint/2010/main" val="3081619429"/>
      </p:ext>
    </p:extLst>
  </p:cSld>
  <p:clrMapOvr>
    <a:masterClrMapping/>
  </p:clrMapOvr>
  <mc:AlternateContent xmlns:mc="http://schemas.openxmlformats.org/markup-compatibility/2006" xmlns:p14="http://schemas.microsoft.com/office/powerpoint/2010/main">
    <mc:Choice Requires="p14">
      <p:transition spd="slow" p14:dur="1400">
        <p14:ripple/>
        <p:sndAc>
          <p:stSnd>
            <p:snd r:embed="rId3" name="Bubbles"/>
          </p:stSnd>
        </p:sndAc>
      </p:transition>
    </mc:Choice>
    <mc:Fallback xmlns="">
      <p:transition xmlns:p14="http://schemas.microsoft.com/office/powerpoint/2010/main" spd="slow">
        <p:fade/>
        <p:sndAc>
          <p:stSnd>
            <p:snd r:embed="rId4" name="Bubbles"/>
          </p:stSnd>
        </p:sndAc>
      </p:transition>
    </mc:Fallback>
  </mc:AlternateContent>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bitat">
  <a:themeElements>
    <a:clrScheme name="Habitat">
      <a:dk1>
        <a:sysClr val="windowText" lastClr="000000"/>
      </a:dk1>
      <a:lt1>
        <a:sysClr val="window" lastClr="FFFFFF"/>
      </a:lt1>
      <a:dk2>
        <a:srgbClr val="194431"/>
      </a:dk2>
      <a:lt2>
        <a:srgbClr val="F0E6C3"/>
      </a:lt2>
      <a:accent1>
        <a:srgbClr val="F8C000"/>
      </a:accent1>
      <a:accent2>
        <a:srgbClr val="F88600"/>
      </a:accent2>
      <a:accent3>
        <a:srgbClr val="F83500"/>
      </a:accent3>
      <a:accent4>
        <a:srgbClr val="8B723D"/>
      </a:accent4>
      <a:accent5>
        <a:srgbClr val="818B3D"/>
      </a:accent5>
      <a:accent6>
        <a:srgbClr val="586215"/>
      </a:accent6>
      <a:hlink>
        <a:srgbClr val="FF621D"/>
      </a:hlink>
      <a:folHlink>
        <a:srgbClr val="F3D260"/>
      </a:folHlink>
    </a:clrScheme>
    <a:fontScheme name="Habitat">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Habitat">
      <a:fillStyleLst>
        <a:solidFill>
          <a:schemeClr val="phClr"/>
        </a:solidFill>
        <a:blipFill rotWithShape="1">
          <a:blip xmlns:r="http://schemas.openxmlformats.org/officeDocument/2006/relationships" r:embed="rId1">
            <a:duotone>
              <a:schemeClr val="phClr">
                <a:shade val="10000"/>
                <a:satMod val="130000"/>
              </a:schemeClr>
              <a:schemeClr val="phClr">
                <a:satMod val="275000"/>
              </a:schemeClr>
            </a:duotone>
          </a:blip>
          <a:tile tx="0" ty="0" sx="40000" sy="40000" flip="none" algn="tl"/>
        </a:blipFill>
        <a:blipFill rotWithShape="1">
          <a:blip xmlns:r="http://schemas.openxmlformats.org/officeDocument/2006/relationships" r:embed="rId2">
            <a:duotone>
              <a:schemeClr val="phClr">
                <a:shade val="40000"/>
                <a:satMod val="130000"/>
              </a:schemeClr>
              <a:schemeClr val="phClr">
                <a:satMod val="275000"/>
              </a:schemeClr>
            </a:duotone>
          </a:blip>
          <a:stretch/>
        </a:blipFill>
      </a:fillStyleLst>
      <a:lnStyleLst>
        <a:ln w="12700" cap="flat" cmpd="sng" algn="ctr">
          <a:solidFill>
            <a:schemeClr val="phClr">
              <a:shade val="90000"/>
              <a:satMod val="105000"/>
            </a:schemeClr>
          </a:solidFill>
          <a:prstDash val="solid"/>
        </a:ln>
        <a:ln w="25400" cap="flat" cmpd="sng" algn="ctr">
          <a:solidFill>
            <a:schemeClr val="phClr">
              <a:shade val="80000"/>
            </a:schemeClr>
          </a:solidFill>
          <a:prstDash val="solid"/>
        </a:ln>
        <a:ln w="25400" cap="flat" cmpd="sng" algn="ctr">
          <a:solidFill>
            <a:schemeClr val="phClr">
              <a:shade val="70000"/>
            </a:schemeClr>
          </a:solidFill>
          <a:prstDash val="solid"/>
        </a:ln>
      </a:lnStyleLst>
      <a:effectStyleLst>
        <a:effectStyle>
          <a:effectLst/>
        </a:effectStyle>
        <a:effectStyle>
          <a:effectLst>
            <a:outerShdw blurRad="88900" dir="4200000" sx="105000" sy="105000" algn="t" rotWithShape="0">
              <a:srgbClr val="000000">
                <a:alpha val="40000"/>
              </a:srgbClr>
            </a:outerShdw>
          </a:effectLst>
        </a:effectStyle>
        <a:effectStyle>
          <a:effectLst>
            <a:innerShdw blurRad="76200" dist="25400" dir="13200000">
              <a:srgbClr val="000000">
                <a:alpha val="80000"/>
              </a:srgbClr>
            </a:innerShdw>
          </a:effectLst>
          <a:scene3d>
            <a:camera prst="orthographicFront">
              <a:rot lat="0" lon="0" rev="0"/>
            </a:camera>
            <a:lightRig rig="balanced" dir="t">
              <a:rot lat="0" lon="0" rev="19800000"/>
            </a:lightRig>
          </a:scene3d>
          <a:sp3d prstMaterial="softEdge">
            <a:bevelT w="0" h="0"/>
          </a:sp3d>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341</TotalTime>
  <Words>1840</Words>
  <Application>Microsoft Macintosh PowerPoint</Application>
  <PresentationFormat>On-screen Show (4:3)</PresentationFormat>
  <Paragraphs>139</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Habitat</vt:lpstr>
      <vt:lpstr>Scientific Method/ResearchDesigns  Power Point #1</vt:lpstr>
      <vt:lpstr>Scientific Method &amp; Research</vt:lpstr>
      <vt:lpstr>PowerPoint Presentation</vt:lpstr>
      <vt:lpstr>PowerPoint Presentation</vt:lpstr>
      <vt:lpstr>Illustration</vt:lpstr>
      <vt:lpstr>Example</vt:lpstr>
      <vt:lpstr>A study of the effect of creatine supplementation on strength using a 1RM bench press to measure strength </vt:lpstr>
      <vt:lpstr>A study of the effect of creatine supplementation on strength using a 1RM bench press to measure strength</vt:lpstr>
      <vt:lpstr>A study of the effect of creatine supplementation on strength using a 1RM bench press to measure strength</vt:lpstr>
      <vt:lpstr>Non-Causal Relationships/ Associations or Correlational Studies</vt:lpstr>
      <vt:lpstr>Correlation study example</vt:lpstr>
      <vt:lpstr>General Types of Research</vt:lpstr>
      <vt:lpstr>Theories</vt:lpstr>
      <vt:lpstr>Theories</vt:lpstr>
      <vt:lpstr> Descriptive Research  </vt:lpstr>
      <vt:lpstr> Descriptive  Research Cont’d</vt:lpstr>
      <vt:lpstr>Research Terms &amp; Concepts</vt:lpstr>
      <vt:lpstr>Research Designs Cont’d Terms and Concepts</vt:lpstr>
      <vt:lpstr>Other Controls for Quality/Unbiased Data</vt:lpstr>
      <vt:lpstr>Bias in Research</vt:lpstr>
      <vt:lpstr>Scientific Misconduct</vt:lpstr>
    </vt:vector>
  </TitlesOfParts>
  <Company>DiCicco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  </dc:title>
  <dc:creator>Nicholas DiCicco</dc:creator>
  <cp:lastModifiedBy>Nicholas DiCicco</cp:lastModifiedBy>
  <cp:revision>27</cp:revision>
  <cp:lastPrinted>2018-09-04T13:48:44Z</cp:lastPrinted>
  <dcterms:created xsi:type="dcterms:W3CDTF">2014-01-27T20:53:45Z</dcterms:created>
  <dcterms:modified xsi:type="dcterms:W3CDTF">2018-09-04T13:49:16Z</dcterms:modified>
</cp:coreProperties>
</file>