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3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ebmd.com/drugs/mono-761-ALBUTEROL+SALBUTAMOL+INHALER+-+ORAL.aspx?drugid=7082&amp;drugname=ventolin+inh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calls.gov" TargetMode="External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freeworld.org/drugfacts/prescription/abuse-international-statistics.html" TargetMode="External"/><Relationship Id="rId4" Type="http://schemas.openxmlformats.org/officeDocument/2006/relationships/hyperlink" Target="https://www.drugabuse.gov/related-topics/trends-statistics/infographics/popping-pills-prescription-drug-abuse-in-america" TargetMode="External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rugs.com/marijuana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abp.pharmacy/programs/vipp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PPT. # </a:t>
            </a:r>
            <a:r>
              <a:rPr lang="en-US" dirty="0" smtClean="0"/>
              <a:t>5</a:t>
            </a:r>
          </a:p>
          <a:p>
            <a:endParaRPr lang="en-US" smtClean="0"/>
          </a:p>
          <a:p>
            <a:endParaRPr lang="en-US" dirty="0" smtClean="0"/>
          </a:p>
          <a:p>
            <a:r>
              <a:rPr lang="en-US" sz="1200" dirty="0" smtClean="0"/>
              <a:t>Based on Barrett, et. al. chapter 17 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54" y="5009813"/>
            <a:ext cx="529935" cy="7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6655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Common Pain Relievers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840"/>
            <a:ext cx="7467600" cy="508388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Acetaminophen- overuse =________damage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Alcohol use increases risk of _______  damage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smtClean="0"/>
              <a:t>NSAID (Ibuprofen)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Increase risk of _______________especially if over 60 on blood thinners, ulcers, or other bleeding issues.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Can damage __________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Above safe if used correctly and sparingly </a:t>
            </a:r>
          </a:p>
          <a:p>
            <a:pPr marL="0" indent="0">
              <a:buNone/>
            </a:pPr>
            <a:r>
              <a:rPr lang="en-US" dirty="0" smtClean="0"/>
              <a:t>Methamphetamine Production-</a:t>
            </a:r>
          </a:p>
          <a:p>
            <a:pPr marL="0" indent="0">
              <a:buNone/>
            </a:pPr>
            <a:r>
              <a:rPr lang="en-US" dirty="0" err="1" smtClean="0"/>
              <a:t>Pseuoephedrine</a:t>
            </a:r>
            <a:r>
              <a:rPr lang="en-US" dirty="0" smtClean="0"/>
              <a:t> used in above. 2006 law requires ID and limits purchase.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BTC_____  ___  _______ designation added to some OTC drugs in Canada and now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3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478615"/>
            <a:ext cx="8041440" cy="1442674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61" y="771440"/>
            <a:ext cx="7467600" cy="52845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top 10 medications </a:t>
            </a:r>
            <a:r>
              <a:rPr lang="en-US" b="1" dirty="0" smtClean="0">
                <a:solidFill>
                  <a:srgbClr val="FF0000"/>
                </a:solidFill>
              </a:rPr>
              <a:t>in 2015 by </a:t>
            </a:r>
            <a:r>
              <a:rPr lang="en-US" b="1" dirty="0">
                <a:solidFill>
                  <a:srgbClr val="FF0000"/>
                </a:solidFill>
              </a:rPr>
              <a:t>number of monthly prescriptions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Synthroid</a:t>
            </a:r>
            <a:r>
              <a:rPr lang="en-US" dirty="0"/>
              <a:t> (levothyroxine), 21.5 </a:t>
            </a:r>
            <a:r>
              <a:rPr lang="en-US" dirty="0" smtClean="0"/>
              <a:t>million </a:t>
            </a:r>
            <a:r>
              <a:rPr lang="mr-IN" sz="1600" dirty="0" smtClean="0"/>
              <a:t>–</a:t>
            </a:r>
            <a:r>
              <a:rPr lang="en-US" sz="1600" dirty="0" smtClean="0"/>
              <a:t>treats hypothyroid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Crestor (</a:t>
            </a:r>
            <a:r>
              <a:rPr lang="en-US" dirty="0" err="1"/>
              <a:t>rosuvastatin</a:t>
            </a:r>
            <a:r>
              <a:rPr lang="en-US" dirty="0"/>
              <a:t>), 21.4 </a:t>
            </a:r>
            <a:r>
              <a:rPr lang="en-US" dirty="0" smtClean="0"/>
              <a:t>million  </a:t>
            </a:r>
            <a:r>
              <a:rPr lang="en-US" sz="1200" dirty="0" smtClean="0"/>
              <a:t>-</a:t>
            </a:r>
            <a:r>
              <a:rPr lang="en-US" sz="1600" dirty="0" smtClean="0"/>
              <a:t>treats high cholesterol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Ventolin</a:t>
            </a:r>
            <a:r>
              <a:rPr lang="en-US" dirty="0"/>
              <a:t> HFA (albuterol), 18.2 </a:t>
            </a:r>
            <a:r>
              <a:rPr lang="en-US" dirty="0" smtClean="0"/>
              <a:t>million </a:t>
            </a:r>
            <a:r>
              <a:rPr lang="mr-IN" dirty="0" smtClean="0"/>
              <a:t>–</a:t>
            </a:r>
            <a:r>
              <a:rPr lang="en-US" sz="1600" dirty="0" smtClean="0"/>
              <a:t>asthma/breathing problems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Nexium</a:t>
            </a:r>
            <a:r>
              <a:rPr lang="en-US" dirty="0"/>
              <a:t> (esomeprazole), 15.2 </a:t>
            </a:r>
            <a:r>
              <a:rPr lang="en-US" dirty="0" smtClean="0"/>
              <a:t>million-</a:t>
            </a:r>
            <a:r>
              <a:rPr lang="en-US" sz="1600" dirty="0" smtClean="0"/>
              <a:t>stomach acid/heartburn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Advair</a:t>
            </a:r>
            <a:r>
              <a:rPr lang="en-US" dirty="0"/>
              <a:t> </a:t>
            </a:r>
            <a:r>
              <a:rPr lang="en-US" dirty="0" err="1"/>
              <a:t>Diskus</a:t>
            </a:r>
            <a:r>
              <a:rPr lang="en-US" dirty="0"/>
              <a:t> (fluticasone), 13.7 </a:t>
            </a:r>
            <a:r>
              <a:rPr lang="en-US" dirty="0" smtClean="0"/>
              <a:t>million</a:t>
            </a:r>
            <a:r>
              <a:rPr lang="en-US" sz="1500" dirty="0" smtClean="0"/>
              <a:t>- asthma/COPD/breathing problems</a:t>
            </a:r>
            <a:endParaRPr lang="en-US" sz="1500" dirty="0"/>
          </a:p>
          <a:p>
            <a:pPr>
              <a:buFont typeface="Wingdings" charset="2"/>
              <a:buChar char="u"/>
            </a:pPr>
            <a:r>
              <a:rPr lang="en-US" dirty="0" smtClean="0"/>
              <a:t>Illicit Drugs (2010) $100 billion (Cocaine, heroin, pot, meth.)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1100" dirty="0" smtClean="0"/>
              <a:t>(Rand Corp.)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Prescription Drugs (2016) - $323 billion </a:t>
            </a:r>
            <a:r>
              <a:rPr lang="en-US" sz="1100" dirty="0" smtClean="0"/>
              <a:t>(</a:t>
            </a:r>
            <a:r>
              <a:rPr lang="en-US" sz="1100" dirty="0" err="1" smtClean="0"/>
              <a:t>QuintilesIMS</a:t>
            </a:r>
            <a:r>
              <a:rPr lang="en-US" sz="11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Projected Prescription Drug Market, 2021-$ 405 billion!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Total Drug Expenditures by US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4670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05"/>
            <a:ext cx="7467600" cy="484670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Drug Interactions- w/ other drugs, alcohol, herbs and supplements</a:t>
            </a:r>
          </a:p>
          <a:p>
            <a:pPr>
              <a:buFont typeface="Wingdings" charset="2"/>
              <a:buChar char="Ø"/>
            </a:pPr>
            <a:r>
              <a:rPr lang="en-US" b="1" dirty="0" smtClean="0"/>
              <a:t>Drug recalls- </a:t>
            </a:r>
            <a:r>
              <a:rPr lang="en-US" b="1" dirty="0" smtClean="0">
                <a:hlinkClick r:id="rId2"/>
              </a:rPr>
              <a:t>www.recalls.gov</a:t>
            </a:r>
            <a:r>
              <a:rPr lang="en-US" b="1" dirty="0" smtClean="0"/>
              <a:t>  ~12 since 1997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Adverse Drug Events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Injuries</a:t>
            </a:r>
            <a:r>
              <a:rPr lang="en-US" b="1" dirty="0" smtClean="0"/>
              <a:t> resulting </a:t>
            </a:r>
            <a:r>
              <a:rPr lang="en-US" b="1" dirty="0"/>
              <a:t>from medical intervention related to a </a:t>
            </a:r>
            <a:r>
              <a:rPr lang="en-US" b="1" dirty="0" smtClean="0">
                <a:solidFill>
                  <a:srgbClr val="FF0000"/>
                </a:solidFill>
              </a:rPr>
              <a:t>drug</a:t>
            </a:r>
            <a:r>
              <a:rPr lang="en-US" b="1" dirty="0" smtClean="0"/>
              <a:t>.</a:t>
            </a:r>
            <a:r>
              <a:rPr lang="en-US" b="1" baseline="30000" dirty="0"/>
              <a:t> </a:t>
            </a:r>
            <a:r>
              <a:rPr lang="en-US" b="1" dirty="0" smtClean="0"/>
              <a:t> This </a:t>
            </a:r>
            <a:r>
              <a:rPr lang="en-US" b="1" dirty="0"/>
              <a:t>includes </a:t>
            </a:r>
            <a:r>
              <a:rPr lang="en-US" b="1" dirty="0">
                <a:solidFill>
                  <a:schemeClr val="accent1"/>
                </a:solidFill>
              </a:rPr>
              <a:t>medication errors, adverse drug reactions, allergic reactions, and </a:t>
            </a:r>
            <a:r>
              <a:rPr lang="en-US" b="1" dirty="0" smtClean="0">
                <a:solidFill>
                  <a:schemeClr val="accent1"/>
                </a:solidFill>
              </a:rPr>
              <a:t>overdoses:</a:t>
            </a:r>
            <a:endParaRPr lang="en-US" b="1" dirty="0">
              <a:solidFill>
                <a:schemeClr val="accent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Account </a:t>
            </a:r>
            <a:r>
              <a:rPr lang="en-US" b="1" dirty="0">
                <a:solidFill>
                  <a:schemeClr val="accent5"/>
                </a:solidFill>
              </a:rPr>
              <a:t>for an estimated 1 in 3 of all hospital adverse events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Affect about 2 million hospital stays each year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Prolong hospital stays by 1.7 to 4.6 days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Over </a:t>
            </a:r>
            <a:r>
              <a:rPr lang="en-US" b="1" dirty="0">
                <a:solidFill>
                  <a:schemeClr val="accent5"/>
                </a:solidFill>
              </a:rPr>
              <a:t>3.5 million physician office visits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An estimated 1 million emergency department visits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Approximately 125,000 hospital </a:t>
            </a:r>
            <a:r>
              <a:rPr lang="en-US" b="1" dirty="0" smtClean="0">
                <a:solidFill>
                  <a:schemeClr val="accent5"/>
                </a:solidFill>
              </a:rPr>
              <a:t>admissions </a:t>
            </a:r>
            <a:r>
              <a:rPr lang="en-US" sz="1400" b="1" dirty="0" smtClean="0">
                <a:solidFill>
                  <a:schemeClr val="accent5"/>
                </a:solidFill>
              </a:rPr>
              <a:t>(</a:t>
            </a:r>
            <a:r>
              <a:rPr lang="en-US" sz="1400" b="1" dirty="0" err="1" smtClean="0">
                <a:solidFill>
                  <a:schemeClr val="accent5"/>
                </a:solidFill>
              </a:rPr>
              <a:t>health.gov</a:t>
            </a:r>
            <a:r>
              <a:rPr lang="en-US" sz="1400" b="1" dirty="0" smtClean="0">
                <a:solidFill>
                  <a:schemeClr val="accent5"/>
                </a:solidFill>
              </a:rPr>
              <a:t>)</a:t>
            </a:r>
            <a:endParaRPr lang="en-US" sz="1400" b="1" dirty="0">
              <a:solidFill>
                <a:schemeClr val="accent5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Fatal Drug Events </a:t>
            </a:r>
            <a:r>
              <a:rPr lang="mr-IN" b="1" dirty="0" smtClean="0">
                <a:solidFill>
                  <a:schemeClr val="accent1"/>
                </a:solidFill>
              </a:rPr>
              <a:t>–</a:t>
            </a:r>
            <a:r>
              <a:rPr lang="en-US" b="1" dirty="0" smtClean="0">
                <a:solidFill>
                  <a:schemeClr val="accent1"/>
                </a:solidFill>
              </a:rPr>
              <a:t> (2005):  ~ 15,000 </a:t>
            </a:r>
            <a:r>
              <a:rPr lang="en-US" sz="1300" dirty="0" smtClean="0">
                <a:solidFill>
                  <a:schemeClr val="accent1"/>
                </a:solidFill>
              </a:rPr>
              <a:t>(Arch Intern Med. 2007;167(16) 1752-1759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This doesn’t not include overdose </a:t>
            </a:r>
            <a:r>
              <a:rPr lang="mr-IN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smtClean="0">
                <a:solidFill>
                  <a:schemeClr val="accent1"/>
                </a:solidFill>
              </a:rPr>
              <a:t> 183,000 deaths from 1999-2015 from opioid OD. (CDC).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Drug Approval Process</a:t>
            </a:r>
          </a:p>
          <a:p>
            <a:pPr>
              <a:buFont typeface="Wingdings" charset="2"/>
              <a:buChar char="Ø"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High Cost to Approve and Manufacture Drugs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j03089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76" y="3004298"/>
            <a:ext cx="2144709" cy="1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Generic Drugs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Patent expires after 20 years, then other companies can manufacture it and it is under its chemical name.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Less expensive as there is no research cost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FDA standards are the same for brand name &amp; generics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62" y="151636"/>
            <a:ext cx="1493853" cy="22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Contain essentially identical amts. of identical ingredients in identical doses </a:t>
            </a:r>
            <a:r>
              <a:rPr lang="en-US" b="1" dirty="0" smtClean="0">
                <a:solidFill>
                  <a:srgbClr val="A63212"/>
                </a:solidFill>
              </a:rPr>
              <a:t>(__________ equivalence)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Must </a:t>
            </a:r>
            <a:r>
              <a:rPr lang="en-US" b="1" dirty="0" err="1" smtClean="0"/>
              <a:t>perfom</a:t>
            </a:r>
            <a:r>
              <a:rPr lang="en-US" b="1" dirty="0" smtClean="0"/>
              <a:t> in the same manner as the name brand </a:t>
            </a:r>
            <a:r>
              <a:rPr lang="en-US" b="1" dirty="0" smtClean="0">
                <a:solidFill>
                  <a:srgbClr val="A63212"/>
                </a:solidFill>
              </a:rPr>
              <a:t>(______equivalence)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Must deliver the same amt. of active ingredient into the bloodstream as the name brand </a:t>
            </a:r>
            <a:r>
              <a:rPr lang="en-US" b="1" dirty="0" smtClean="0">
                <a:solidFill>
                  <a:srgbClr val="A63212"/>
                </a:solidFill>
              </a:rPr>
              <a:t>(______availability)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A63212"/>
                </a:solidFill>
              </a:rPr>
              <a:t>Generics do not undergo extensive testing &amp; clinical trials</a:t>
            </a:r>
            <a:endParaRPr lang="en-US" i="1" dirty="0">
              <a:solidFill>
                <a:srgbClr val="A63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260" y="257984"/>
            <a:ext cx="8041440" cy="515969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Presecription</a:t>
            </a:r>
            <a:r>
              <a:rPr lang="en-US" sz="2800" b="1" dirty="0" smtClean="0">
                <a:solidFill>
                  <a:schemeClr val="accent1"/>
                </a:solidFill>
              </a:rPr>
              <a:t> Drug Abuse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958"/>
            <a:ext cx="7467600" cy="52031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charset="2"/>
              <a:buChar char="u"/>
            </a:pPr>
            <a:r>
              <a:rPr lang="en-US" b="1" dirty="0" smtClean="0"/>
              <a:t>After</a:t>
            </a:r>
            <a:r>
              <a:rPr lang="en-US" b="1" dirty="0"/>
              <a:t> </a:t>
            </a:r>
            <a:r>
              <a:rPr lang="en-US" b="1" dirty="0">
                <a:solidFill>
                  <a:srgbClr val="000000"/>
                </a:solidFill>
                <a:hlinkClick r:id="rId2"/>
              </a:rPr>
              <a:t>marijuana and hash</a:t>
            </a:r>
            <a:r>
              <a:rPr lang="en-US" b="1" dirty="0"/>
              <a:t> (36%), amphetamines (6.7%) like Ritalin or Adderall account for most of the top drugs abused by 12th graders in the past year, according to the National Institute of Health (NIH) 2016 </a:t>
            </a:r>
            <a:endParaRPr lang="en-US" b="1" dirty="0" smtClean="0"/>
          </a:p>
          <a:p>
            <a:pPr lvl="0"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b="1" dirty="0"/>
              <a:t>In the US alone, more than 15 million people abuse prescription drugs.</a:t>
            </a:r>
            <a:br>
              <a:rPr lang="en-US" b="1" dirty="0"/>
            </a:br>
            <a:r>
              <a:rPr lang="en-US" sz="1800" dirty="0">
                <a:solidFill>
                  <a:srgbClr val="000000"/>
                </a:solidFill>
              </a:rPr>
              <a:t>Source: 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Foundation for a Drug-Free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World</a:t>
            </a:r>
            <a:r>
              <a:rPr lang="en-US" sz="1800" dirty="0" smtClean="0">
                <a:solidFill>
                  <a:schemeClr val="tx1"/>
                </a:solidFill>
              </a:rPr>
              <a:t> (2015)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 lvl="0">
              <a:buFont typeface="Wingdings" charset="2"/>
              <a:buChar char="u"/>
            </a:pPr>
            <a:r>
              <a:rPr lang="en-US" b="1" dirty="0"/>
              <a:t>52 million Americans over the age of 12 have used prescription drugs non-medically in their lifetime.</a:t>
            </a:r>
            <a:br>
              <a:rPr lang="en-US" b="1" dirty="0"/>
            </a:br>
            <a:r>
              <a:rPr lang="en-US" sz="1800" dirty="0">
                <a:solidFill>
                  <a:schemeClr val="tx1"/>
                </a:solidFill>
              </a:rPr>
              <a:t>Source: 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National Institute on Drug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Abuse</a:t>
            </a:r>
            <a:r>
              <a:rPr lang="en-US" sz="1800" dirty="0" smtClean="0">
                <a:solidFill>
                  <a:schemeClr val="tx1"/>
                </a:solidFill>
              </a:rPr>
              <a:t> (2015)</a:t>
            </a:r>
          </a:p>
          <a:p>
            <a:pPr lvl="0">
              <a:buFont typeface="Wingdings" charset="2"/>
              <a:buChar char="u"/>
            </a:pPr>
            <a:endParaRPr lang="en-US" sz="2600" dirty="0"/>
          </a:p>
          <a:p>
            <a:pPr lvl="0">
              <a:buFont typeface="Wingdings" charset="2"/>
              <a:buChar char="u"/>
            </a:pPr>
            <a:r>
              <a:rPr lang="en-US" sz="2600" b="1" dirty="0"/>
              <a:t>Most abused prescription drugs fall under 3 categories: painkillers – 5.1 million; tranquilizers/depressants – 2.2 million; stimulants – 1.1 million.</a:t>
            </a:r>
            <a:br>
              <a:rPr lang="en-US" sz="2600" b="1" dirty="0"/>
            </a:br>
            <a:r>
              <a:rPr lang="en-US" sz="2600" b="1" dirty="0" smtClean="0"/>
              <a:t> </a:t>
            </a:r>
            <a:r>
              <a:rPr lang="en-US" sz="1800" dirty="0" smtClean="0"/>
              <a:t>Source</a:t>
            </a:r>
            <a:r>
              <a:rPr lang="en-US" sz="1800" dirty="0"/>
              <a:t>: National Institute on Drug </a:t>
            </a:r>
            <a:r>
              <a:rPr lang="en-US" sz="1800" dirty="0" smtClean="0"/>
              <a:t>Abuse (2015)</a:t>
            </a:r>
          </a:p>
          <a:p>
            <a:pPr lvl="0">
              <a:buFont typeface="Wingdings" charset="2"/>
              <a:buChar char="u"/>
            </a:pPr>
            <a:endParaRPr lang="en-US" sz="2600" dirty="0" smtClean="0"/>
          </a:p>
          <a:p>
            <a:pPr lvl="0">
              <a:buFont typeface="Wingdings" charset="2"/>
              <a:buChar char="u"/>
            </a:pPr>
            <a:r>
              <a:rPr lang="en-US" sz="2600" b="1" dirty="0"/>
              <a:t>54.2% of prescription drug users get them free from a friend or relative.</a:t>
            </a:r>
            <a:br>
              <a:rPr lang="en-US" sz="2600" b="1" dirty="0"/>
            </a:br>
            <a:r>
              <a:rPr lang="en-US" sz="1800" dirty="0"/>
              <a:t>Source: National Institute on Drug </a:t>
            </a:r>
            <a:r>
              <a:rPr lang="en-US" sz="1800" dirty="0" smtClean="0"/>
              <a:t>Abuse (2015)</a:t>
            </a:r>
            <a:endParaRPr lang="en-US" sz="1800" dirty="0"/>
          </a:p>
          <a:p>
            <a:pPr>
              <a:buFont typeface="Wingdings" charset="2"/>
              <a:buChar char="u"/>
            </a:pPr>
            <a:endParaRPr lang="en-US" b="1" dirty="0" smtClean="0"/>
          </a:p>
        </p:txBody>
      </p:sp>
      <p:pic>
        <p:nvPicPr>
          <p:cNvPr id="4" name="Picture 3" descr="12242229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0" y="51040"/>
            <a:ext cx="3054930" cy="12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21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320"/>
            <a:ext cx="7467600" cy="4871405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b="1" dirty="0"/>
              <a:t>Internet Prescriptions </a:t>
            </a:r>
            <a:r>
              <a:rPr lang="en-US" b="1" dirty="0" smtClean="0"/>
              <a:t>–Most </a:t>
            </a:r>
            <a:r>
              <a:rPr lang="en-US" b="1" dirty="0" err="1" smtClean="0"/>
              <a:t>popularl</a:t>
            </a:r>
            <a:r>
              <a:rPr lang="en-US" b="1" dirty="0" smtClean="0"/>
              <a:t> usually </a:t>
            </a:r>
            <a:r>
              <a:rPr lang="en-US" b="1" dirty="0" err="1"/>
              <a:t>P</a:t>
            </a:r>
            <a:r>
              <a:rPr lang="en-US" b="1" dirty="0" err="1" smtClean="0"/>
              <a:t>ropecia</a:t>
            </a:r>
            <a:r>
              <a:rPr lang="en-US" b="1" dirty="0" smtClean="0"/>
              <a:t> (hair growth) and Viagra</a:t>
            </a: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b="1" dirty="0" smtClean="0"/>
              <a:t>Many require </a:t>
            </a:r>
            <a:r>
              <a:rPr lang="en-US" b="1" dirty="0"/>
              <a:t>no </a:t>
            </a:r>
            <a:r>
              <a:rPr lang="en-US" b="1" dirty="0" smtClean="0"/>
              <a:t>scripts </a:t>
            </a:r>
          </a:p>
          <a:p>
            <a:pPr>
              <a:buFont typeface="Wingdings" charset="2"/>
              <a:buChar char="u"/>
            </a:pPr>
            <a:r>
              <a:rPr lang="en-US" b="1" dirty="0" smtClean="0">
                <a:hlinkClick r:id="rId2"/>
              </a:rPr>
              <a:t>VIPPS </a:t>
            </a: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b="1" dirty="0"/>
              <a:t>1/5 of internet pharmacies were under investigation (68 internet pharmacies/2004)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Canadian Pharmacies –safe, lower $$, require Rx, banned but no one has been prosecuted for personal use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Counterfeit Drugs- est. $75 billion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422584"/>
          </a:xfrm>
        </p:spPr>
        <p:txBody>
          <a:bodyPr/>
          <a:lstStyle/>
          <a:p>
            <a:r>
              <a:rPr lang="en-US" sz="2800" dirty="0" smtClean="0"/>
              <a:t>Orphan Drugs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272"/>
            <a:ext cx="7467600" cy="490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Drugs that treat _______ diseases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6,000 conditions that affect less than 200K citizens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Cost is too _______for such a small market (no profit)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____________________of 1983 offers incentives &amp; tax credits, 7 year monopoly and research grants to encourage drug companies to develop these drugs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1983-2010, 347 new drugs developed and reached the market (MS, CF, hemophilia,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926"/>
            <a:ext cx="8041440" cy="469277"/>
          </a:xfrm>
        </p:spPr>
        <p:txBody>
          <a:bodyPr/>
          <a:lstStyle/>
          <a:p>
            <a:r>
              <a:rPr lang="en-US" sz="3600" dirty="0" smtClean="0">
                <a:solidFill>
                  <a:srgbClr val="A63212"/>
                </a:solidFill>
              </a:rPr>
              <a:t>OTC Drugs </a:t>
            </a:r>
            <a:endParaRPr lang="en-US" sz="3600" dirty="0">
              <a:solidFill>
                <a:srgbClr val="A632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840"/>
            <a:ext cx="7467600" cy="5083885"/>
          </a:xfrm>
          <a:solidFill>
            <a:schemeClr val="accent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Over $17 Billion spent annually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No Script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Self-Directed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Self Diagnosed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Non-habit forming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300K OTC products w/1500 active ingredients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~ 200,000 Hospitalizations due to misuse of OTC drugs. WHY?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(Read the label)</a:t>
            </a:r>
          </a:p>
          <a:p>
            <a:pPr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Interactions with alcohol or other prescription or OTC drugs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14" y="1179972"/>
            <a:ext cx="1158414" cy="1840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42" y="3550959"/>
            <a:ext cx="5114147" cy="8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132</TotalTime>
  <Words>570</Words>
  <Application>Microsoft Macintosh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Medications</vt:lpstr>
      <vt:lpstr>Statistics</vt:lpstr>
      <vt:lpstr>CONCERNS </vt:lpstr>
      <vt:lpstr>Generic Drugs</vt:lpstr>
      <vt:lpstr>Generics</vt:lpstr>
      <vt:lpstr>Presecription Drug Abuse</vt:lpstr>
      <vt:lpstr>PowerPoint Presentation</vt:lpstr>
      <vt:lpstr>Orphan Drugs</vt:lpstr>
      <vt:lpstr>OTC Drugs </vt:lpstr>
      <vt:lpstr>Common Pain Relievers</vt:lpstr>
    </vt:vector>
  </TitlesOfParts>
  <Company>DiCicco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</dc:title>
  <dc:creator>Nicholas DiCicco</dc:creator>
  <cp:lastModifiedBy>Nicholas DiCicco</cp:lastModifiedBy>
  <cp:revision>17</cp:revision>
  <dcterms:created xsi:type="dcterms:W3CDTF">2014-03-10T20:55:37Z</dcterms:created>
  <dcterms:modified xsi:type="dcterms:W3CDTF">2018-02-15T18:09:45Z</dcterms:modified>
</cp:coreProperties>
</file>