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59" r:id="rId5"/>
    <p:sldId id="283" r:id="rId6"/>
    <p:sldId id="284" r:id="rId7"/>
    <p:sldId id="285" r:id="rId8"/>
    <p:sldId id="286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3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1" name="Bongo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1" name="Bongo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1" name="Bongo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1" name="Bongo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1" name="Bongo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1" name="Bongo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1" name="Bongo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1" name="Bongo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1" name="Bongo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1" name="Bongo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732B-B90B-4E28-BB81-F45ABC0EC103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1" name="Bongo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wav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732B-B90B-4E28-BB81-F45ABC0EC103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7F04-AC89-4E2E-87DB-91B77EDE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randomBar dir="vert"/>
    <p:sndAc>
      <p:stSnd>
        <p:snd r:embed="rId13" name="Bongo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Consumer Health Decisions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Complementary &amp; Alternative Medicine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PPT # 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6</a:t>
            </a:r>
          </a:p>
          <a:p>
            <a:pPr algn="ctr"/>
            <a:endParaRPr lang="en-US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120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1200" smtClean="0">
                <a:solidFill>
                  <a:srgbClr val="0070C0"/>
                </a:solidFill>
              </a:rPr>
              <a:t>Based </a:t>
            </a:r>
            <a:r>
              <a:rPr lang="en-US" sz="1200" dirty="0" smtClean="0">
                <a:solidFill>
                  <a:srgbClr val="0070C0"/>
                </a:solidFill>
              </a:rPr>
              <a:t>on Barrett, et. al. readings chapters 8 &amp; 9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Popularity of CAM in the U.S.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National Health Interview Survey 2007: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$33.9 billion spent on CAM practitioners, products,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services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38 million adults made and estimated 354 visits to CAM practitioners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common: Non-vitamin, non mineral natural products (herbal teas, supplements, etc.), meditation, chiropractic manipulation, massage and yoga.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Homeopathy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Law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Similars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a large amount of a substance causes certain symptoms in a healthy person, smaller amounts of the same substance can treat those symptoms in an ill person.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Law of Infinitesimals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substance’s strength and effectiveness increases the more it is diluted.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remedy: the belief that one remedy would cure all symptoms; now mostly rejected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homeopathists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Chronic diseases are simply manifestations of a suppressed itch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psora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now abandoned.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Regulation of Homeopathic Remedies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Regulated by the FDA in similar manner as nonprescription drugs.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Manufacturers are excused from submitting new drug applications to the FDA.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Products are exempt from some good manufacturing practice requirements.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they are claimed to cure a serious disease, they may only be sold by prescription.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Regulation and licensing among the states is inconsistent.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three states license medical doctors to practice homeopathy.</a:t>
            </a: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Naturopathy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 referred to as “natural medicine” used to “assist nature” to promote the body’s natural healing processes.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Emphasize prevention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Utilizes processes and products to rid the body of waste products and toxins.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Methods include fasting, natural foods, vitamins, herbs, massage, exercise,  colon irrigation, natural childbirth, etc.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Proponents: it combines traditional therapies with some modern medicine practices (used radiation for diagnostics but not treatments).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Critics: it is largely pseudoscientific and fails to meet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scientific evidence of effectiveness and safety.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Naturopathy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vitalism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or “life force” an energy or characteristic of the body to live and function at a high level. This is distinct from forces and processes explained by physics and chemistry.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Science contradicts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vitalism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Not covered 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Medicare or most health insurance policies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Doctor of Naturopathy degree: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Four year degree with prerequisite science courses included, then four years at a Naturopathic university which includes two years of clinical experience.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Licensed and legally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practice in 16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states, mostly in the west.</a:t>
            </a: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Ayurveda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– Traditional in India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“Validated” by observation, inquiry, direct examination, and ancient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rather than science.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of a way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 a treatment.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Uses a “constitution model” that provides guidance regarding food and lifestyle.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Views a human as made up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primary elements: ether, air, fire, water, and earth.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combination of these elements makes individuals unique.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Three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doshas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hold primary influence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pitta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kapha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Ayurveda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no state or national licensing.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no governmental regulation in the U.S.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Standards of competency are set by individual schools.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Reiki – Traditional in Japan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system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to someone for healing.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Adherents believe that Reiki directs the energy that makes up the universe to the people, places, and things where there is a difference between the current form and the ideal form.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one form, Reiki energy flows from the practitioner’s hands to the patient, treating health problems and improving mental clarity, well-being, and spirituality.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Yoga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Exploration of the eight limbs of yoga refines behavior in the outer world and allows us to focus inwardly.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six branches of yoga: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hatha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(the physical),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raja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(meditation),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karma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(service),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bhakti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(devotion),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jnana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(the mind; wisdom), and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tantra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(sexuality)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West, many people use it for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relief, 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Often used as a complementary therapy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 te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23" y="10712"/>
            <a:ext cx="1873577" cy="1741888"/>
          </a:xfrm>
          <a:prstGeom prst="rect">
            <a:avLst/>
          </a:prstGeom>
        </p:spPr>
      </p:pic>
      <p:pic>
        <p:nvPicPr>
          <p:cNvPr id="6" name="Picture 5" descr="yoga-3053487_960_7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2362200" cy="16953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Chiropractic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900" i="1" dirty="0" smtClean="0">
                <a:latin typeface="Arial" pitchFamily="34" charset="0"/>
                <a:cs typeface="Arial" pitchFamily="34" charset="0"/>
              </a:rPr>
              <a:t>additional info in chapter 9</a:t>
            </a:r>
            <a:endParaRPr lang="en-US" sz="9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Primary concept: a properly functioning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 is the key to health.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Emphasizes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nerves.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primary technique is spinal manipulation.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chiropractors claim to treat conditions not associated with the spine.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Practitioners often discourage use of medications.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chiropractors use other alternative practices such as herbal and reflexology.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practitioners refer patients to physicians.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physicians refer patients to chiropractors.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hiro-logo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44" y="228600"/>
            <a:ext cx="2228303" cy="213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Topic Objectives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Distinguish among conventional medicine, complementary therapies, and alternative therapies.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 integrative therapy.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 the five categories of complementary and alternative medicine.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 the reasons for the popularity of complementary and alternative medicine and the characteristics of people most likely to use them.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 the tenets supporting several complementary and alternative therapies.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List the information needed to decide on using a complementary or alternative therapy and identify sources of that information.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Regulation of Chiropractic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Licensed and regulated in every state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Colleges of chiropractic are regulated through the process of accreditation.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Usually covered by insurance to treat certain conditions for a limited number of visits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Acupuncture – Traditional in China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Based on the belief that the vital force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regulates spiritual, emotional, mental, and physical balance.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influenced by opposing forces,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Acupuncture is said to keep the normal flow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clear and unblocked, balancing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flows through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body.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Acupuncture points along the meridians are stimulated with needles, manual pressure, electricity, or other means.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Acupuncture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correlation between meridians and actual position of organs and nerves.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often used for pain relief in the West.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Mainly used as complementary therapy in the U.S.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Regulation of Acupuncture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 30 states have specific laws regarding acupuncture, including licensing and certification.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FDA has approved acupuncture needles for use by licensed practitioners.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states that do not recognize acupuncturists, they may practice under the supervision of a licensed physician.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Reflexology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parts of the body coincide with specific areas on the feet, hands, ear, and hand.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Pressure and massage on those specific areas promotes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Faith Healing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Prayer, divine intervention, or the ministrations of the healer can cure illness.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practice is based on faith.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Christian Science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Founded by Mary Baker Eddy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neither Christian nor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form of faith-healing based on Mary Baker Eddy’s interpretation of the Bible that is not held by the vast majority of Bible Scholars, Pastors, or Christian religions.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system of spiritual, prayer-based healing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Practitioners usually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traditional medical treatments.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Scientology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>pp. 105-106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Originated in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Dianetics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L. Ron Hubbard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Evolved into the Church of Scientology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“Auditing” discovers destructive elements called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engrams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Considers many established conditions, e.g. asthma, arthritis, and ulcers to be psychosomatic.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Church of Scientology operates a chain of clinics.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Herbs and Dietary Supplements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 treated as drugs, so they can be marketed without testing the truthfulness of their claims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“Natural” does not mean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effective.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cause adverse reactions, especially when combined with prescription or OTC drugs.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Taking too much can cause results in adverse effects on one’s health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Considering CAM?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Obtain unbiased information about safety, effectiveness, and processes from: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physician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Scientific literature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National Center for Alternative and Complementary Medicine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Study the claims being made. Do they sound reasonable?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 how the product or service is being marketed.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 how widely available it is.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Conventional Medicine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68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which has undergone extensive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trials and has been shown to exceed some agreed upon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 called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allopathic medicine.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00252901-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2362200" cy="17746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Two Important Considerations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definition, alternative therapies lack scientific evidence of safety and effectiveness.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Using them may result in a delay in obtaining conventional treatment.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Definitions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therapy: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remedy that has not been shown by scientific study to be safe and effective but is used in place of conventional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allopathic)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medicine.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therapy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therapy that has not been accepted as conventional medicine but is used together with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conventional(allopathic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medicine.</a:t>
            </a: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Philosophies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Facilitate</a:t>
            </a:r>
            <a:r>
              <a:rPr lang="en-US" dirty="0" smtClean="0"/>
              <a:t> the body to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dirty="0" smtClean="0">
                <a:solidFill>
                  <a:srgbClr val="C0504D"/>
                </a:solidFill>
              </a:rPr>
              <a:t>itself</a:t>
            </a:r>
            <a:r>
              <a:rPr lang="en-US" dirty="0" smtClean="0"/>
              <a:t>: i.e. boost 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/>
              <a:t> system. This is better then antibiotics</a:t>
            </a:r>
          </a:p>
          <a:p>
            <a:r>
              <a:rPr lang="en-US" dirty="0" smtClean="0"/>
              <a:t>Emphasize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/>
              <a:t>(boost immune system, stress relief &amp; management, spiritual congruence, etc.)</a:t>
            </a:r>
          </a:p>
          <a:p>
            <a:r>
              <a:rPr lang="en-US" dirty="0" smtClean="0"/>
              <a:t>Patient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solidFill>
                  <a:srgbClr val="C0504D"/>
                </a:solidFill>
              </a:rPr>
              <a:t> themselves</a:t>
            </a:r>
            <a:r>
              <a:rPr lang="en-US" dirty="0" smtClean="0"/>
              <a:t>, the practitioner guides them (</a:t>
            </a:r>
            <a:r>
              <a:rPr lang="en-US" dirty="0" smtClean="0">
                <a:solidFill>
                  <a:srgbClr val="C0504D"/>
                </a:solidFill>
              </a:rPr>
              <a:t>responsibility shifts to patient</a:t>
            </a:r>
            <a:r>
              <a:rPr 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10606528"/>
      </p:ext>
    </p:extLst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Background/History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Before Mod. Med. </a:t>
            </a:r>
            <a:r>
              <a:rPr lang="en-US" b="1" dirty="0" smtClean="0">
                <a:solidFill>
                  <a:schemeClr val="accent1"/>
                </a:solidFill>
              </a:rPr>
              <a:t>the sick turned to folk medicine, shamans </a:t>
            </a:r>
            <a:r>
              <a:rPr lang="en-US" dirty="0" smtClean="0"/>
              <a:t>(witch doctors, mediums, etc.)</a:t>
            </a:r>
          </a:p>
          <a:p>
            <a:r>
              <a:rPr lang="en-US" dirty="0" smtClean="0"/>
              <a:t>Put a penny on a wart then bury it, chants, herbs, rituals, etc. 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1800s science based medicine took root </a:t>
            </a:r>
            <a:r>
              <a:rPr lang="en-US" dirty="0" smtClean="0"/>
              <a:t>&amp; began to grow, licensing and medical schools were established.</a:t>
            </a:r>
          </a:p>
          <a:p>
            <a:r>
              <a:rPr lang="en-US" dirty="0" smtClean="0"/>
              <a:t>Folk practitioners were not licensed thus </a:t>
            </a:r>
            <a:r>
              <a:rPr lang="en-US" b="1" dirty="0" smtClean="0">
                <a:solidFill>
                  <a:srgbClr val="4F81BD"/>
                </a:solidFill>
              </a:rPr>
              <a:t>competition between the two approaches developed</a:t>
            </a:r>
            <a:endParaRPr lang="en-US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92164"/>
      </p:ext>
    </p:extLst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Background/history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Allopathic docs. saw folk docs as hucksters,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scammers who were taking advantage of the sick and desperate.</a:t>
            </a:r>
          </a:p>
          <a:p>
            <a:r>
              <a:rPr lang="en-US" dirty="0" smtClean="0"/>
              <a:t>1970s- CAM became </a:t>
            </a:r>
            <a:r>
              <a:rPr lang="en-US" b="1" dirty="0" smtClean="0">
                <a:solidFill>
                  <a:srgbClr val="E46C0A"/>
                </a:solidFill>
              </a:rPr>
              <a:t>popular</a:t>
            </a:r>
            <a:r>
              <a:rPr lang="en-US" dirty="0" smtClean="0"/>
              <a:t> again </a:t>
            </a:r>
            <a:r>
              <a:rPr lang="en-US" b="1" dirty="0" smtClean="0">
                <a:solidFill>
                  <a:srgbClr val="E46C0A"/>
                </a:solidFill>
              </a:rPr>
              <a:t>as health care costs increased &amp; service decreased</a:t>
            </a:r>
          </a:p>
          <a:p>
            <a:r>
              <a:rPr lang="en-US" dirty="0" smtClean="0"/>
              <a:t>Today some </a:t>
            </a:r>
            <a:r>
              <a:rPr lang="en-US" dirty="0" smtClean="0">
                <a:solidFill>
                  <a:srgbClr val="E46C0A"/>
                </a:solidFill>
              </a:rPr>
              <a:t>complementary practices are recommended by doctors</a:t>
            </a:r>
            <a:r>
              <a:rPr lang="en-US" dirty="0" smtClean="0"/>
              <a:t> and proven to be advantageous by science. This is </a:t>
            </a:r>
            <a:r>
              <a:rPr lang="en-US" dirty="0" smtClean="0">
                <a:solidFill>
                  <a:srgbClr val="E46C0A"/>
                </a:solidFill>
              </a:rPr>
              <a:t>especially true </a:t>
            </a:r>
            <a:r>
              <a:rPr lang="en-US" dirty="0" smtClean="0"/>
              <a:t>in areas such as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solidFill>
                  <a:srgbClr val="E46C0A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solidFill>
                  <a:srgbClr val="E46C0A"/>
                </a:solidFill>
              </a:rPr>
              <a:t>, and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54040"/>
      </p:ext>
    </p:extLst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1998 NIH founded the National Center for Complementary and Alternative (</a:t>
            </a:r>
            <a:r>
              <a:rPr lang="en-US" dirty="0" smtClean="0">
                <a:solidFill>
                  <a:srgbClr val="FF0000"/>
                </a:solidFill>
              </a:rPr>
              <a:t>Now Integrative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Medicine which supports research in these areas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7500 trials in 2008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 research supports a CAM treatment it leaves the category and becomes “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medicince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 (e.g. fish oil supplements to treat heart disease).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3881"/>
      </p:ext>
    </p:extLst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Categories of CAM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built on systems e.g. traditional Chinese Medicine, Ayurveda (traditional medicine of India). Centers around a philosophy/lifestyle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enhance the mind’s capacity to affect bodily function &amp; symptoms, e.g. meditation, prayers, yoga, biofeedback, mental healing, etc.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based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therapies- Use of natural substances-herbs, foods, vitamins (e.g. shark cartilage to treat cancer)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and body-based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methods-based on manipulation of a body-part e.g. chiropractic, massage, reflexology, etc.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28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therapies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-Bio-field- pressure touch by hands relieves improves flow e.g. Reiki, Therapeutic Touch, electromagnetic therapies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1849</Words>
  <Application>Microsoft Macintosh PowerPoint</Application>
  <PresentationFormat>On-screen Show (4:3)</PresentationFormat>
  <Paragraphs>160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Consumer Health Decisions</vt:lpstr>
      <vt:lpstr>Topic Objectives</vt:lpstr>
      <vt:lpstr>Conventional Medicine</vt:lpstr>
      <vt:lpstr>Definitions</vt:lpstr>
      <vt:lpstr>CAM Philosophies</vt:lpstr>
      <vt:lpstr>Background/History</vt:lpstr>
      <vt:lpstr>Background/history</vt:lpstr>
      <vt:lpstr>Background</vt:lpstr>
      <vt:lpstr>Categories of CAM</vt:lpstr>
      <vt:lpstr>Popularity of CAM in the U.S.</vt:lpstr>
      <vt:lpstr>Homeopathy</vt:lpstr>
      <vt:lpstr>Regulation of Homeopathic Remedies</vt:lpstr>
      <vt:lpstr>Naturopathy</vt:lpstr>
      <vt:lpstr>Naturopathy</vt:lpstr>
      <vt:lpstr>Ayurveda – Traditional in India</vt:lpstr>
      <vt:lpstr>Ayurveda</vt:lpstr>
      <vt:lpstr>Reiki – Traditional in Japan</vt:lpstr>
      <vt:lpstr>Yoga</vt:lpstr>
      <vt:lpstr>Chiropractic additional info in chapter 9</vt:lpstr>
      <vt:lpstr>Regulation of Chiropractic</vt:lpstr>
      <vt:lpstr>Acupuncture – Traditional in China</vt:lpstr>
      <vt:lpstr>Acupuncture</vt:lpstr>
      <vt:lpstr>Regulation of Acupuncture</vt:lpstr>
      <vt:lpstr>Reflexology</vt:lpstr>
      <vt:lpstr>Faith Healing</vt:lpstr>
      <vt:lpstr>Christian Science</vt:lpstr>
      <vt:lpstr>Scientology pp. 105-106</vt:lpstr>
      <vt:lpstr>Herbs and Dietary Supplements</vt:lpstr>
      <vt:lpstr>Considering CAM?</vt:lpstr>
      <vt:lpstr>Two Important Considerations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Health: Making Informed Decisions  J. Thomas Butler, Ed.D., CHES (ret.)</dc:title>
  <dc:creator>Tom Butler</dc:creator>
  <cp:lastModifiedBy>Nicholas DiCicco</cp:lastModifiedBy>
  <cp:revision>53</cp:revision>
  <dcterms:created xsi:type="dcterms:W3CDTF">2011-01-18T13:51:16Z</dcterms:created>
  <dcterms:modified xsi:type="dcterms:W3CDTF">2018-02-15T18:11:12Z</dcterms:modified>
</cp:coreProperties>
</file>