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1" r:id="rId4"/>
    <p:sldId id="275" r:id="rId5"/>
    <p:sldId id="274" r:id="rId6"/>
    <p:sldId id="262" r:id="rId7"/>
    <p:sldId id="260" r:id="rId8"/>
    <p:sldId id="261" r:id="rId9"/>
    <p:sldId id="263" r:id="rId10"/>
    <p:sldId id="273" r:id="rId11"/>
    <p:sldId id="264" r:id="rId12"/>
    <p:sldId id="265" r:id="rId13"/>
    <p:sldId id="266" r:id="rId14"/>
    <p:sldId id="267" r:id="rId15"/>
    <p:sldId id="268" r:id="rId16"/>
    <p:sldId id="269" r:id="rId17"/>
    <p:sldId id="270"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clrMru>
    <a:srgbClr val="69BDFF"/>
    <a:srgbClr val="8AE4DD"/>
    <a:srgbClr val="CEEB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7D8B5-8DA6-6C4B-9DF8-4876AB412606}" type="datetimeFigureOut">
              <a:rPr lang="en-US" smtClean="0"/>
              <a:pPr/>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D3747-F56F-5D4A-9054-F1EA8DCA0BA4}" type="slidenum">
              <a:rPr lang="en-US" smtClean="0"/>
              <a:pPr/>
              <a:t>‹#›</a:t>
            </a:fld>
            <a:endParaRPr lang="en-US"/>
          </a:p>
        </p:txBody>
      </p:sp>
    </p:spTree>
    <p:extLst>
      <p:ext uri="{BB962C8B-B14F-4D97-AF65-F5344CB8AC3E}">
        <p14:creationId xmlns:p14="http://schemas.microsoft.com/office/powerpoint/2010/main" xmlns="" val="1498354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a:t>
            </a:fld>
            <a:endParaRPr lang="en-US"/>
          </a:p>
        </p:txBody>
      </p:sp>
    </p:spTree>
    <p:extLst>
      <p:ext uri="{BB962C8B-B14F-4D97-AF65-F5344CB8AC3E}">
        <p14:creationId xmlns:p14="http://schemas.microsoft.com/office/powerpoint/2010/main" xmlns="" val="243532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10</a:t>
            </a:fld>
            <a:endParaRPr lang="en-US"/>
          </a:p>
        </p:txBody>
      </p:sp>
    </p:spTree>
    <p:extLst>
      <p:ext uri="{BB962C8B-B14F-4D97-AF65-F5344CB8AC3E}">
        <p14:creationId xmlns:p14="http://schemas.microsoft.com/office/powerpoint/2010/main" xmlns="" val="127501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11</a:t>
            </a:fld>
            <a:endParaRPr lang="en-US"/>
          </a:p>
        </p:txBody>
      </p:sp>
    </p:spTree>
    <p:extLst>
      <p:ext uri="{BB962C8B-B14F-4D97-AF65-F5344CB8AC3E}">
        <p14:creationId xmlns:p14="http://schemas.microsoft.com/office/powerpoint/2010/main" xmlns="" val="16440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12</a:t>
            </a:fld>
            <a:endParaRPr lang="en-US"/>
          </a:p>
        </p:txBody>
      </p:sp>
    </p:spTree>
    <p:extLst>
      <p:ext uri="{BB962C8B-B14F-4D97-AF65-F5344CB8AC3E}">
        <p14:creationId xmlns:p14="http://schemas.microsoft.com/office/powerpoint/2010/main" xmlns="" val="362692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13</a:t>
            </a:fld>
            <a:endParaRPr lang="en-US"/>
          </a:p>
        </p:txBody>
      </p:sp>
    </p:spTree>
    <p:extLst>
      <p:ext uri="{BB962C8B-B14F-4D97-AF65-F5344CB8AC3E}">
        <p14:creationId xmlns:p14="http://schemas.microsoft.com/office/powerpoint/2010/main" xmlns="" val="228267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14</a:t>
            </a:fld>
            <a:endParaRPr lang="en-US"/>
          </a:p>
        </p:txBody>
      </p:sp>
    </p:spTree>
    <p:extLst>
      <p:ext uri="{BB962C8B-B14F-4D97-AF65-F5344CB8AC3E}">
        <p14:creationId xmlns:p14="http://schemas.microsoft.com/office/powerpoint/2010/main" xmlns="" val="156575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15</a:t>
            </a:fld>
            <a:endParaRPr lang="en-US"/>
          </a:p>
        </p:txBody>
      </p:sp>
    </p:spTree>
    <p:extLst>
      <p:ext uri="{BB962C8B-B14F-4D97-AF65-F5344CB8AC3E}">
        <p14:creationId xmlns:p14="http://schemas.microsoft.com/office/powerpoint/2010/main" xmlns="" val="386070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16</a:t>
            </a:fld>
            <a:endParaRPr lang="en-US"/>
          </a:p>
        </p:txBody>
      </p:sp>
    </p:spTree>
    <p:extLst>
      <p:ext uri="{BB962C8B-B14F-4D97-AF65-F5344CB8AC3E}">
        <p14:creationId xmlns:p14="http://schemas.microsoft.com/office/powerpoint/2010/main" xmlns="" val="3777467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17</a:t>
            </a:fld>
            <a:endParaRPr lang="en-US"/>
          </a:p>
        </p:txBody>
      </p:sp>
    </p:spTree>
    <p:extLst>
      <p:ext uri="{BB962C8B-B14F-4D97-AF65-F5344CB8AC3E}">
        <p14:creationId xmlns:p14="http://schemas.microsoft.com/office/powerpoint/2010/main" xmlns="" val="170970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18</a:t>
            </a:fld>
            <a:endParaRPr lang="en-US"/>
          </a:p>
        </p:txBody>
      </p:sp>
    </p:spTree>
    <p:extLst>
      <p:ext uri="{BB962C8B-B14F-4D97-AF65-F5344CB8AC3E}">
        <p14:creationId xmlns:p14="http://schemas.microsoft.com/office/powerpoint/2010/main" xmlns="" val="229677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2</a:t>
            </a:fld>
            <a:endParaRPr lang="en-US"/>
          </a:p>
        </p:txBody>
      </p:sp>
    </p:spTree>
    <p:extLst>
      <p:ext uri="{BB962C8B-B14F-4D97-AF65-F5344CB8AC3E}">
        <p14:creationId xmlns:p14="http://schemas.microsoft.com/office/powerpoint/2010/main" xmlns="" val="40714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3</a:t>
            </a:fld>
            <a:endParaRPr lang="en-US"/>
          </a:p>
        </p:txBody>
      </p:sp>
    </p:spTree>
    <p:extLst>
      <p:ext uri="{BB962C8B-B14F-4D97-AF65-F5344CB8AC3E}">
        <p14:creationId xmlns:p14="http://schemas.microsoft.com/office/powerpoint/2010/main" xmlns="" val="318056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4</a:t>
            </a:fld>
            <a:endParaRPr lang="en-US"/>
          </a:p>
        </p:txBody>
      </p:sp>
    </p:spTree>
    <p:extLst>
      <p:ext uri="{BB962C8B-B14F-4D97-AF65-F5344CB8AC3E}">
        <p14:creationId xmlns:p14="http://schemas.microsoft.com/office/powerpoint/2010/main" xmlns="" val="111031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5</a:t>
            </a:fld>
            <a:endParaRPr lang="en-US"/>
          </a:p>
        </p:txBody>
      </p:sp>
    </p:spTree>
    <p:extLst>
      <p:ext uri="{BB962C8B-B14F-4D97-AF65-F5344CB8AC3E}">
        <p14:creationId xmlns:p14="http://schemas.microsoft.com/office/powerpoint/2010/main" xmlns="" val="313495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6</a:t>
            </a:fld>
            <a:endParaRPr lang="en-US"/>
          </a:p>
        </p:txBody>
      </p:sp>
    </p:spTree>
    <p:extLst>
      <p:ext uri="{BB962C8B-B14F-4D97-AF65-F5344CB8AC3E}">
        <p14:creationId xmlns:p14="http://schemas.microsoft.com/office/powerpoint/2010/main" xmlns="" val="316931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7</a:t>
            </a:fld>
            <a:endParaRPr lang="en-US"/>
          </a:p>
        </p:txBody>
      </p:sp>
    </p:spTree>
    <p:extLst>
      <p:ext uri="{BB962C8B-B14F-4D97-AF65-F5344CB8AC3E}">
        <p14:creationId xmlns:p14="http://schemas.microsoft.com/office/powerpoint/2010/main" xmlns="" val="265325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8</a:t>
            </a:fld>
            <a:endParaRPr lang="en-US"/>
          </a:p>
        </p:txBody>
      </p:sp>
    </p:spTree>
    <p:extLst>
      <p:ext uri="{BB962C8B-B14F-4D97-AF65-F5344CB8AC3E}">
        <p14:creationId xmlns:p14="http://schemas.microsoft.com/office/powerpoint/2010/main" xmlns="" val="9585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D3747-F56F-5D4A-9054-F1EA8DCA0BA4}" type="slidenum">
              <a:rPr lang="en-US" smtClean="0"/>
              <a:pPr/>
              <a:t>9</a:t>
            </a:fld>
            <a:endParaRPr lang="en-US"/>
          </a:p>
        </p:txBody>
      </p:sp>
    </p:spTree>
    <p:extLst>
      <p:ext uri="{BB962C8B-B14F-4D97-AF65-F5344CB8AC3E}">
        <p14:creationId xmlns:p14="http://schemas.microsoft.com/office/powerpoint/2010/main" xmlns="" val="1762576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pPr/>
              <a:t>8/29/2018</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pPr/>
              <a:t>8/29/2018</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8/29/2018</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pPr/>
              <a:t>8/29/2018</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
          </p:stSnd>
        </p:sndAc>
      </p:transition>
    </mc:Choice>
    <mc:Fallback>
      <p:transition spd="slow">
        <p:fade/>
        <p:sndAc>
          <p:stSnd>
            <p:snd r:embed="rId1" name="Chimes"/>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pPr/>
              <a:t>8/29/2018</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mc:Choice xmlns:p14="http://schemas.microsoft.com/office/powerpoint/2010/main" xmlns="" Requires="p14">
      <p:transition spd="slow" p14:dur="3400">
        <p14:reveal/>
        <p:sndAc>
          <p:stSnd>
            <p:snd r:embed="rId22" name="Chimes"/>
          </p:stSnd>
        </p:sndAc>
      </p:transition>
    </mc:Choice>
    <mc:Fallback>
      <p:transition spd="slow">
        <p:fade/>
        <p:sndAc>
          <p:stSnd>
            <p:snd r:embed="rId21" name="Chimes"/>
          </p:stSnd>
        </p:sndAc>
      </p:transition>
    </mc:Fallback>
  </mc:AlternateConten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audio" Target="../media/audio1.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HEALTH INSURANCE</a:t>
            </a:r>
            <a:endParaRPr lang="en-US" dirty="0"/>
          </a:p>
        </p:txBody>
      </p:sp>
      <p:sp>
        <p:nvSpPr>
          <p:cNvPr id="3" name="Subtitle 2"/>
          <p:cNvSpPr>
            <a:spLocks noGrp="1"/>
          </p:cNvSpPr>
          <p:nvPr>
            <p:ph type="subTitle" idx="1"/>
          </p:nvPr>
        </p:nvSpPr>
        <p:spPr/>
        <p:txBody>
          <a:bodyPr>
            <a:normAutofit fontScale="92500" lnSpcReduction="10000"/>
          </a:bodyPr>
          <a:lstStyle/>
          <a:p>
            <a:r>
              <a:rPr lang="en-US" b="1" dirty="0" smtClean="0"/>
              <a:t>Power Point # 4</a:t>
            </a:r>
          </a:p>
          <a:p>
            <a:endParaRPr lang="en-US" dirty="0"/>
          </a:p>
          <a:p>
            <a:r>
              <a:rPr lang="en-US" sz="900" i="1" dirty="0" smtClean="0"/>
              <a:t>Based on readings from Barrett, et. al. chapter 7, 23, 24, &amp; 25</a:t>
            </a:r>
            <a:endParaRPr lang="en-US" sz="900" i="1" dirty="0"/>
          </a:p>
        </p:txBody>
      </p:sp>
      <p:pic>
        <p:nvPicPr>
          <p:cNvPr id="4" name="Picture 3" descr="health insurance.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93308" y="904277"/>
            <a:ext cx="2746942" cy="2060206"/>
          </a:xfrm>
          <a:prstGeom prst="rect">
            <a:avLst/>
          </a:prstGeom>
        </p:spPr>
      </p:pic>
      <p:sp>
        <p:nvSpPr>
          <p:cNvPr id="5" name="TextBox 4"/>
          <p:cNvSpPr txBox="1"/>
          <p:nvPr/>
        </p:nvSpPr>
        <p:spPr>
          <a:xfrm>
            <a:off x="1999880" y="76766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xmlns="" val="1065338673"/>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772150"/>
            <a:ext cx="5457919" cy="1085850"/>
          </a:xfrm>
        </p:spPr>
        <p:txBody>
          <a:bodyPr>
            <a:normAutofit fontScale="90000"/>
          </a:bodyPr>
          <a:lstStyle/>
          <a:p>
            <a:r>
              <a:rPr lang="en-US" dirty="0" smtClean="0"/>
              <a:t/>
            </a:r>
            <a:br>
              <a:rPr lang="en-US" dirty="0" smtClean="0"/>
            </a:br>
            <a:endParaRPr lang="en-US" dirty="0"/>
          </a:p>
        </p:txBody>
      </p:sp>
      <p:sp>
        <p:nvSpPr>
          <p:cNvPr id="5" name="Subtitle 4"/>
          <p:cNvSpPr>
            <a:spLocks noGrp="1"/>
          </p:cNvSpPr>
          <p:nvPr>
            <p:ph type="subTitle" idx="1"/>
          </p:nvPr>
        </p:nvSpPr>
        <p:spPr>
          <a:xfrm>
            <a:off x="3188748" y="4155082"/>
            <a:ext cx="8567265" cy="1472294"/>
          </a:xfrm>
        </p:spPr>
        <p:txBody>
          <a:bodyPr>
            <a:noAutofit/>
          </a:bodyPr>
          <a:lstStyle/>
          <a:p>
            <a:r>
              <a:rPr lang="en-US" sz="1100" b="1" dirty="0" smtClean="0">
                <a:solidFill>
                  <a:schemeClr val="accent3"/>
                </a:solidFill>
              </a:rPr>
              <a:t>Concierge (boutique) Medicine</a:t>
            </a:r>
            <a:r>
              <a:rPr lang="en-US" sz="1100" b="1" dirty="0" smtClean="0">
                <a:solidFill>
                  <a:srgbClr val="3366FF"/>
                </a:solidFill>
              </a:rPr>
              <a:t>: </a:t>
            </a:r>
          </a:p>
          <a:p>
            <a:endParaRPr lang="en-US" sz="1100" b="1" dirty="0" smtClean="0">
              <a:solidFill>
                <a:srgbClr val="3366FF"/>
              </a:solidFill>
            </a:endParaRPr>
          </a:p>
          <a:p>
            <a:pPr marL="285750" indent="-285750">
              <a:buFont typeface="Arial"/>
              <a:buChar char="•"/>
            </a:pPr>
            <a:r>
              <a:rPr lang="en-US" sz="1100" b="1" dirty="0" smtClean="0"/>
              <a:t>Physicians offer exclusive primary care service to a limited number of patients for</a:t>
            </a:r>
          </a:p>
          <a:p>
            <a:r>
              <a:rPr lang="en-US" sz="1100" b="1" dirty="0" smtClean="0"/>
              <a:t> an annual fee (no co-pays) </a:t>
            </a:r>
          </a:p>
          <a:p>
            <a:pPr marL="285750" indent="-285750">
              <a:buFont typeface="Arial"/>
              <a:buChar char="•"/>
            </a:pPr>
            <a:endParaRPr lang="en-US" sz="1100" b="1" dirty="0" smtClean="0"/>
          </a:p>
          <a:p>
            <a:pPr marL="285750" indent="-285750">
              <a:buFont typeface="Arial"/>
              <a:buChar char="•"/>
            </a:pPr>
            <a:r>
              <a:rPr lang="en-US" sz="1100" b="1" dirty="0" smtClean="0">
                <a:solidFill>
                  <a:srgbClr val="3366FF"/>
                </a:solidFill>
              </a:rPr>
              <a:t>Physician services can include house calls, same-days appointments, 24 hour </a:t>
            </a:r>
          </a:p>
          <a:p>
            <a:r>
              <a:rPr lang="en-US" sz="1100" b="1" dirty="0" smtClean="0">
                <a:solidFill>
                  <a:srgbClr val="3366FF"/>
                </a:solidFill>
              </a:rPr>
              <a:t>online and phone access, extensive physicals, free check-ups, wellness visits and </a:t>
            </a:r>
          </a:p>
          <a:p>
            <a:r>
              <a:rPr lang="en-US" sz="1100" b="1" dirty="0" smtClean="0">
                <a:solidFill>
                  <a:srgbClr val="3366FF"/>
                </a:solidFill>
              </a:rPr>
              <a:t>access to electronic medical records.</a:t>
            </a:r>
          </a:p>
          <a:p>
            <a:r>
              <a:rPr lang="en-US" sz="1100" b="1" dirty="0" smtClean="0">
                <a:solidFill>
                  <a:srgbClr val="3366FF"/>
                </a:solidFill>
              </a:rPr>
              <a:t>  </a:t>
            </a:r>
          </a:p>
          <a:p>
            <a:pPr marL="285750" indent="-285750">
              <a:buFont typeface="Arial"/>
              <a:buChar char="•"/>
            </a:pPr>
            <a:r>
              <a:rPr lang="en-US" sz="1100" b="1" dirty="0" smtClean="0">
                <a:solidFill>
                  <a:srgbClr val="990000"/>
                </a:solidFill>
              </a:rPr>
              <a:t>Typical limit is 600 patients per year (compared to 3000). </a:t>
            </a:r>
          </a:p>
          <a:p>
            <a:pPr marL="285750" indent="-285750">
              <a:buFont typeface="Arial"/>
              <a:buChar char="•"/>
            </a:pPr>
            <a:r>
              <a:rPr lang="en-US" sz="1100" b="1" dirty="0" smtClean="0">
                <a:solidFill>
                  <a:srgbClr val="990000"/>
                </a:solidFill>
              </a:rPr>
              <a:t>Costs ~ $1500-$1800 per patient/per year.  </a:t>
            </a:r>
          </a:p>
          <a:p>
            <a:pPr marL="285750" indent="-285750">
              <a:buFont typeface="Arial"/>
              <a:buChar char="•"/>
            </a:pPr>
            <a:endParaRPr lang="en-US" sz="1100" b="1" dirty="0" smtClean="0">
              <a:solidFill>
                <a:srgbClr val="990000"/>
              </a:solidFill>
            </a:endParaRPr>
          </a:p>
          <a:p>
            <a:pPr marL="285750" indent="-285750">
              <a:buFont typeface="Arial"/>
              <a:buChar char="•"/>
            </a:pPr>
            <a:r>
              <a:rPr lang="en-US" sz="1100" b="1" dirty="0" smtClean="0">
                <a:solidFill>
                  <a:srgbClr val="990000"/>
                </a:solidFill>
              </a:rPr>
              <a:t>Those with few (30-50) patients can charge up to $20,000 per year. </a:t>
            </a:r>
          </a:p>
          <a:p>
            <a:pPr marL="285750" indent="-285750">
              <a:buFont typeface="Arial"/>
              <a:buChar char="•"/>
            </a:pPr>
            <a:endParaRPr lang="en-US" sz="1100" b="1" dirty="0" smtClean="0">
              <a:solidFill>
                <a:srgbClr val="990000"/>
              </a:solidFill>
            </a:endParaRPr>
          </a:p>
          <a:p>
            <a:pPr marL="285750" indent="-285750">
              <a:buFont typeface="Arial"/>
              <a:buChar char="•"/>
            </a:pPr>
            <a:r>
              <a:rPr lang="en-US" sz="1100" b="1" dirty="0" smtClean="0">
                <a:solidFill>
                  <a:srgbClr val="3366FF"/>
                </a:solidFill>
              </a:rPr>
              <a:t>2010 estimates indicate ~ 5000 doctors had concierge services. </a:t>
            </a:r>
            <a:endParaRPr lang="en-US" sz="1100" b="1" dirty="0">
              <a:solidFill>
                <a:srgbClr val="3366FF"/>
              </a:solidFill>
            </a:endParaRPr>
          </a:p>
        </p:txBody>
      </p:sp>
      <p:sp>
        <p:nvSpPr>
          <p:cNvPr id="6" name="Picture Placeholder 5"/>
          <p:cNvSpPr>
            <a:spLocks noGrp="1"/>
          </p:cNvSpPr>
          <p:nvPr>
            <p:ph type="pic" sz="quarter" idx="13"/>
          </p:nvPr>
        </p:nvSpPr>
        <p:spPr>
          <a:xfrm>
            <a:off x="27670" y="0"/>
            <a:ext cx="3161078" cy="698622"/>
          </a:xfrm>
        </p:spPr>
      </p:sp>
      <p:sp>
        <p:nvSpPr>
          <p:cNvPr id="7" name="TextBox 6"/>
          <p:cNvSpPr txBox="1"/>
          <p:nvPr/>
        </p:nvSpPr>
        <p:spPr>
          <a:xfrm>
            <a:off x="3188748" y="267971"/>
            <a:ext cx="5788494" cy="7278914"/>
          </a:xfrm>
          <a:prstGeom prst="rect">
            <a:avLst/>
          </a:prstGeom>
          <a:noFill/>
        </p:spPr>
        <p:txBody>
          <a:bodyPr wrap="square" rtlCol="0">
            <a:spAutoFit/>
          </a:bodyPr>
          <a:lstStyle/>
          <a:p>
            <a:r>
              <a:rPr lang="en-US" b="1" dirty="0" smtClean="0"/>
              <a:t>Misc. Insurance Terms/Plans</a:t>
            </a:r>
          </a:p>
          <a:p>
            <a:endParaRPr lang="en-US" sz="1400" b="1" dirty="0" smtClean="0">
              <a:solidFill>
                <a:schemeClr val="bg1"/>
              </a:solidFill>
            </a:endParaRPr>
          </a:p>
          <a:p>
            <a:r>
              <a:rPr lang="en-US" sz="1400" b="1" dirty="0" smtClean="0">
                <a:solidFill>
                  <a:schemeClr val="bg1"/>
                </a:solidFill>
              </a:rPr>
              <a:t>Group vs. Individual </a:t>
            </a:r>
            <a:r>
              <a:rPr lang="mr-IN" sz="1400" dirty="0" smtClean="0">
                <a:solidFill>
                  <a:schemeClr val="accent4">
                    <a:lumMod val="40000"/>
                    <a:lumOff val="60000"/>
                  </a:schemeClr>
                </a:solidFill>
              </a:rPr>
              <a:t>–</a:t>
            </a:r>
            <a:r>
              <a:rPr lang="en-US" sz="1400" dirty="0" smtClean="0">
                <a:solidFill>
                  <a:schemeClr val="accent4">
                    <a:lumMod val="40000"/>
                    <a:lumOff val="60000"/>
                  </a:schemeClr>
                </a:solidFill>
              </a:rPr>
              <a:t> </a:t>
            </a:r>
          </a:p>
          <a:p>
            <a:r>
              <a:rPr lang="en-US" sz="1400" dirty="0" smtClean="0">
                <a:solidFill>
                  <a:schemeClr val="accent4">
                    <a:lumMod val="40000"/>
                    <a:lumOff val="60000"/>
                  </a:schemeClr>
                </a:solidFill>
              </a:rPr>
              <a:t>costs decrease due to discount for large number of customer</a:t>
            </a:r>
          </a:p>
          <a:p>
            <a:r>
              <a:rPr lang="en-US" sz="1400" dirty="0" smtClean="0">
                <a:solidFill>
                  <a:schemeClr val="accent4">
                    <a:lumMod val="40000"/>
                    <a:lumOff val="60000"/>
                  </a:schemeClr>
                </a:solidFill>
              </a:rPr>
              <a:t>e.g. veterans, union members, AAA members, </a:t>
            </a:r>
            <a:r>
              <a:rPr lang="en-US" sz="1400" dirty="0" err="1" smtClean="0">
                <a:solidFill>
                  <a:schemeClr val="accent4">
                    <a:lumMod val="40000"/>
                    <a:lumOff val="60000"/>
                  </a:schemeClr>
                </a:solidFill>
              </a:rPr>
              <a:t>etc</a:t>
            </a:r>
            <a:endParaRPr lang="en-US" sz="1400" dirty="0" smtClean="0">
              <a:solidFill>
                <a:schemeClr val="accent4">
                  <a:lumMod val="40000"/>
                  <a:lumOff val="60000"/>
                </a:schemeClr>
              </a:solidFill>
            </a:endParaRPr>
          </a:p>
          <a:p>
            <a:endParaRPr lang="en-US" sz="1400" dirty="0">
              <a:solidFill>
                <a:schemeClr val="accent4">
                  <a:lumMod val="40000"/>
                  <a:lumOff val="60000"/>
                </a:schemeClr>
              </a:solidFill>
            </a:endParaRPr>
          </a:p>
          <a:p>
            <a:r>
              <a:rPr lang="en-US" b="1" dirty="0" smtClean="0">
                <a:solidFill>
                  <a:schemeClr val="bg1"/>
                </a:solidFill>
              </a:rPr>
              <a:t>PPO</a:t>
            </a:r>
            <a:r>
              <a:rPr lang="en-US" b="1" dirty="0" smtClean="0">
                <a:solidFill>
                  <a:schemeClr val="accent4">
                    <a:lumMod val="40000"/>
                    <a:lumOff val="60000"/>
                  </a:schemeClr>
                </a:solidFill>
              </a:rPr>
              <a:t> </a:t>
            </a:r>
            <a:r>
              <a:rPr lang="en-US" b="1" dirty="0" err="1" smtClean="0">
                <a:solidFill>
                  <a:schemeClr val="accent5"/>
                </a:solidFill>
              </a:rPr>
              <a:t>vs</a:t>
            </a:r>
            <a:r>
              <a:rPr lang="en-US" b="1" dirty="0" smtClean="0">
                <a:solidFill>
                  <a:schemeClr val="accent4">
                    <a:lumMod val="40000"/>
                    <a:lumOff val="60000"/>
                  </a:schemeClr>
                </a:solidFill>
              </a:rPr>
              <a:t> HMO </a:t>
            </a:r>
          </a:p>
          <a:p>
            <a:r>
              <a:rPr lang="en-US" sz="1600" dirty="0" smtClean="0">
                <a:solidFill>
                  <a:srgbClr val="EBEBEB"/>
                </a:solidFill>
              </a:rPr>
              <a:t>Preferred Provider Organizations </a:t>
            </a:r>
            <a:r>
              <a:rPr lang="en-US" sz="1600" dirty="0" err="1" smtClean="0">
                <a:solidFill>
                  <a:srgbClr val="EBEBEB"/>
                </a:solidFill>
              </a:rPr>
              <a:t>vs</a:t>
            </a:r>
            <a:r>
              <a:rPr lang="en-US" sz="1600" dirty="0" smtClean="0">
                <a:solidFill>
                  <a:srgbClr val="EBEBEB"/>
                </a:solidFill>
              </a:rPr>
              <a:t> </a:t>
            </a:r>
          </a:p>
          <a:p>
            <a:r>
              <a:rPr lang="en-US" sz="1600" dirty="0" smtClean="0">
                <a:solidFill>
                  <a:schemeClr val="accent4">
                    <a:lumMod val="60000"/>
                    <a:lumOff val="40000"/>
                  </a:schemeClr>
                </a:solidFill>
              </a:rPr>
              <a:t>Health Maintenance Organizations</a:t>
            </a:r>
          </a:p>
          <a:p>
            <a:endParaRPr lang="en-US" sz="1400" b="1" dirty="0" smtClean="0">
              <a:solidFill>
                <a:schemeClr val="accent4">
                  <a:lumMod val="60000"/>
                  <a:lumOff val="40000"/>
                </a:schemeClr>
              </a:solidFill>
            </a:endParaRPr>
          </a:p>
          <a:p>
            <a:endParaRPr lang="en-US" sz="1400" b="1" dirty="0">
              <a:solidFill>
                <a:schemeClr val="accent4">
                  <a:lumMod val="60000"/>
                  <a:lumOff val="40000"/>
                </a:schemeClr>
              </a:solidFill>
            </a:endParaRPr>
          </a:p>
          <a:p>
            <a:pPr marL="171450" indent="-171450">
              <a:buFont typeface="Arial"/>
              <a:buChar char="•"/>
            </a:pPr>
            <a:r>
              <a:rPr lang="en-US" sz="1200" b="1" dirty="0" smtClean="0">
                <a:solidFill>
                  <a:schemeClr val="accent1"/>
                </a:solidFill>
              </a:rPr>
              <a:t>HMO- </a:t>
            </a:r>
            <a:r>
              <a:rPr lang="en-US" sz="1200" b="1" dirty="0" smtClean="0">
                <a:solidFill>
                  <a:schemeClr val="accent4">
                    <a:lumMod val="75000"/>
                  </a:schemeClr>
                </a:solidFill>
              </a:rPr>
              <a:t>must</a:t>
            </a:r>
            <a:r>
              <a:rPr lang="en-US" sz="1200" b="1" dirty="0" smtClean="0">
                <a:solidFill>
                  <a:schemeClr val="accent3">
                    <a:lumMod val="60000"/>
                    <a:lumOff val="40000"/>
                  </a:schemeClr>
                </a:solidFill>
              </a:rPr>
              <a:t> </a:t>
            </a:r>
            <a:r>
              <a:rPr lang="en-US" sz="1200" b="1" dirty="0" smtClean="0">
                <a:solidFill>
                  <a:schemeClr val="tx2"/>
                </a:solidFill>
              </a:rPr>
              <a:t>use a </a:t>
            </a:r>
            <a:r>
              <a:rPr lang="en-US" sz="1200" b="1" dirty="0">
                <a:solidFill>
                  <a:srgbClr val="3366FF"/>
                </a:solidFill>
              </a:rPr>
              <a:t>_________</a:t>
            </a:r>
            <a:r>
              <a:rPr lang="en-US" sz="1200" b="1" dirty="0" smtClean="0">
                <a:solidFill>
                  <a:schemeClr val="tx2"/>
                </a:solidFill>
              </a:rPr>
              <a:t>i.e. the Primary Care </a:t>
            </a:r>
          </a:p>
          <a:p>
            <a:r>
              <a:rPr lang="en-US" sz="1200" b="1" dirty="0" smtClean="0">
                <a:solidFill>
                  <a:schemeClr val="tx2"/>
                </a:solidFill>
              </a:rPr>
              <a:t>Physician, </a:t>
            </a:r>
            <a:r>
              <a:rPr lang="en-US" sz="1200" b="1" dirty="0" smtClean="0"/>
              <a:t>need </a:t>
            </a:r>
            <a:r>
              <a:rPr lang="en-US" sz="1200" b="1" dirty="0" smtClean="0">
                <a:solidFill>
                  <a:srgbClr val="B06B00"/>
                </a:solidFill>
              </a:rPr>
              <a:t>referrals </a:t>
            </a:r>
            <a:r>
              <a:rPr lang="en-US" sz="1200" b="1" dirty="0" smtClean="0">
                <a:solidFill>
                  <a:schemeClr val="tx2"/>
                </a:solidFill>
              </a:rPr>
              <a:t>to see </a:t>
            </a:r>
            <a:r>
              <a:rPr lang="en-US" sz="1200" b="1" dirty="0" smtClean="0">
                <a:solidFill>
                  <a:srgbClr val="B06B00"/>
                </a:solidFill>
              </a:rPr>
              <a:t>specialists</a:t>
            </a:r>
          </a:p>
          <a:p>
            <a:endParaRPr lang="en-US" sz="1200" b="1" dirty="0">
              <a:solidFill>
                <a:schemeClr val="accent1"/>
              </a:solidFill>
            </a:endParaRPr>
          </a:p>
          <a:p>
            <a:pPr marL="171450" indent="-171450">
              <a:buFont typeface="Arial"/>
              <a:buChar char="•"/>
            </a:pPr>
            <a:r>
              <a:rPr lang="en-US" sz="1200" b="1" dirty="0" smtClean="0">
                <a:solidFill>
                  <a:srgbClr val="3366FF"/>
                </a:solidFill>
              </a:rPr>
              <a:t>PPO- </a:t>
            </a:r>
            <a:r>
              <a:rPr lang="en-US" sz="1100" b="1" dirty="0">
                <a:solidFill>
                  <a:srgbClr val="3366FF"/>
                </a:solidFill>
              </a:rPr>
              <a:t>_________</a:t>
            </a:r>
            <a:r>
              <a:rPr lang="en-US" sz="1100" b="1" dirty="0" smtClean="0">
                <a:solidFill>
                  <a:schemeClr val="tx1">
                    <a:lumMod val="50000"/>
                    <a:lumOff val="50000"/>
                  </a:schemeClr>
                </a:solidFill>
              </a:rPr>
              <a:t> gatekeeper, </a:t>
            </a:r>
            <a:r>
              <a:rPr lang="en-US" sz="1100" b="1" dirty="0" smtClean="0">
                <a:solidFill>
                  <a:srgbClr val="000000"/>
                </a:solidFill>
              </a:rPr>
              <a:t>No</a:t>
            </a:r>
            <a:r>
              <a:rPr lang="en-US" sz="1100" b="1" dirty="0" smtClean="0">
                <a:solidFill>
                  <a:schemeClr val="tx1">
                    <a:lumMod val="50000"/>
                    <a:lumOff val="50000"/>
                  </a:schemeClr>
                </a:solidFill>
              </a:rPr>
              <a:t> referrals needed to see an </a:t>
            </a:r>
            <a:r>
              <a:rPr lang="en-US" sz="1100" b="1" dirty="0" smtClean="0">
                <a:solidFill>
                  <a:srgbClr val="000000"/>
                </a:solidFill>
              </a:rPr>
              <a:t>In-network specialist. </a:t>
            </a:r>
          </a:p>
          <a:p>
            <a:pPr marL="171450" indent="-171450">
              <a:buFont typeface="Arial"/>
              <a:buChar char="•"/>
            </a:pPr>
            <a:endParaRPr lang="en-US" sz="1000" b="1" dirty="0" smtClean="0">
              <a:solidFill>
                <a:schemeClr val="tx1">
                  <a:lumMod val="50000"/>
                  <a:lumOff val="50000"/>
                </a:schemeClr>
              </a:solidFill>
            </a:endParaRPr>
          </a:p>
          <a:p>
            <a:pPr marL="171450" indent="-171450">
              <a:buFont typeface="Arial"/>
              <a:buChar char="•"/>
            </a:pPr>
            <a:r>
              <a:rPr lang="en-US" sz="1200" b="1" dirty="0" smtClean="0">
                <a:solidFill>
                  <a:srgbClr val="000000"/>
                </a:solidFill>
              </a:rPr>
              <a:t>Co-pay -</a:t>
            </a:r>
            <a:r>
              <a:rPr lang="en-US" sz="800" b="1" dirty="0" smtClean="0">
                <a:solidFill>
                  <a:srgbClr val="000000"/>
                </a:solidFill>
              </a:rPr>
              <a:t> </a:t>
            </a:r>
            <a:r>
              <a:rPr lang="en-US" sz="1000" dirty="0"/>
              <a:t>A copayment or copay is a </a:t>
            </a:r>
            <a:r>
              <a:rPr lang="en-US" sz="1000" b="1" dirty="0"/>
              <a:t>fixed amount </a:t>
            </a:r>
            <a:r>
              <a:rPr lang="en-US" sz="1000" dirty="0"/>
              <a:t>for a covered service, </a:t>
            </a:r>
            <a:r>
              <a:rPr lang="en-US" sz="1000" b="1" dirty="0"/>
              <a:t>paid</a:t>
            </a:r>
            <a:r>
              <a:rPr lang="en-US" sz="1000" dirty="0"/>
              <a:t> by a patient to the insurance company </a:t>
            </a:r>
            <a:r>
              <a:rPr lang="en-US" sz="1000" b="1" dirty="0">
                <a:solidFill>
                  <a:srgbClr val="3366FF"/>
                </a:solidFill>
              </a:rPr>
              <a:t>_________</a:t>
            </a:r>
            <a:r>
              <a:rPr lang="en-US" sz="1000" dirty="0" smtClean="0"/>
              <a:t> </a:t>
            </a:r>
            <a:r>
              <a:rPr lang="en-US" sz="1000" dirty="0"/>
              <a:t>patient receives </a:t>
            </a:r>
            <a:r>
              <a:rPr lang="en-US" sz="1000" b="1" dirty="0">
                <a:solidFill>
                  <a:srgbClr val="000000"/>
                </a:solidFill>
              </a:rPr>
              <a:t>service</a:t>
            </a:r>
            <a:r>
              <a:rPr lang="en-US" sz="1000" dirty="0"/>
              <a:t> from </a:t>
            </a:r>
            <a:r>
              <a:rPr lang="en-US" sz="1000" dirty="0" smtClean="0"/>
              <a:t>physician  </a:t>
            </a:r>
            <a:endParaRPr lang="en-US" sz="1200" b="1" dirty="0" smtClean="0">
              <a:solidFill>
                <a:schemeClr val="tx1">
                  <a:lumMod val="50000"/>
                  <a:lumOff val="50000"/>
                </a:schemeClr>
              </a:solidFill>
            </a:endParaRPr>
          </a:p>
          <a:p>
            <a:endParaRPr lang="en-US" sz="1200" b="1" dirty="0" smtClean="0">
              <a:solidFill>
                <a:schemeClr val="tx1">
                  <a:lumMod val="50000"/>
                  <a:lumOff val="50000"/>
                </a:schemeClr>
              </a:solidFill>
            </a:endParaRPr>
          </a:p>
          <a:p>
            <a:endParaRPr lang="en-US" sz="1200" b="1" dirty="0" smtClean="0">
              <a:solidFill>
                <a:schemeClr val="tx1">
                  <a:lumMod val="50000"/>
                  <a:lumOff val="50000"/>
                </a:schemeClr>
              </a:solidFill>
            </a:endParaRPr>
          </a:p>
          <a:p>
            <a:endParaRPr lang="en-US" sz="1200" b="1" dirty="0">
              <a:solidFill>
                <a:schemeClr val="tx1">
                  <a:lumMod val="50000"/>
                  <a:lumOff val="50000"/>
                </a:schemeClr>
              </a:solidFill>
            </a:endParaRPr>
          </a:p>
          <a:p>
            <a:endParaRPr lang="en-US" sz="1200" b="1" dirty="0" smtClean="0">
              <a:solidFill>
                <a:schemeClr val="tx1">
                  <a:lumMod val="50000"/>
                  <a:lumOff val="50000"/>
                </a:schemeClr>
              </a:solidFill>
            </a:endParaRPr>
          </a:p>
          <a:p>
            <a:endParaRPr lang="en-US" sz="1400" b="1" dirty="0" smtClean="0">
              <a:solidFill>
                <a:schemeClr val="tx1">
                  <a:lumMod val="50000"/>
                  <a:lumOff val="50000"/>
                </a:schemeClr>
              </a:solidFill>
            </a:endParaRPr>
          </a:p>
          <a:p>
            <a:endParaRPr lang="en-US" sz="1400" b="1" dirty="0" smtClean="0">
              <a:solidFill>
                <a:schemeClr val="tx1">
                  <a:lumMod val="50000"/>
                  <a:lumOff val="50000"/>
                </a:schemeClr>
              </a:solidFill>
            </a:endParaRPr>
          </a:p>
          <a:p>
            <a:r>
              <a:rPr lang="en-US" sz="1400" b="1" dirty="0">
                <a:solidFill>
                  <a:schemeClr val="tx1">
                    <a:lumMod val="50000"/>
                    <a:lumOff val="50000"/>
                  </a:schemeClr>
                </a:solidFill>
              </a:rPr>
              <a:t> </a:t>
            </a:r>
            <a:r>
              <a:rPr lang="en-US" sz="1400" b="1" dirty="0" smtClean="0">
                <a:solidFill>
                  <a:schemeClr val="tx1">
                    <a:lumMod val="50000"/>
                    <a:lumOff val="50000"/>
                  </a:schemeClr>
                </a:solidFill>
              </a:rPr>
              <a:t>    </a:t>
            </a:r>
          </a:p>
          <a:p>
            <a:endParaRPr lang="en-US" sz="1400" b="1" dirty="0">
              <a:solidFill>
                <a:schemeClr val="tx1">
                  <a:lumMod val="50000"/>
                  <a:lumOff val="50000"/>
                </a:schemeClr>
              </a:solidFill>
            </a:endParaRPr>
          </a:p>
          <a:p>
            <a:endParaRPr lang="en-US" sz="1400" b="1" dirty="0" smtClean="0">
              <a:solidFill>
                <a:schemeClr val="tx1">
                  <a:lumMod val="50000"/>
                  <a:lumOff val="50000"/>
                </a:schemeClr>
              </a:solidFill>
            </a:endParaRPr>
          </a:p>
          <a:p>
            <a:endParaRPr lang="en-US" sz="1400" b="1" dirty="0" smtClean="0">
              <a:solidFill>
                <a:schemeClr val="tx1">
                  <a:lumMod val="50000"/>
                  <a:lumOff val="50000"/>
                </a:schemeClr>
              </a:solidFill>
            </a:endParaRPr>
          </a:p>
          <a:p>
            <a:endParaRPr lang="en-US" sz="1400" b="1" dirty="0">
              <a:solidFill>
                <a:schemeClr val="tx1">
                  <a:lumMod val="50000"/>
                  <a:lumOff val="50000"/>
                </a:schemeClr>
              </a:solidFill>
            </a:endParaRPr>
          </a:p>
          <a:p>
            <a:endParaRPr lang="en-US" sz="1400" b="1" dirty="0" smtClean="0">
              <a:solidFill>
                <a:schemeClr val="tx1">
                  <a:lumMod val="50000"/>
                  <a:lumOff val="50000"/>
                </a:schemeClr>
              </a:solidFill>
            </a:endParaRPr>
          </a:p>
          <a:p>
            <a:endParaRPr lang="en-US" sz="1400" b="1" dirty="0" smtClean="0">
              <a:solidFill>
                <a:schemeClr val="tx1">
                  <a:lumMod val="50000"/>
                  <a:lumOff val="50000"/>
                </a:schemeClr>
              </a:solidFill>
            </a:endParaRPr>
          </a:p>
          <a:p>
            <a:endParaRPr lang="en-US" sz="1400" b="1" dirty="0">
              <a:solidFill>
                <a:schemeClr val="tx1">
                  <a:lumMod val="50000"/>
                  <a:lumOff val="50000"/>
                </a:schemeClr>
              </a:solidFill>
            </a:endParaRPr>
          </a:p>
          <a:p>
            <a:endParaRPr lang="en-US" sz="1400" b="1" dirty="0">
              <a:solidFill>
                <a:schemeClr val="tx1">
                  <a:lumMod val="50000"/>
                  <a:lumOff val="50000"/>
                </a:schemeClr>
              </a:solidFill>
            </a:endParaRPr>
          </a:p>
        </p:txBody>
      </p:sp>
    </p:spTree>
    <p:extLst>
      <p:ext uri="{BB962C8B-B14F-4D97-AF65-F5344CB8AC3E}">
        <p14:creationId xmlns:p14="http://schemas.microsoft.com/office/powerpoint/2010/main" xmlns="" val="1703918833"/>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4"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4" y="471278"/>
            <a:ext cx="6508377" cy="477880"/>
          </a:xfrm>
        </p:spPr>
        <p:txBody>
          <a:bodyPr/>
          <a:lstStyle/>
          <a:p>
            <a:r>
              <a:rPr lang="en-US" dirty="0" smtClean="0"/>
              <a:t>C.O.B.R.A.</a:t>
            </a:r>
            <a:endParaRPr lang="en-US" dirty="0"/>
          </a:p>
        </p:txBody>
      </p:sp>
      <p:sp>
        <p:nvSpPr>
          <p:cNvPr id="3" name="Content Placeholder 2"/>
          <p:cNvSpPr>
            <a:spLocks noGrp="1"/>
          </p:cNvSpPr>
          <p:nvPr>
            <p:ph idx="1"/>
          </p:nvPr>
        </p:nvSpPr>
        <p:spPr>
          <a:xfrm>
            <a:off x="457199" y="1042754"/>
            <a:ext cx="6508377" cy="5083409"/>
          </a:xfrm>
        </p:spPr>
        <p:txBody>
          <a:bodyPr/>
          <a:lstStyle/>
          <a:p>
            <a:r>
              <a:rPr lang="en-US" b="1" dirty="0" smtClean="0"/>
              <a:t>(1986) Provides former employees, retirees, spouses, former spouses, and dependent children the right to temporary continuation of health coverage at group rates when coverage is lost due to certain events such as job loss, lay-offs, etc.   </a:t>
            </a:r>
          </a:p>
          <a:p>
            <a:r>
              <a:rPr lang="en-US" b="1" dirty="0" smtClean="0"/>
              <a:t>It is generally more </a:t>
            </a:r>
            <a:r>
              <a:rPr lang="en-US" b="1" dirty="0">
                <a:solidFill>
                  <a:srgbClr val="3366FF"/>
                </a:solidFill>
              </a:rPr>
              <a:t>_________</a:t>
            </a:r>
            <a:r>
              <a:rPr lang="en-US" b="1" dirty="0" smtClean="0"/>
              <a:t> as an employee is paying 100% of the premium. When employed, they usually paid a percentage of the premium. </a:t>
            </a:r>
          </a:p>
          <a:p>
            <a:r>
              <a:rPr lang="en-US" b="1" dirty="0" smtClean="0"/>
              <a:t>It is less expensive than individual insurance. Can carry it for 18 mos. (up to 36 in some situations). Costs 100% of premium plus 2% admin fee.</a:t>
            </a:r>
          </a:p>
          <a:p>
            <a:r>
              <a:rPr lang="en-US" b="1" dirty="0" smtClean="0"/>
              <a:t>Private sector employers with 20 or more employees  are subject to the COBRA law</a:t>
            </a:r>
            <a:endParaRPr lang="en-US" b="1" dirty="0"/>
          </a:p>
        </p:txBody>
      </p:sp>
      <p:pic>
        <p:nvPicPr>
          <p:cNvPr id="4" name="Picture 3" descr="indian-cobra--naja-naja-2.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537" y="90287"/>
            <a:ext cx="2198203" cy="1904933"/>
          </a:xfrm>
          <a:prstGeom prst="rect">
            <a:avLst/>
          </a:prstGeom>
        </p:spPr>
      </p:pic>
    </p:spTree>
    <p:extLst>
      <p:ext uri="{BB962C8B-B14F-4D97-AF65-F5344CB8AC3E}">
        <p14:creationId xmlns:p14="http://schemas.microsoft.com/office/powerpoint/2010/main" xmlns="" val="2505373712"/>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931" y="145442"/>
            <a:ext cx="6508377" cy="454578"/>
          </a:xfrm>
        </p:spPr>
        <p:txBody>
          <a:bodyPr/>
          <a:lstStyle/>
          <a:p>
            <a:r>
              <a:rPr lang="en-US" dirty="0" smtClean="0">
                <a:solidFill>
                  <a:srgbClr val="000000"/>
                </a:solidFill>
              </a:rPr>
              <a:t>Medicare</a:t>
            </a:r>
            <a:endParaRPr lang="en-US" dirty="0">
              <a:solidFill>
                <a:srgbClr val="000000"/>
              </a:solidFill>
            </a:endParaRPr>
          </a:p>
        </p:txBody>
      </p:sp>
      <p:sp>
        <p:nvSpPr>
          <p:cNvPr id="3" name="Content Placeholder 2"/>
          <p:cNvSpPr>
            <a:spLocks noGrp="1"/>
          </p:cNvSpPr>
          <p:nvPr>
            <p:ph idx="1"/>
          </p:nvPr>
        </p:nvSpPr>
        <p:spPr>
          <a:xfrm>
            <a:off x="457199" y="722356"/>
            <a:ext cx="6508377" cy="5403808"/>
          </a:xfrm>
        </p:spPr>
        <p:txBody>
          <a:bodyPr>
            <a:normAutofit fontScale="70000" lnSpcReduction="20000"/>
          </a:bodyPr>
          <a:lstStyle/>
          <a:p>
            <a:r>
              <a:rPr lang="en-US" b="1" dirty="0" smtClean="0">
                <a:solidFill>
                  <a:schemeClr val="accent1"/>
                </a:solidFill>
              </a:rPr>
              <a:t>1965 as an amendment to the _______</a:t>
            </a:r>
            <a:r>
              <a:rPr lang="en-US" sz="2100" b="1" dirty="0" smtClean="0">
                <a:solidFill>
                  <a:srgbClr val="3366FF"/>
                </a:solidFill>
              </a:rPr>
              <a:t>primarily</a:t>
            </a:r>
            <a:r>
              <a:rPr lang="en-US" b="1" dirty="0" smtClean="0">
                <a:solidFill>
                  <a:schemeClr val="accent1"/>
                </a:solidFill>
              </a:rPr>
              <a:t> for people age _____ and older</a:t>
            </a:r>
            <a:r>
              <a:rPr lang="en-US" b="1" dirty="0" smtClean="0">
                <a:solidFill>
                  <a:srgbClr val="000000"/>
                </a:solidFill>
              </a:rPr>
              <a:t>.  </a:t>
            </a:r>
            <a:r>
              <a:rPr lang="en-US" sz="1700" b="1" dirty="0" smtClean="0">
                <a:ln w="10541" cmpd="sng">
                  <a:solidFill>
                    <a:schemeClr val="accent1">
                      <a:shade val="88000"/>
                      <a:satMod val="110000"/>
                    </a:schemeClr>
                  </a:solidFill>
                  <a:prstDash val="solid"/>
                </a:ln>
                <a:solidFill>
                  <a:schemeClr val="tx1"/>
                </a:solidFill>
              </a:rPr>
              <a:t>(Cost $588 billion in 2016) </a:t>
            </a:r>
            <a:r>
              <a:rPr lang="en-US" sz="1700" dirty="0" smtClean="0">
                <a:ln w="10541" cmpd="sng">
                  <a:solidFill>
                    <a:schemeClr val="accent1">
                      <a:shade val="88000"/>
                      <a:satMod val="110000"/>
                    </a:schemeClr>
                  </a:solidFill>
                  <a:prstDash val="solid"/>
                </a:ln>
                <a:solidFill>
                  <a:schemeClr val="accent1"/>
                </a:solidFill>
              </a:rPr>
              <a:t>and some disabilities if under 65 (dialysis). </a:t>
            </a:r>
          </a:p>
          <a:p>
            <a:r>
              <a:rPr lang="en-US" b="1" dirty="0" smtClean="0">
                <a:solidFill>
                  <a:schemeClr val="accent1"/>
                </a:solidFill>
              </a:rPr>
              <a:t>Funded by _________ deductions </a:t>
            </a:r>
          </a:p>
          <a:p>
            <a:r>
              <a:rPr lang="en-US" b="1" dirty="0" smtClean="0">
                <a:solidFill>
                  <a:schemeClr val="tx1"/>
                </a:solidFill>
              </a:rPr>
              <a:t>Part A- </a:t>
            </a:r>
            <a:r>
              <a:rPr lang="en-US" b="1" dirty="0" smtClean="0">
                <a:solidFill>
                  <a:schemeClr val="accent1"/>
                </a:solidFill>
              </a:rPr>
              <a:t>__________ Insurance, skilled nursing facility, hospice care for the aged/disabled</a:t>
            </a:r>
          </a:p>
          <a:p>
            <a:pPr marL="0" indent="0">
              <a:buNone/>
            </a:pPr>
            <a:r>
              <a:rPr lang="en-US" b="1" dirty="0" smtClean="0">
                <a:solidFill>
                  <a:schemeClr val="accent1"/>
                </a:solidFill>
              </a:rPr>
              <a:t> -No premiums (payroll tax deduction while working) </a:t>
            </a:r>
          </a:p>
          <a:p>
            <a:pPr marL="0" indent="0">
              <a:buNone/>
            </a:pPr>
            <a:r>
              <a:rPr lang="en-US" sz="1700" b="1" dirty="0" smtClean="0">
                <a:solidFill>
                  <a:schemeClr val="accent1"/>
                </a:solidFill>
              </a:rPr>
              <a:t> -</a:t>
            </a:r>
            <a:r>
              <a:rPr lang="en-US" sz="1700" b="1" dirty="0" smtClean="0">
                <a:solidFill>
                  <a:srgbClr val="000000"/>
                </a:solidFill>
              </a:rPr>
              <a:t>At </a:t>
            </a:r>
            <a:r>
              <a:rPr lang="en-US" sz="1700" b="1" dirty="0">
                <a:solidFill>
                  <a:srgbClr val="000000"/>
                </a:solidFill>
              </a:rPr>
              <a:t>65 auto-enrolled in part A, option to enroll in </a:t>
            </a:r>
            <a:r>
              <a:rPr lang="en-US" sz="1700" b="1" dirty="0" smtClean="0">
                <a:solidFill>
                  <a:srgbClr val="000000"/>
                </a:solidFill>
              </a:rPr>
              <a:t>supplemental plans B &amp; D</a:t>
            </a:r>
          </a:p>
          <a:p>
            <a:r>
              <a:rPr lang="en-US" b="1" dirty="0" smtClean="0">
                <a:solidFill>
                  <a:srgbClr val="000000"/>
                </a:solidFill>
              </a:rPr>
              <a:t>Part B- </a:t>
            </a:r>
            <a:r>
              <a:rPr lang="en-US" b="1" dirty="0" smtClean="0">
                <a:solidFill>
                  <a:schemeClr val="accent4"/>
                </a:solidFill>
              </a:rPr>
              <a:t>(must pay a monthly premium) </a:t>
            </a:r>
            <a:r>
              <a:rPr lang="en-US" b="1" dirty="0" smtClean="0">
                <a:solidFill>
                  <a:schemeClr val="accent1"/>
                </a:solidFill>
              </a:rPr>
              <a:t>Physician, outpatient hospital, some home health care</a:t>
            </a:r>
          </a:p>
          <a:p>
            <a:r>
              <a:rPr lang="en-US" b="1" dirty="0" smtClean="0">
                <a:solidFill>
                  <a:schemeClr val="accent1"/>
                </a:solidFill>
              </a:rPr>
              <a:t>You are not auto-enrolled in this but must choose it. Covers additional services like physical and occupational therapy</a:t>
            </a:r>
          </a:p>
          <a:p>
            <a:r>
              <a:rPr lang="en-US" b="1" dirty="0" smtClean="0">
                <a:solidFill>
                  <a:srgbClr val="000000"/>
                </a:solidFill>
              </a:rPr>
              <a:t>Part C- </a:t>
            </a:r>
            <a:r>
              <a:rPr lang="en-US" b="1" dirty="0">
                <a:solidFill>
                  <a:schemeClr val="accent4"/>
                </a:solidFill>
              </a:rPr>
              <a:t>(must pay a monthly premium) </a:t>
            </a:r>
            <a:r>
              <a:rPr lang="en-US" b="1" dirty="0" smtClean="0">
                <a:solidFill>
                  <a:schemeClr val="accent1"/>
                </a:solidFill>
              </a:rPr>
              <a:t>Combines A &amp; B but is provided by Private Ins. Cos. (i.e. HMOs, PPOs, etc.) rather than through the gov’t program. Also have option of adding D if not included in your “C” plan.  </a:t>
            </a:r>
          </a:p>
          <a:p>
            <a:r>
              <a:rPr lang="en-US" b="1" dirty="0" smtClean="0">
                <a:solidFill>
                  <a:srgbClr val="000000"/>
                </a:solidFill>
              </a:rPr>
              <a:t>Part D- </a:t>
            </a:r>
            <a:r>
              <a:rPr lang="en-US" b="1" dirty="0" smtClean="0">
                <a:solidFill>
                  <a:schemeClr val="accent1"/>
                </a:solidFill>
              </a:rPr>
              <a:t>________________Plan </a:t>
            </a:r>
            <a:r>
              <a:rPr lang="en-US" b="1" dirty="0">
                <a:solidFill>
                  <a:schemeClr val="accent4"/>
                </a:solidFill>
              </a:rPr>
              <a:t>(must pay a monthly premium) </a:t>
            </a:r>
            <a:r>
              <a:rPr lang="en-US" b="1" dirty="0" smtClean="0">
                <a:solidFill>
                  <a:schemeClr val="accent1"/>
                </a:solidFill>
              </a:rPr>
              <a:t>– offers a variety of P.D. insurance plans. </a:t>
            </a:r>
          </a:p>
          <a:p>
            <a:r>
              <a:rPr lang="en-US" b="1" dirty="0" err="1" smtClean="0">
                <a:solidFill>
                  <a:srgbClr val="990000"/>
                </a:solidFill>
              </a:rPr>
              <a:t>Medi</a:t>
            </a:r>
            <a:r>
              <a:rPr lang="en-US" b="1" dirty="0" smtClean="0">
                <a:solidFill>
                  <a:srgbClr val="990000"/>
                </a:solidFill>
              </a:rPr>
              <a:t>-gap Insurance: Private ins. that pays for “gaps” in </a:t>
            </a:r>
            <a:r>
              <a:rPr lang="en-US" b="1" dirty="0">
                <a:solidFill>
                  <a:srgbClr val="990000"/>
                </a:solidFill>
              </a:rPr>
              <a:t>costs that are not paid by Medicare (e.g. deductibles, co-pays, etc.)</a:t>
            </a:r>
          </a:p>
          <a:p>
            <a:endParaRPr lang="en-US" b="1" dirty="0" smtClean="0">
              <a:solidFill>
                <a:schemeClr val="accent1"/>
              </a:solidFill>
            </a:endParaRPr>
          </a:p>
        </p:txBody>
      </p:sp>
      <p:pic>
        <p:nvPicPr>
          <p:cNvPr id="4" name="Picture 3" descr="An-elderly-couple-walking-014.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149700" y="222497"/>
            <a:ext cx="1870310" cy="1789245"/>
          </a:xfrm>
          <a:prstGeom prst="rect">
            <a:avLst/>
          </a:prstGeom>
        </p:spPr>
      </p:pic>
    </p:spTree>
    <p:extLst>
      <p:ext uri="{BB962C8B-B14F-4D97-AF65-F5344CB8AC3E}">
        <p14:creationId xmlns:p14="http://schemas.microsoft.com/office/powerpoint/2010/main" xmlns="" val="3520108251"/>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68" y="302292"/>
            <a:ext cx="6508377" cy="285641"/>
          </a:xfrm>
        </p:spPr>
        <p:txBody>
          <a:bodyPr/>
          <a:lstStyle/>
          <a:p>
            <a:r>
              <a:rPr lang="en-US" dirty="0" smtClean="0"/>
              <a:t>Medicaid </a:t>
            </a:r>
            <a:endParaRPr lang="en-US" dirty="0"/>
          </a:p>
        </p:txBody>
      </p:sp>
      <p:sp>
        <p:nvSpPr>
          <p:cNvPr id="3" name="Content Placeholder 2"/>
          <p:cNvSpPr>
            <a:spLocks noGrp="1"/>
          </p:cNvSpPr>
          <p:nvPr>
            <p:ph idx="1"/>
          </p:nvPr>
        </p:nvSpPr>
        <p:spPr>
          <a:xfrm>
            <a:off x="457199" y="677709"/>
            <a:ext cx="6508377" cy="5747752"/>
          </a:xfrm>
        </p:spPr>
        <p:style>
          <a:lnRef idx="3">
            <a:schemeClr val="lt1"/>
          </a:lnRef>
          <a:fillRef idx="1">
            <a:schemeClr val="accent5"/>
          </a:fillRef>
          <a:effectRef idx="1">
            <a:schemeClr val="accent5"/>
          </a:effectRef>
          <a:fontRef idx="minor">
            <a:schemeClr val="lt1"/>
          </a:fontRef>
        </p:style>
        <p:txBody>
          <a:bodyPr>
            <a:normAutofit/>
          </a:bodyPr>
          <a:lstStyle/>
          <a:p>
            <a:r>
              <a:rPr lang="en-US" b="1" dirty="0" smtClean="0">
                <a:solidFill>
                  <a:srgbClr val="990000"/>
                </a:solidFill>
              </a:rPr>
              <a:t>“</a:t>
            </a:r>
            <a:r>
              <a:rPr lang="en-US" b="1" dirty="0" smtClean="0">
                <a:solidFill>
                  <a:srgbClr val="FFFF00"/>
                </a:solidFill>
              </a:rPr>
              <a:t>Medicaid</a:t>
            </a:r>
            <a:r>
              <a:rPr lang="en-US" b="1" dirty="0" smtClean="0">
                <a:solidFill>
                  <a:srgbClr val="990000"/>
                </a:solidFill>
              </a:rPr>
              <a:t>- 1965 amendment to the Social Security Act</a:t>
            </a:r>
          </a:p>
          <a:p>
            <a:r>
              <a:rPr lang="en-US" b="1" dirty="0" smtClean="0">
                <a:solidFill>
                  <a:srgbClr val="990000"/>
                </a:solidFill>
              </a:rPr>
              <a:t>Eligibility based on ________ and level of _______</a:t>
            </a:r>
          </a:p>
          <a:p>
            <a:r>
              <a:rPr lang="en-US" b="1" dirty="0" smtClean="0">
                <a:solidFill>
                  <a:srgbClr val="990000"/>
                </a:solidFill>
              </a:rPr>
              <a:t>Federal and State Programs- states set  income eligibility guidelines</a:t>
            </a:r>
          </a:p>
          <a:p>
            <a:r>
              <a:rPr lang="en-US" u="sng" dirty="0" smtClean="0">
                <a:solidFill>
                  <a:srgbClr val="FFFF00"/>
                </a:solidFill>
                <a:latin typeface="Arial Black"/>
                <a:cs typeface="Arial Black"/>
              </a:rPr>
              <a:t>Medicaid</a:t>
            </a:r>
            <a:r>
              <a:rPr lang="en-US" b="1" dirty="0" smtClean="0">
                <a:solidFill>
                  <a:srgbClr val="990000"/>
                </a:solidFill>
                <a:latin typeface="Arial Black"/>
                <a:cs typeface="Arial Black"/>
              </a:rPr>
              <a:t> – </a:t>
            </a:r>
            <a:r>
              <a:rPr lang="en-US" b="1" dirty="0" smtClean="0">
                <a:solidFill>
                  <a:srgbClr val="990000"/>
                </a:solidFill>
                <a:cs typeface="Arial Black"/>
              </a:rPr>
              <a:t>No. enrolled estimated to be 59 million in 2014 or </a:t>
            </a:r>
            <a:r>
              <a:rPr lang="en-US" b="1" dirty="0" smtClean="0">
                <a:solidFill>
                  <a:srgbClr val="FFFF00"/>
                </a:solidFill>
                <a:cs typeface="Arial Black"/>
              </a:rPr>
              <a:t>15.7% of the population</a:t>
            </a:r>
          </a:p>
          <a:p>
            <a:r>
              <a:rPr lang="en-US" b="1" dirty="0" smtClean="0">
                <a:solidFill>
                  <a:schemeClr val="accent1"/>
                </a:solidFill>
                <a:cs typeface="Arial Black"/>
              </a:rPr>
              <a:t>Funded through ______ and ______ $$$$</a:t>
            </a:r>
          </a:p>
          <a:p>
            <a:r>
              <a:rPr lang="en-US" b="1" dirty="0" smtClean="0">
                <a:solidFill>
                  <a:schemeClr val="accent1"/>
                </a:solidFill>
                <a:cs typeface="Arial Black"/>
              </a:rPr>
              <a:t>Feds match state $$$</a:t>
            </a:r>
          </a:p>
        </p:txBody>
      </p:sp>
      <p:pic>
        <p:nvPicPr>
          <p:cNvPr id="4" name="Picture 3" descr="kendra-holloway.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93880" y="208500"/>
            <a:ext cx="1734493" cy="2511481"/>
          </a:xfrm>
          <a:prstGeom prst="rect">
            <a:avLst/>
          </a:prstGeom>
        </p:spPr>
      </p:pic>
    </p:spTree>
    <p:extLst>
      <p:ext uri="{BB962C8B-B14F-4D97-AF65-F5344CB8AC3E}">
        <p14:creationId xmlns:p14="http://schemas.microsoft.com/office/powerpoint/2010/main" xmlns="" val="3763197803"/>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3791"/>
            <a:ext cx="6508377" cy="588564"/>
          </a:xfrm>
        </p:spPr>
        <p:txBody>
          <a:bodyPr/>
          <a:lstStyle/>
          <a:p>
            <a:r>
              <a:rPr lang="en-US" dirty="0" smtClean="0"/>
              <a:t>Medicaid</a:t>
            </a:r>
            <a:endParaRPr lang="en-US" dirty="0"/>
          </a:p>
        </p:txBody>
      </p:sp>
      <p:sp>
        <p:nvSpPr>
          <p:cNvPr id="3" name="Content Placeholder 2"/>
          <p:cNvSpPr>
            <a:spLocks noGrp="1"/>
          </p:cNvSpPr>
          <p:nvPr>
            <p:ph idx="1"/>
          </p:nvPr>
        </p:nvSpPr>
        <p:spPr>
          <a:xfrm>
            <a:off x="497979" y="782567"/>
            <a:ext cx="6508377" cy="547395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Feds (ACA) require minimum Medicaid package</a:t>
            </a:r>
          </a:p>
          <a:p>
            <a:r>
              <a:rPr lang="en-US" b="1" dirty="0" smtClean="0"/>
              <a:t>Physician services</a:t>
            </a:r>
          </a:p>
          <a:p>
            <a:r>
              <a:rPr lang="en-US" b="1" dirty="0" smtClean="0"/>
              <a:t>Hospital</a:t>
            </a:r>
          </a:p>
          <a:p>
            <a:r>
              <a:rPr lang="en-US" b="1" dirty="0" smtClean="0"/>
              <a:t>Family planning</a:t>
            </a:r>
          </a:p>
          <a:p>
            <a:r>
              <a:rPr lang="en-US" b="1" dirty="0" smtClean="0"/>
              <a:t>Health center services</a:t>
            </a:r>
          </a:p>
          <a:p>
            <a:r>
              <a:rPr lang="en-US" b="1" dirty="0" smtClean="0"/>
              <a:t>Nursing facility services</a:t>
            </a:r>
          </a:p>
          <a:p>
            <a:r>
              <a:rPr lang="en-US" b="1" dirty="0" smtClean="0"/>
              <a:t>Children must receive early diagnostic tests</a:t>
            </a:r>
          </a:p>
          <a:p>
            <a:endParaRPr lang="en-US" dirty="0"/>
          </a:p>
        </p:txBody>
      </p:sp>
    </p:spTree>
    <p:extLst>
      <p:ext uri="{BB962C8B-B14F-4D97-AF65-F5344CB8AC3E}">
        <p14:creationId xmlns:p14="http://schemas.microsoft.com/office/powerpoint/2010/main" xmlns="" val="2351077628"/>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4"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06" y="192045"/>
            <a:ext cx="6508377" cy="553611"/>
          </a:xfrm>
        </p:spPr>
        <p:txBody>
          <a:bodyPr/>
          <a:lstStyle/>
          <a:p>
            <a:r>
              <a:rPr lang="en-US" dirty="0" smtClean="0"/>
              <a:t>C.H.I.P.</a:t>
            </a:r>
            <a:endParaRPr lang="en-US" dirty="0"/>
          </a:p>
        </p:txBody>
      </p:sp>
      <p:sp>
        <p:nvSpPr>
          <p:cNvPr id="3" name="Content Placeholder 2"/>
          <p:cNvSpPr>
            <a:spLocks noGrp="1"/>
          </p:cNvSpPr>
          <p:nvPr>
            <p:ph idx="1"/>
          </p:nvPr>
        </p:nvSpPr>
        <p:spPr>
          <a:xfrm>
            <a:off x="457199" y="864124"/>
            <a:ext cx="6508377" cy="5386574"/>
          </a:xfrm>
        </p:spPr>
        <p:txBody>
          <a:bodyPr>
            <a:normAutofit fontScale="85000" lnSpcReduction="20000"/>
          </a:bodyPr>
          <a:lstStyle/>
          <a:p>
            <a:r>
              <a:rPr lang="en-US" dirty="0" smtClean="0"/>
              <a:t>State </a:t>
            </a:r>
            <a:r>
              <a:rPr lang="en-US" b="1" dirty="0" smtClean="0"/>
              <a:t>C</a:t>
            </a:r>
            <a:r>
              <a:rPr lang="en-US" dirty="0" smtClean="0"/>
              <a:t>hildren </a:t>
            </a:r>
            <a:r>
              <a:rPr lang="en-US" b="1" dirty="0" smtClean="0"/>
              <a:t>H</a:t>
            </a:r>
            <a:r>
              <a:rPr lang="en-US" dirty="0" smtClean="0"/>
              <a:t>ealth </a:t>
            </a:r>
            <a:r>
              <a:rPr lang="en-US" b="1" dirty="0" smtClean="0"/>
              <a:t>I</a:t>
            </a:r>
            <a:r>
              <a:rPr lang="en-US" dirty="0" smtClean="0"/>
              <a:t>nsurance </a:t>
            </a:r>
            <a:r>
              <a:rPr lang="en-US" b="1" dirty="0" smtClean="0"/>
              <a:t>P</a:t>
            </a:r>
            <a:r>
              <a:rPr lang="en-US" dirty="0" smtClean="0"/>
              <a:t>rogram</a:t>
            </a:r>
          </a:p>
          <a:p>
            <a:r>
              <a:rPr lang="en-US" b="1" dirty="0" smtClean="0">
                <a:solidFill>
                  <a:schemeClr val="accent3"/>
                </a:solidFill>
              </a:rPr>
              <a:t>Younger than 19</a:t>
            </a:r>
          </a:p>
          <a:p>
            <a:r>
              <a:rPr lang="en-US" b="1" dirty="0" smtClean="0">
                <a:solidFill>
                  <a:schemeClr val="accent3"/>
                </a:solidFill>
              </a:rPr>
              <a:t>Income levels exceed Medicaid but not enough to buy private health insurance. </a:t>
            </a:r>
          </a:p>
          <a:p>
            <a:pPr marL="0" indent="0">
              <a:buNone/>
            </a:pPr>
            <a:r>
              <a:rPr lang="en-US" b="1" dirty="0" smtClean="0">
                <a:solidFill>
                  <a:schemeClr val="accent3"/>
                </a:solidFill>
              </a:rPr>
              <a:t>   (e.g. Florida – less than $2k per month or $24k per year</a:t>
            </a:r>
          </a:p>
          <a:p>
            <a:pPr marL="0" indent="0">
              <a:buNone/>
            </a:pPr>
            <a:r>
              <a:rPr lang="en-US" b="1" dirty="0" smtClean="0">
                <a:solidFill>
                  <a:schemeClr val="accent3"/>
                </a:solidFill>
              </a:rPr>
              <a:t>   Usually must be below the 200% poverty level</a:t>
            </a:r>
          </a:p>
          <a:p>
            <a:pPr marL="0" indent="0">
              <a:buNone/>
            </a:pPr>
            <a:r>
              <a:rPr lang="en-US" b="1" dirty="0" smtClean="0">
                <a:solidFill>
                  <a:schemeClr val="accent3"/>
                </a:solidFill>
              </a:rPr>
              <a:t>   NJ family of 3 making $37,000= poverty level</a:t>
            </a:r>
          </a:p>
          <a:p>
            <a:pPr marL="0" indent="0">
              <a:buNone/>
            </a:pPr>
            <a:r>
              <a:rPr lang="en-US" b="1" dirty="0" smtClean="0">
                <a:solidFill>
                  <a:schemeClr val="accent3"/>
                </a:solidFill>
              </a:rPr>
              <a:t>   So Chip eligibility would be family of 3 making less than     </a:t>
            </a:r>
          </a:p>
          <a:p>
            <a:pPr marL="0" indent="0">
              <a:buNone/>
            </a:pPr>
            <a:r>
              <a:rPr lang="en-US" b="1" dirty="0">
                <a:solidFill>
                  <a:schemeClr val="accent3"/>
                </a:solidFill>
              </a:rPr>
              <a:t> </a:t>
            </a:r>
            <a:r>
              <a:rPr lang="en-US" b="1" dirty="0" smtClean="0">
                <a:solidFill>
                  <a:schemeClr val="accent3"/>
                </a:solidFill>
              </a:rPr>
              <a:t>  $74,000</a:t>
            </a:r>
          </a:p>
          <a:p>
            <a:r>
              <a:rPr lang="en-US" b="1" dirty="0" smtClean="0">
                <a:solidFill>
                  <a:schemeClr val="accent3"/>
                </a:solidFill>
              </a:rPr>
              <a:t>Have to pay a small premium or co-pay depending on income. Covers immunization &amp; care for healthy babies at no cost</a:t>
            </a:r>
          </a:p>
          <a:p>
            <a:r>
              <a:rPr lang="en-US" b="1" dirty="0" smtClean="0">
                <a:solidFill>
                  <a:schemeClr val="accent3"/>
                </a:solidFill>
              </a:rPr>
              <a:t>2008 4.7 million children eligible for Medicaid and CHIP were not enrolled by their parents. </a:t>
            </a:r>
            <a:endParaRPr lang="en-US" b="1" dirty="0">
              <a:solidFill>
                <a:schemeClr val="accent3"/>
              </a:solidFill>
            </a:endParaRPr>
          </a:p>
        </p:txBody>
      </p:sp>
    </p:spTree>
    <p:extLst>
      <p:ext uri="{BB962C8B-B14F-4D97-AF65-F5344CB8AC3E}">
        <p14:creationId xmlns:p14="http://schemas.microsoft.com/office/powerpoint/2010/main" xmlns="" val="1726983349"/>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4"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59" y="-122528"/>
            <a:ext cx="6508377" cy="1143000"/>
          </a:xfrm>
        </p:spPr>
        <p:txBody>
          <a:bodyPr/>
          <a:lstStyle/>
          <a:p>
            <a:r>
              <a:rPr lang="en-US" dirty="0" smtClean="0"/>
              <a:t>Supplemental Plans</a:t>
            </a:r>
            <a:endParaRPr lang="en-US" dirty="0"/>
          </a:p>
        </p:txBody>
      </p:sp>
      <p:sp>
        <p:nvSpPr>
          <p:cNvPr id="3" name="Content Placeholder 2"/>
          <p:cNvSpPr>
            <a:spLocks noGrp="1"/>
          </p:cNvSpPr>
          <p:nvPr>
            <p:ph idx="1"/>
          </p:nvPr>
        </p:nvSpPr>
        <p:spPr>
          <a:xfrm>
            <a:off x="457199" y="1330158"/>
            <a:ext cx="6508377" cy="5345797"/>
          </a:xfrm>
        </p:spPr>
        <p:txBody>
          <a:bodyPr/>
          <a:lstStyle/>
          <a:p>
            <a:r>
              <a:rPr lang="en-US" dirty="0" smtClean="0"/>
              <a:t>Vision, </a:t>
            </a:r>
          </a:p>
          <a:p>
            <a:r>
              <a:rPr lang="en-US" dirty="0"/>
              <a:t>D</a:t>
            </a:r>
            <a:r>
              <a:rPr lang="en-US" dirty="0" smtClean="0"/>
              <a:t>ental, </a:t>
            </a:r>
          </a:p>
          <a:p>
            <a:r>
              <a:rPr lang="en-US" dirty="0"/>
              <a:t>D</a:t>
            </a:r>
            <a:r>
              <a:rPr lang="en-US" dirty="0" smtClean="0"/>
              <a:t>isability, </a:t>
            </a:r>
          </a:p>
          <a:p>
            <a:r>
              <a:rPr lang="en-US" dirty="0" smtClean="0"/>
              <a:t>Long term care insurance- elimination period (6 mos.)</a:t>
            </a:r>
          </a:p>
          <a:p>
            <a:r>
              <a:rPr lang="en-US" dirty="0" smtClean="0"/>
              <a:t>Travel, Accident Insurance, etc.</a:t>
            </a:r>
          </a:p>
        </p:txBody>
      </p:sp>
    </p:spTree>
    <p:extLst>
      <p:ext uri="{BB962C8B-B14F-4D97-AF65-F5344CB8AC3E}">
        <p14:creationId xmlns:p14="http://schemas.microsoft.com/office/powerpoint/2010/main" xmlns="" val="2532891575"/>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4"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64" y="203696"/>
            <a:ext cx="6508377" cy="623517"/>
          </a:xfrm>
        </p:spPr>
        <p:txBody>
          <a:bodyPr/>
          <a:lstStyle/>
          <a:p>
            <a:r>
              <a:rPr lang="en-US" dirty="0" smtClean="0"/>
              <a:t>Tax Advantaged Options</a:t>
            </a:r>
            <a:endParaRPr lang="en-US" dirty="0"/>
          </a:p>
        </p:txBody>
      </p:sp>
      <p:sp>
        <p:nvSpPr>
          <p:cNvPr id="3" name="Content Placeholder 2"/>
          <p:cNvSpPr>
            <a:spLocks noGrp="1"/>
          </p:cNvSpPr>
          <p:nvPr>
            <p:ph idx="1"/>
          </p:nvPr>
        </p:nvSpPr>
        <p:spPr>
          <a:xfrm>
            <a:off x="398943" y="846647"/>
            <a:ext cx="6508377" cy="5468131"/>
          </a:xfrm>
        </p:spPr>
        <p:txBody>
          <a:bodyPr>
            <a:normAutofit fontScale="92500" lnSpcReduction="10000"/>
          </a:bodyPr>
          <a:lstStyle/>
          <a:p>
            <a:r>
              <a:rPr lang="en-US" b="1" dirty="0" smtClean="0">
                <a:solidFill>
                  <a:schemeClr val="accent6"/>
                </a:solidFill>
              </a:rPr>
              <a:t>H______ S_______ A_________</a:t>
            </a:r>
          </a:p>
          <a:p>
            <a:pPr marL="0" indent="0">
              <a:buNone/>
            </a:pPr>
            <a:r>
              <a:rPr lang="en-US" b="1" dirty="0" smtClean="0">
                <a:solidFill>
                  <a:schemeClr val="accent6"/>
                </a:solidFill>
              </a:rPr>
              <a:t>Contribute with pretax dollars</a:t>
            </a:r>
          </a:p>
          <a:p>
            <a:pPr marL="0" indent="0">
              <a:buNone/>
            </a:pPr>
            <a:r>
              <a:rPr lang="en-US" b="1" dirty="0" smtClean="0">
                <a:solidFill>
                  <a:schemeClr val="accent6"/>
                </a:solidFill>
              </a:rPr>
              <a:t>$$$ used for medical expenses-e.g. deductibles, co-pays, LTC ins.</a:t>
            </a:r>
          </a:p>
          <a:p>
            <a:pPr marL="0" indent="0">
              <a:buNone/>
            </a:pPr>
            <a:r>
              <a:rPr lang="en-US" b="1" dirty="0" smtClean="0">
                <a:solidFill>
                  <a:schemeClr val="accent6"/>
                </a:solidFill>
              </a:rPr>
              <a:t>It must be paired with a high deductible qualified Health Ins. Plan.</a:t>
            </a:r>
          </a:p>
          <a:p>
            <a:pPr marL="0" indent="0">
              <a:buNone/>
            </a:pPr>
            <a:r>
              <a:rPr lang="en-US" b="1" dirty="0" smtClean="0">
                <a:solidFill>
                  <a:schemeClr val="accent6"/>
                </a:solidFill>
              </a:rPr>
              <a:t>Funds invested carry over from year to year. </a:t>
            </a:r>
          </a:p>
          <a:p>
            <a:pPr marL="0" indent="0">
              <a:buNone/>
            </a:pPr>
            <a:r>
              <a:rPr lang="en-US" b="1" dirty="0" smtClean="0">
                <a:solidFill>
                  <a:schemeClr val="accent6"/>
                </a:solidFill>
              </a:rPr>
              <a:t>After 65 if withdrawn, they are taxed. There is a penalty if they are withdrawn before age 65.  </a:t>
            </a:r>
            <a:endParaRPr lang="en-US" b="1" dirty="0">
              <a:solidFill>
                <a:schemeClr val="accent6"/>
              </a:solidFill>
            </a:endParaRPr>
          </a:p>
          <a:p>
            <a:r>
              <a:rPr lang="en-US" b="1" dirty="0" smtClean="0">
                <a:solidFill>
                  <a:schemeClr val="accent6"/>
                </a:solidFill>
              </a:rPr>
              <a:t>F______ S______A______- Funds deducted ______ -tax so there is a tax advantage.   They do not rollover.  If you don’t use them, you lose them.</a:t>
            </a:r>
          </a:p>
          <a:p>
            <a:r>
              <a:rPr lang="en-US" b="1" dirty="0" smtClean="0">
                <a:solidFill>
                  <a:schemeClr val="accent6"/>
                </a:solidFill>
              </a:rPr>
              <a:t>Can be used to cover dental, vision, prescriptions, orthodontics, etc. </a:t>
            </a:r>
          </a:p>
        </p:txBody>
      </p:sp>
    </p:spTree>
    <p:extLst>
      <p:ext uri="{BB962C8B-B14F-4D97-AF65-F5344CB8AC3E}">
        <p14:creationId xmlns:p14="http://schemas.microsoft.com/office/powerpoint/2010/main" xmlns="" val="3540910140"/>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4"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3013"/>
            <a:ext cx="6508377" cy="606040"/>
          </a:xfrm>
        </p:spPr>
        <p:txBody>
          <a:bodyPr/>
          <a:lstStyle/>
          <a:p>
            <a:r>
              <a:rPr lang="en-US" sz="2400" b="1" dirty="0" smtClean="0">
                <a:solidFill>
                  <a:schemeClr val="accent3"/>
                </a:solidFill>
              </a:rPr>
              <a:t>Health Insurance Reform</a:t>
            </a:r>
            <a:endParaRPr lang="en-US" sz="2400" b="1" dirty="0">
              <a:solidFill>
                <a:schemeClr val="accent3"/>
              </a:solidFill>
            </a:endParaRPr>
          </a:p>
        </p:txBody>
      </p:sp>
      <p:sp>
        <p:nvSpPr>
          <p:cNvPr id="3" name="Content Placeholder 2"/>
          <p:cNvSpPr>
            <a:spLocks noGrp="1"/>
          </p:cNvSpPr>
          <p:nvPr>
            <p:ph idx="1"/>
          </p:nvPr>
        </p:nvSpPr>
        <p:spPr>
          <a:xfrm>
            <a:off x="457199" y="735964"/>
            <a:ext cx="6508377" cy="5829308"/>
          </a:xfrm>
        </p:spPr>
        <p:txBody>
          <a:bodyPr>
            <a:normAutofit fontScale="85000" lnSpcReduction="20000"/>
          </a:bodyPr>
          <a:lstStyle/>
          <a:p>
            <a:pPr marL="0" indent="0">
              <a:buNone/>
            </a:pPr>
            <a:r>
              <a:rPr lang="en-US" dirty="0" smtClean="0">
                <a:solidFill>
                  <a:schemeClr val="accent1"/>
                </a:solidFill>
                <a:latin typeface="Arial Black"/>
                <a:cs typeface="Arial Black"/>
              </a:rPr>
              <a:t>Problems </a:t>
            </a:r>
          </a:p>
          <a:p>
            <a:r>
              <a:rPr lang="en-US" dirty="0" smtClean="0">
                <a:solidFill>
                  <a:schemeClr val="tx1"/>
                </a:solidFill>
                <a:latin typeface="+mj-lt"/>
                <a:cs typeface="Arial Black"/>
              </a:rPr>
              <a:t>Restricted to in-state policies</a:t>
            </a:r>
          </a:p>
          <a:p>
            <a:r>
              <a:rPr lang="en-US" dirty="0" smtClean="0"/>
              <a:t>Refusal of coverage</a:t>
            </a:r>
          </a:p>
          <a:p>
            <a:r>
              <a:rPr lang="en-US" dirty="0" smtClean="0"/>
              <a:t>Higher prices charged for pre-existing conditions</a:t>
            </a:r>
          </a:p>
          <a:p>
            <a:r>
              <a:rPr lang="en-US" dirty="0" smtClean="0"/>
              <a:t>Not everyone buys health insurance and do not pay their medical bills, the cost gets passed along to those with insurance or money</a:t>
            </a:r>
          </a:p>
          <a:p>
            <a:r>
              <a:rPr lang="en-US" dirty="0" smtClean="0"/>
              <a:t>Cash economy/tax evasion</a:t>
            </a:r>
          </a:p>
          <a:p>
            <a:r>
              <a:rPr lang="en-US" dirty="0"/>
              <a:t>D</a:t>
            </a:r>
            <a:r>
              <a:rPr lang="en-US" dirty="0" smtClean="0"/>
              <a:t>rop people for getting ill</a:t>
            </a:r>
          </a:p>
          <a:p>
            <a:r>
              <a:rPr lang="en-US" dirty="0" smtClean="0"/>
              <a:t>Lifetime caps </a:t>
            </a:r>
          </a:p>
          <a:p>
            <a:r>
              <a:rPr lang="en-US" dirty="0" smtClean="0"/>
              <a:t>Annual limits </a:t>
            </a:r>
          </a:p>
          <a:p>
            <a:r>
              <a:rPr lang="en-US" dirty="0" smtClean="0"/>
              <a:t>55-64 who lose their jobs/insurance (Medicare starts at 65) </a:t>
            </a:r>
          </a:p>
          <a:p>
            <a:r>
              <a:rPr lang="en-US" dirty="0" smtClean="0"/>
              <a:t>Fraudulent billing/companies</a:t>
            </a:r>
          </a:p>
          <a:p>
            <a:r>
              <a:rPr lang="en-US" dirty="0" smtClean="0"/>
              <a:t>Not enough doctors and specialists</a:t>
            </a:r>
            <a:endParaRPr lang="en-US" dirty="0"/>
          </a:p>
        </p:txBody>
      </p:sp>
      <p:pic>
        <p:nvPicPr>
          <p:cNvPr id="6" name="Picture 5" descr="j031696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49734" y="0"/>
            <a:ext cx="2694266" cy="2155413"/>
          </a:xfrm>
          <a:prstGeom prst="rect">
            <a:avLst/>
          </a:prstGeom>
        </p:spPr>
      </p:pic>
    </p:spTree>
    <p:extLst>
      <p:ext uri="{BB962C8B-B14F-4D97-AF65-F5344CB8AC3E}">
        <p14:creationId xmlns:p14="http://schemas.microsoft.com/office/powerpoint/2010/main" xmlns="" val="4285697214"/>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0" nodeType="clickEffect">
                                  <p:stCondLst>
                                    <p:cond delay="0"/>
                                  </p:stCondLst>
                                  <p:iterate type="lt">
                                    <p:tmPct val="10000"/>
                                  </p:iterate>
                                  <p:childTnLst>
                                    <p:animScale>
                                      <p:cBhvr>
                                        <p:cTn id="13" dur="250" autoRev="1" fill="hold">
                                          <p:stCondLst>
                                            <p:cond delay="0"/>
                                          </p:stCondLst>
                                        </p:cTn>
                                        <p:tgtEl>
                                          <p:spTgt spid="3">
                                            <p:txEl>
                                              <p:pRg st="0" end="0"/>
                                            </p:txEl>
                                          </p:spTgt>
                                        </p:tgtEl>
                                      </p:cBhvr>
                                      <p:to x="80000" y="100000"/>
                                    </p:animScale>
                                    <p:anim by="(#ppt_w*0.10)" calcmode="lin" valueType="num">
                                      <p:cBhvr>
                                        <p:cTn id="14" dur="250" autoRev="1" fill="hold">
                                          <p:stCondLst>
                                            <p:cond delay="0"/>
                                          </p:stCondLst>
                                        </p:cTn>
                                        <p:tgtEl>
                                          <p:spTgt spid="3">
                                            <p:txEl>
                                              <p:pRg st="0" end="0"/>
                                            </p:txEl>
                                          </p:spTgt>
                                        </p:tgtEl>
                                        <p:attrNameLst>
                                          <p:attrName>ppt_x</p:attrName>
                                        </p:attrNameLst>
                                      </p:cBhvr>
                                    </p:anim>
                                    <p:anim by="(-#ppt_w*0.10)" calcmode="lin" valueType="num">
                                      <p:cBhvr>
                                        <p:cTn id="15" dur="250" autoRev="1" fill="hold">
                                          <p:stCondLst>
                                            <p:cond delay="0"/>
                                          </p:stCondLst>
                                        </p:cTn>
                                        <p:tgtEl>
                                          <p:spTgt spid="3">
                                            <p:txEl>
                                              <p:pRg st="0" end="0"/>
                                            </p:txEl>
                                          </p:spTgt>
                                        </p:tgtEl>
                                        <p:attrNameLst>
                                          <p:attrName>ppt_y</p:attrName>
                                        </p:attrNameLst>
                                      </p:cBhvr>
                                    </p:anim>
                                    <p:animRot by="-480000">
                                      <p:cBhvr>
                                        <p:cTn id="16" dur="250" autoRev="1" fill="hold">
                                          <p:stCondLst>
                                            <p:cond delay="0"/>
                                          </p:stCondLst>
                                        </p:cTn>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grpId="0" nodeType="clickEffect">
                                  <p:stCondLst>
                                    <p:cond delay="0"/>
                                  </p:stCondLst>
                                  <p:iterate type="lt">
                                    <p:tmPct val="10000"/>
                                  </p:iterate>
                                  <p:childTnLst>
                                    <p:animScale>
                                      <p:cBhvr>
                                        <p:cTn id="20" dur="250" autoRev="1" fill="hold">
                                          <p:stCondLst>
                                            <p:cond delay="0"/>
                                          </p:stCondLst>
                                        </p:cTn>
                                        <p:tgtEl>
                                          <p:spTgt spid="3">
                                            <p:txEl>
                                              <p:pRg st="1" end="1"/>
                                            </p:txEl>
                                          </p:spTgt>
                                        </p:tgtEl>
                                      </p:cBhvr>
                                      <p:to x="80000" y="100000"/>
                                    </p:animScale>
                                    <p:anim by="(#ppt_w*0.10)" calcmode="lin" valueType="num">
                                      <p:cBhvr>
                                        <p:cTn id="21" dur="250" autoRev="1" fill="hold">
                                          <p:stCondLst>
                                            <p:cond delay="0"/>
                                          </p:stCondLst>
                                        </p:cTn>
                                        <p:tgtEl>
                                          <p:spTgt spid="3">
                                            <p:txEl>
                                              <p:pRg st="1" end="1"/>
                                            </p:txEl>
                                          </p:spTgt>
                                        </p:tgtEl>
                                        <p:attrNameLst>
                                          <p:attrName>ppt_x</p:attrName>
                                        </p:attrNameLst>
                                      </p:cBhvr>
                                    </p:anim>
                                    <p:anim by="(-#ppt_w*0.10)" calcmode="lin" valueType="num">
                                      <p:cBhvr>
                                        <p:cTn id="22" dur="250" autoRev="1" fill="hold">
                                          <p:stCondLst>
                                            <p:cond delay="0"/>
                                          </p:stCondLst>
                                        </p:cTn>
                                        <p:tgtEl>
                                          <p:spTgt spid="3">
                                            <p:txEl>
                                              <p:pRg st="1" end="1"/>
                                            </p:txEl>
                                          </p:spTgt>
                                        </p:tgtEl>
                                        <p:attrNameLst>
                                          <p:attrName>ppt_y</p:attrName>
                                        </p:attrNameLst>
                                      </p:cBhvr>
                                    </p:anim>
                                    <p:animRot by="-480000">
                                      <p:cBhvr>
                                        <p:cTn id="23" dur="250" autoRev="1"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6" presetClass="emph" presetSubtype="0" fill="hold" grpId="0" nodeType="clickEffect">
                                  <p:stCondLst>
                                    <p:cond delay="0"/>
                                  </p:stCondLst>
                                  <p:iterate type="lt">
                                    <p:tmPct val="10000"/>
                                  </p:iterate>
                                  <p:childTnLst>
                                    <p:animScale>
                                      <p:cBhvr>
                                        <p:cTn id="27" dur="250" autoRev="1" fill="hold">
                                          <p:stCondLst>
                                            <p:cond delay="0"/>
                                          </p:stCondLst>
                                        </p:cTn>
                                        <p:tgtEl>
                                          <p:spTgt spid="3">
                                            <p:txEl>
                                              <p:pRg st="2" end="2"/>
                                            </p:txEl>
                                          </p:spTgt>
                                        </p:tgtEl>
                                      </p:cBhvr>
                                      <p:to x="80000" y="100000"/>
                                    </p:animScale>
                                    <p:anim by="(#ppt_w*0.10)" calcmode="lin" valueType="num">
                                      <p:cBhvr>
                                        <p:cTn id="28" dur="250" autoRev="1" fill="hold">
                                          <p:stCondLst>
                                            <p:cond delay="0"/>
                                          </p:stCondLst>
                                        </p:cTn>
                                        <p:tgtEl>
                                          <p:spTgt spid="3">
                                            <p:txEl>
                                              <p:pRg st="2" end="2"/>
                                            </p:txEl>
                                          </p:spTgt>
                                        </p:tgtEl>
                                        <p:attrNameLst>
                                          <p:attrName>ppt_x</p:attrName>
                                        </p:attrNameLst>
                                      </p:cBhvr>
                                    </p:anim>
                                    <p:anim by="(-#ppt_w*0.10)" calcmode="lin" valueType="num">
                                      <p:cBhvr>
                                        <p:cTn id="29" dur="250" autoRev="1" fill="hold">
                                          <p:stCondLst>
                                            <p:cond delay="0"/>
                                          </p:stCondLst>
                                        </p:cTn>
                                        <p:tgtEl>
                                          <p:spTgt spid="3">
                                            <p:txEl>
                                              <p:pRg st="2" end="2"/>
                                            </p:txEl>
                                          </p:spTgt>
                                        </p:tgtEl>
                                        <p:attrNameLst>
                                          <p:attrName>ppt_y</p:attrName>
                                        </p:attrNameLst>
                                      </p:cBhvr>
                                    </p:anim>
                                    <p:animRot by="-480000">
                                      <p:cBhvr>
                                        <p:cTn id="30" dur="250" autoRev="1" fill="hold">
                                          <p:stCondLst>
                                            <p:cond delay="0"/>
                                          </p:stCondLst>
                                        </p:cTn>
                                        <p:tgtEl>
                                          <p:spTgt spid="3">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6" presetClass="emph" presetSubtype="0" fill="hold" grpId="0" nodeType="clickEffect">
                                  <p:stCondLst>
                                    <p:cond delay="0"/>
                                  </p:stCondLst>
                                  <p:iterate type="lt">
                                    <p:tmPct val="10000"/>
                                  </p:iterate>
                                  <p:childTnLst>
                                    <p:animScale>
                                      <p:cBhvr>
                                        <p:cTn id="34" dur="250" autoRev="1" fill="hold">
                                          <p:stCondLst>
                                            <p:cond delay="0"/>
                                          </p:stCondLst>
                                        </p:cTn>
                                        <p:tgtEl>
                                          <p:spTgt spid="3">
                                            <p:txEl>
                                              <p:pRg st="3" end="3"/>
                                            </p:txEl>
                                          </p:spTgt>
                                        </p:tgtEl>
                                      </p:cBhvr>
                                      <p:to x="80000" y="100000"/>
                                    </p:animScale>
                                    <p:anim by="(#ppt_w*0.10)" calcmode="lin" valueType="num">
                                      <p:cBhvr>
                                        <p:cTn id="35" dur="250" autoRev="1" fill="hold">
                                          <p:stCondLst>
                                            <p:cond delay="0"/>
                                          </p:stCondLst>
                                        </p:cTn>
                                        <p:tgtEl>
                                          <p:spTgt spid="3">
                                            <p:txEl>
                                              <p:pRg st="3" end="3"/>
                                            </p:txEl>
                                          </p:spTgt>
                                        </p:tgtEl>
                                        <p:attrNameLst>
                                          <p:attrName>ppt_x</p:attrName>
                                        </p:attrNameLst>
                                      </p:cBhvr>
                                    </p:anim>
                                    <p:anim by="(-#ppt_w*0.10)" calcmode="lin" valueType="num">
                                      <p:cBhvr>
                                        <p:cTn id="36" dur="250" autoRev="1" fill="hold">
                                          <p:stCondLst>
                                            <p:cond delay="0"/>
                                          </p:stCondLst>
                                        </p:cTn>
                                        <p:tgtEl>
                                          <p:spTgt spid="3">
                                            <p:txEl>
                                              <p:pRg st="3" end="3"/>
                                            </p:txEl>
                                          </p:spTgt>
                                        </p:tgtEl>
                                        <p:attrNameLst>
                                          <p:attrName>ppt_y</p:attrName>
                                        </p:attrNameLst>
                                      </p:cBhvr>
                                    </p:anim>
                                    <p:animRot by="-480000">
                                      <p:cBhvr>
                                        <p:cTn id="37" dur="250" autoRev="1" fill="hold">
                                          <p:stCondLst>
                                            <p:cond delay="0"/>
                                          </p:stCondLst>
                                        </p:cTn>
                                        <p:tgtEl>
                                          <p:spTgt spid="3">
                                            <p:txEl>
                                              <p:pRg st="3" end="3"/>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6" presetClass="emph" presetSubtype="0" fill="hold" grpId="0" nodeType="clickEffect">
                                  <p:stCondLst>
                                    <p:cond delay="0"/>
                                  </p:stCondLst>
                                  <p:iterate type="lt">
                                    <p:tmPct val="10000"/>
                                  </p:iterate>
                                  <p:childTnLst>
                                    <p:animScale>
                                      <p:cBhvr>
                                        <p:cTn id="41" dur="250" autoRev="1" fill="hold">
                                          <p:stCondLst>
                                            <p:cond delay="0"/>
                                          </p:stCondLst>
                                        </p:cTn>
                                        <p:tgtEl>
                                          <p:spTgt spid="3">
                                            <p:txEl>
                                              <p:pRg st="4" end="4"/>
                                            </p:txEl>
                                          </p:spTgt>
                                        </p:tgtEl>
                                      </p:cBhvr>
                                      <p:to x="80000" y="100000"/>
                                    </p:animScale>
                                    <p:anim by="(#ppt_w*0.10)" calcmode="lin" valueType="num">
                                      <p:cBhvr>
                                        <p:cTn id="42" dur="250" autoRev="1" fill="hold">
                                          <p:stCondLst>
                                            <p:cond delay="0"/>
                                          </p:stCondLst>
                                        </p:cTn>
                                        <p:tgtEl>
                                          <p:spTgt spid="3">
                                            <p:txEl>
                                              <p:pRg st="4" end="4"/>
                                            </p:txEl>
                                          </p:spTgt>
                                        </p:tgtEl>
                                        <p:attrNameLst>
                                          <p:attrName>ppt_x</p:attrName>
                                        </p:attrNameLst>
                                      </p:cBhvr>
                                    </p:anim>
                                    <p:anim by="(-#ppt_w*0.10)" calcmode="lin" valueType="num">
                                      <p:cBhvr>
                                        <p:cTn id="43" dur="250" autoRev="1" fill="hold">
                                          <p:stCondLst>
                                            <p:cond delay="0"/>
                                          </p:stCondLst>
                                        </p:cTn>
                                        <p:tgtEl>
                                          <p:spTgt spid="3">
                                            <p:txEl>
                                              <p:pRg st="4" end="4"/>
                                            </p:txEl>
                                          </p:spTgt>
                                        </p:tgtEl>
                                        <p:attrNameLst>
                                          <p:attrName>ppt_y</p:attrName>
                                        </p:attrNameLst>
                                      </p:cBhvr>
                                    </p:anim>
                                    <p:animRot by="-480000">
                                      <p:cBhvr>
                                        <p:cTn id="44" dur="250" autoRev="1" fill="hold">
                                          <p:stCondLst>
                                            <p:cond delay="0"/>
                                          </p:stCondLst>
                                        </p:cTn>
                                        <p:tgtEl>
                                          <p:spTgt spid="3">
                                            <p:txEl>
                                              <p:pRg st="4" end="4"/>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6" presetClass="emph" presetSubtype="0" fill="hold" grpId="0" nodeType="clickEffect">
                                  <p:stCondLst>
                                    <p:cond delay="0"/>
                                  </p:stCondLst>
                                  <p:iterate type="lt">
                                    <p:tmPct val="10000"/>
                                  </p:iterate>
                                  <p:childTnLst>
                                    <p:animScale>
                                      <p:cBhvr>
                                        <p:cTn id="48" dur="250" autoRev="1" fill="hold">
                                          <p:stCondLst>
                                            <p:cond delay="0"/>
                                          </p:stCondLst>
                                        </p:cTn>
                                        <p:tgtEl>
                                          <p:spTgt spid="3">
                                            <p:txEl>
                                              <p:pRg st="5" end="5"/>
                                            </p:txEl>
                                          </p:spTgt>
                                        </p:tgtEl>
                                      </p:cBhvr>
                                      <p:to x="80000" y="100000"/>
                                    </p:animScale>
                                    <p:anim by="(#ppt_w*0.10)" calcmode="lin" valueType="num">
                                      <p:cBhvr>
                                        <p:cTn id="49" dur="250" autoRev="1" fill="hold">
                                          <p:stCondLst>
                                            <p:cond delay="0"/>
                                          </p:stCondLst>
                                        </p:cTn>
                                        <p:tgtEl>
                                          <p:spTgt spid="3">
                                            <p:txEl>
                                              <p:pRg st="5" end="5"/>
                                            </p:txEl>
                                          </p:spTgt>
                                        </p:tgtEl>
                                        <p:attrNameLst>
                                          <p:attrName>ppt_x</p:attrName>
                                        </p:attrNameLst>
                                      </p:cBhvr>
                                    </p:anim>
                                    <p:anim by="(-#ppt_w*0.10)" calcmode="lin" valueType="num">
                                      <p:cBhvr>
                                        <p:cTn id="50" dur="250" autoRev="1" fill="hold">
                                          <p:stCondLst>
                                            <p:cond delay="0"/>
                                          </p:stCondLst>
                                        </p:cTn>
                                        <p:tgtEl>
                                          <p:spTgt spid="3">
                                            <p:txEl>
                                              <p:pRg st="5" end="5"/>
                                            </p:txEl>
                                          </p:spTgt>
                                        </p:tgtEl>
                                        <p:attrNameLst>
                                          <p:attrName>ppt_y</p:attrName>
                                        </p:attrNameLst>
                                      </p:cBhvr>
                                    </p:anim>
                                    <p:animRot by="-480000">
                                      <p:cBhvr>
                                        <p:cTn id="51" dur="250" autoRev="1" fill="hold">
                                          <p:stCondLst>
                                            <p:cond delay="0"/>
                                          </p:stCondLst>
                                        </p:cTn>
                                        <p:tgtEl>
                                          <p:spTgt spid="3">
                                            <p:txEl>
                                              <p:pRg st="5" end="5"/>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36" presetClass="emph" presetSubtype="0" fill="hold" grpId="0" nodeType="clickEffect">
                                  <p:stCondLst>
                                    <p:cond delay="0"/>
                                  </p:stCondLst>
                                  <p:iterate type="lt">
                                    <p:tmPct val="10000"/>
                                  </p:iterate>
                                  <p:childTnLst>
                                    <p:animScale>
                                      <p:cBhvr>
                                        <p:cTn id="55" dur="250" autoRev="1" fill="hold">
                                          <p:stCondLst>
                                            <p:cond delay="0"/>
                                          </p:stCondLst>
                                        </p:cTn>
                                        <p:tgtEl>
                                          <p:spTgt spid="3">
                                            <p:txEl>
                                              <p:pRg st="6" end="6"/>
                                            </p:txEl>
                                          </p:spTgt>
                                        </p:tgtEl>
                                      </p:cBhvr>
                                      <p:to x="80000" y="100000"/>
                                    </p:animScale>
                                    <p:anim by="(#ppt_w*0.10)" calcmode="lin" valueType="num">
                                      <p:cBhvr>
                                        <p:cTn id="56" dur="250" autoRev="1" fill="hold">
                                          <p:stCondLst>
                                            <p:cond delay="0"/>
                                          </p:stCondLst>
                                        </p:cTn>
                                        <p:tgtEl>
                                          <p:spTgt spid="3">
                                            <p:txEl>
                                              <p:pRg st="6" end="6"/>
                                            </p:txEl>
                                          </p:spTgt>
                                        </p:tgtEl>
                                        <p:attrNameLst>
                                          <p:attrName>ppt_x</p:attrName>
                                        </p:attrNameLst>
                                      </p:cBhvr>
                                    </p:anim>
                                    <p:anim by="(-#ppt_w*0.10)" calcmode="lin" valueType="num">
                                      <p:cBhvr>
                                        <p:cTn id="57" dur="250" autoRev="1" fill="hold">
                                          <p:stCondLst>
                                            <p:cond delay="0"/>
                                          </p:stCondLst>
                                        </p:cTn>
                                        <p:tgtEl>
                                          <p:spTgt spid="3">
                                            <p:txEl>
                                              <p:pRg st="6" end="6"/>
                                            </p:txEl>
                                          </p:spTgt>
                                        </p:tgtEl>
                                        <p:attrNameLst>
                                          <p:attrName>ppt_y</p:attrName>
                                        </p:attrNameLst>
                                      </p:cBhvr>
                                    </p:anim>
                                    <p:animRot by="-480000">
                                      <p:cBhvr>
                                        <p:cTn id="58" dur="250" autoRev="1" fill="hold">
                                          <p:stCondLst>
                                            <p:cond delay="0"/>
                                          </p:stCondLst>
                                        </p:cTn>
                                        <p:tgtEl>
                                          <p:spTgt spid="3">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6" presetClass="emph" presetSubtype="0" fill="hold" grpId="0" nodeType="clickEffect">
                                  <p:stCondLst>
                                    <p:cond delay="0"/>
                                  </p:stCondLst>
                                  <p:iterate type="lt">
                                    <p:tmPct val="10000"/>
                                  </p:iterate>
                                  <p:childTnLst>
                                    <p:animScale>
                                      <p:cBhvr>
                                        <p:cTn id="62" dur="250" autoRev="1" fill="hold">
                                          <p:stCondLst>
                                            <p:cond delay="0"/>
                                          </p:stCondLst>
                                        </p:cTn>
                                        <p:tgtEl>
                                          <p:spTgt spid="3">
                                            <p:txEl>
                                              <p:pRg st="7" end="7"/>
                                            </p:txEl>
                                          </p:spTgt>
                                        </p:tgtEl>
                                      </p:cBhvr>
                                      <p:to x="80000" y="100000"/>
                                    </p:animScale>
                                    <p:anim by="(#ppt_w*0.10)" calcmode="lin" valueType="num">
                                      <p:cBhvr>
                                        <p:cTn id="63" dur="250" autoRev="1" fill="hold">
                                          <p:stCondLst>
                                            <p:cond delay="0"/>
                                          </p:stCondLst>
                                        </p:cTn>
                                        <p:tgtEl>
                                          <p:spTgt spid="3">
                                            <p:txEl>
                                              <p:pRg st="7" end="7"/>
                                            </p:txEl>
                                          </p:spTgt>
                                        </p:tgtEl>
                                        <p:attrNameLst>
                                          <p:attrName>ppt_x</p:attrName>
                                        </p:attrNameLst>
                                      </p:cBhvr>
                                    </p:anim>
                                    <p:anim by="(-#ppt_w*0.10)" calcmode="lin" valueType="num">
                                      <p:cBhvr>
                                        <p:cTn id="64" dur="250" autoRev="1" fill="hold">
                                          <p:stCondLst>
                                            <p:cond delay="0"/>
                                          </p:stCondLst>
                                        </p:cTn>
                                        <p:tgtEl>
                                          <p:spTgt spid="3">
                                            <p:txEl>
                                              <p:pRg st="7" end="7"/>
                                            </p:txEl>
                                          </p:spTgt>
                                        </p:tgtEl>
                                        <p:attrNameLst>
                                          <p:attrName>ppt_y</p:attrName>
                                        </p:attrNameLst>
                                      </p:cBhvr>
                                    </p:anim>
                                    <p:animRot by="-480000">
                                      <p:cBhvr>
                                        <p:cTn id="65" dur="250" autoRev="1" fill="hold">
                                          <p:stCondLst>
                                            <p:cond delay="0"/>
                                          </p:stCondLst>
                                        </p:cTn>
                                        <p:tgtEl>
                                          <p:spTgt spid="3">
                                            <p:txEl>
                                              <p:pRg st="7" end="7"/>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36" presetClass="emph" presetSubtype="0" fill="hold" grpId="0" nodeType="clickEffect">
                                  <p:stCondLst>
                                    <p:cond delay="0"/>
                                  </p:stCondLst>
                                  <p:iterate type="lt">
                                    <p:tmPct val="10000"/>
                                  </p:iterate>
                                  <p:childTnLst>
                                    <p:animScale>
                                      <p:cBhvr>
                                        <p:cTn id="69" dur="250" autoRev="1" fill="hold">
                                          <p:stCondLst>
                                            <p:cond delay="0"/>
                                          </p:stCondLst>
                                        </p:cTn>
                                        <p:tgtEl>
                                          <p:spTgt spid="3">
                                            <p:txEl>
                                              <p:pRg st="8" end="8"/>
                                            </p:txEl>
                                          </p:spTgt>
                                        </p:tgtEl>
                                      </p:cBhvr>
                                      <p:to x="80000" y="100000"/>
                                    </p:animScale>
                                    <p:anim by="(#ppt_w*0.10)" calcmode="lin" valueType="num">
                                      <p:cBhvr>
                                        <p:cTn id="70" dur="250" autoRev="1" fill="hold">
                                          <p:stCondLst>
                                            <p:cond delay="0"/>
                                          </p:stCondLst>
                                        </p:cTn>
                                        <p:tgtEl>
                                          <p:spTgt spid="3">
                                            <p:txEl>
                                              <p:pRg st="8" end="8"/>
                                            </p:txEl>
                                          </p:spTgt>
                                        </p:tgtEl>
                                        <p:attrNameLst>
                                          <p:attrName>ppt_x</p:attrName>
                                        </p:attrNameLst>
                                      </p:cBhvr>
                                    </p:anim>
                                    <p:anim by="(-#ppt_w*0.10)" calcmode="lin" valueType="num">
                                      <p:cBhvr>
                                        <p:cTn id="71" dur="250" autoRev="1" fill="hold">
                                          <p:stCondLst>
                                            <p:cond delay="0"/>
                                          </p:stCondLst>
                                        </p:cTn>
                                        <p:tgtEl>
                                          <p:spTgt spid="3">
                                            <p:txEl>
                                              <p:pRg st="8" end="8"/>
                                            </p:txEl>
                                          </p:spTgt>
                                        </p:tgtEl>
                                        <p:attrNameLst>
                                          <p:attrName>ppt_y</p:attrName>
                                        </p:attrNameLst>
                                      </p:cBhvr>
                                    </p:anim>
                                    <p:animRot by="-480000">
                                      <p:cBhvr>
                                        <p:cTn id="72" dur="250" autoRev="1" fill="hold">
                                          <p:stCondLst>
                                            <p:cond delay="0"/>
                                          </p:stCondLst>
                                        </p:cTn>
                                        <p:tgtEl>
                                          <p:spTgt spid="3">
                                            <p:txEl>
                                              <p:pRg st="8" end="8"/>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6" presetClass="emph" presetSubtype="0" fill="hold" grpId="0" nodeType="clickEffect">
                                  <p:stCondLst>
                                    <p:cond delay="0"/>
                                  </p:stCondLst>
                                  <p:iterate type="lt">
                                    <p:tmPct val="10000"/>
                                  </p:iterate>
                                  <p:childTnLst>
                                    <p:animScale>
                                      <p:cBhvr>
                                        <p:cTn id="76" dur="250" autoRev="1" fill="hold">
                                          <p:stCondLst>
                                            <p:cond delay="0"/>
                                          </p:stCondLst>
                                        </p:cTn>
                                        <p:tgtEl>
                                          <p:spTgt spid="3">
                                            <p:txEl>
                                              <p:pRg st="9" end="9"/>
                                            </p:txEl>
                                          </p:spTgt>
                                        </p:tgtEl>
                                      </p:cBhvr>
                                      <p:to x="80000" y="100000"/>
                                    </p:animScale>
                                    <p:anim by="(#ppt_w*0.10)" calcmode="lin" valueType="num">
                                      <p:cBhvr>
                                        <p:cTn id="77" dur="250" autoRev="1" fill="hold">
                                          <p:stCondLst>
                                            <p:cond delay="0"/>
                                          </p:stCondLst>
                                        </p:cTn>
                                        <p:tgtEl>
                                          <p:spTgt spid="3">
                                            <p:txEl>
                                              <p:pRg st="9" end="9"/>
                                            </p:txEl>
                                          </p:spTgt>
                                        </p:tgtEl>
                                        <p:attrNameLst>
                                          <p:attrName>ppt_x</p:attrName>
                                        </p:attrNameLst>
                                      </p:cBhvr>
                                    </p:anim>
                                    <p:anim by="(-#ppt_w*0.10)" calcmode="lin" valueType="num">
                                      <p:cBhvr>
                                        <p:cTn id="78" dur="250" autoRev="1" fill="hold">
                                          <p:stCondLst>
                                            <p:cond delay="0"/>
                                          </p:stCondLst>
                                        </p:cTn>
                                        <p:tgtEl>
                                          <p:spTgt spid="3">
                                            <p:txEl>
                                              <p:pRg st="9" end="9"/>
                                            </p:txEl>
                                          </p:spTgt>
                                        </p:tgtEl>
                                        <p:attrNameLst>
                                          <p:attrName>ppt_y</p:attrName>
                                        </p:attrNameLst>
                                      </p:cBhvr>
                                    </p:anim>
                                    <p:animRot by="-480000">
                                      <p:cBhvr>
                                        <p:cTn id="79" dur="250" autoRev="1" fill="hold">
                                          <p:stCondLst>
                                            <p:cond delay="0"/>
                                          </p:stCondLst>
                                        </p:cTn>
                                        <p:tgtEl>
                                          <p:spTgt spid="3">
                                            <p:txEl>
                                              <p:pRg st="9" end="9"/>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36" presetClass="emph" presetSubtype="0" fill="hold" grpId="0" nodeType="clickEffect">
                                  <p:stCondLst>
                                    <p:cond delay="0"/>
                                  </p:stCondLst>
                                  <p:iterate type="lt">
                                    <p:tmPct val="10000"/>
                                  </p:iterate>
                                  <p:childTnLst>
                                    <p:animScale>
                                      <p:cBhvr>
                                        <p:cTn id="83" dur="250" autoRev="1" fill="hold">
                                          <p:stCondLst>
                                            <p:cond delay="0"/>
                                          </p:stCondLst>
                                        </p:cTn>
                                        <p:tgtEl>
                                          <p:spTgt spid="3">
                                            <p:txEl>
                                              <p:pRg st="10" end="10"/>
                                            </p:txEl>
                                          </p:spTgt>
                                        </p:tgtEl>
                                      </p:cBhvr>
                                      <p:to x="80000" y="100000"/>
                                    </p:animScale>
                                    <p:anim by="(#ppt_w*0.10)" calcmode="lin" valueType="num">
                                      <p:cBhvr>
                                        <p:cTn id="84" dur="250" autoRev="1" fill="hold">
                                          <p:stCondLst>
                                            <p:cond delay="0"/>
                                          </p:stCondLst>
                                        </p:cTn>
                                        <p:tgtEl>
                                          <p:spTgt spid="3">
                                            <p:txEl>
                                              <p:pRg st="10" end="10"/>
                                            </p:txEl>
                                          </p:spTgt>
                                        </p:tgtEl>
                                        <p:attrNameLst>
                                          <p:attrName>ppt_x</p:attrName>
                                        </p:attrNameLst>
                                      </p:cBhvr>
                                    </p:anim>
                                    <p:anim by="(-#ppt_w*0.10)" calcmode="lin" valueType="num">
                                      <p:cBhvr>
                                        <p:cTn id="85" dur="250" autoRev="1" fill="hold">
                                          <p:stCondLst>
                                            <p:cond delay="0"/>
                                          </p:stCondLst>
                                        </p:cTn>
                                        <p:tgtEl>
                                          <p:spTgt spid="3">
                                            <p:txEl>
                                              <p:pRg st="10" end="10"/>
                                            </p:txEl>
                                          </p:spTgt>
                                        </p:tgtEl>
                                        <p:attrNameLst>
                                          <p:attrName>ppt_y</p:attrName>
                                        </p:attrNameLst>
                                      </p:cBhvr>
                                    </p:anim>
                                    <p:animRot by="-480000">
                                      <p:cBhvr>
                                        <p:cTn id="86" dur="250" autoRev="1" fill="hold">
                                          <p:stCondLst>
                                            <p:cond delay="0"/>
                                          </p:stCondLst>
                                        </p:cTn>
                                        <p:tgtEl>
                                          <p:spTgt spid="3">
                                            <p:txEl>
                                              <p:pRg st="10" end="10"/>
                                            </p:txEl>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36" presetClass="emph" presetSubtype="0" fill="hold" grpId="0" nodeType="clickEffect">
                                  <p:stCondLst>
                                    <p:cond delay="0"/>
                                  </p:stCondLst>
                                  <p:iterate type="lt">
                                    <p:tmPct val="10000"/>
                                  </p:iterate>
                                  <p:childTnLst>
                                    <p:animScale>
                                      <p:cBhvr>
                                        <p:cTn id="90" dur="250" autoRev="1" fill="hold">
                                          <p:stCondLst>
                                            <p:cond delay="0"/>
                                          </p:stCondLst>
                                        </p:cTn>
                                        <p:tgtEl>
                                          <p:spTgt spid="3">
                                            <p:txEl>
                                              <p:pRg st="11" end="11"/>
                                            </p:txEl>
                                          </p:spTgt>
                                        </p:tgtEl>
                                      </p:cBhvr>
                                      <p:to x="80000" y="100000"/>
                                    </p:animScale>
                                    <p:anim by="(#ppt_w*0.10)" calcmode="lin" valueType="num">
                                      <p:cBhvr>
                                        <p:cTn id="91" dur="250" autoRev="1" fill="hold">
                                          <p:stCondLst>
                                            <p:cond delay="0"/>
                                          </p:stCondLst>
                                        </p:cTn>
                                        <p:tgtEl>
                                          <p:spTgt spid="3">
                                            <p:txEl>
                                              <p:pRg st="11" end="11"/>
                                            </p:txEl>
                                          </p:spTgt>
                                        </p:tgtEl>
                                        <p:attrNameLst>
                                          <p:attrName>ppt_x</p:attrName>
                                        </p:attrNameLst>
                                      </p:cBhvr>
                                    </p:anim>
                                    <p:anim by="(-#ppt_w*0.10)" calcmode="lin" valueType="num">
                                      <p:cBhvr>
                                        <p:cTn id="92" dur="250" autoRev="1" fill="hold">
                                          <p:stCondLst>
                                            <p:cond delay="0"/>
                                          </p:stCondLst>
                                        </p:cTn>
                                        <p:tgtEl>
                                          <p:spTgt spid="3">
                                            <p:txEl>
                                              <p:pRg st="11" end="11"/>
                                            </p:txEl>
                                          </p:spTgt>
                                        </p:tgtEl>
                                        <p:attrNameLst>
                                          <p:attrName>ppt_y</p:attrName>
                                        </p:attrNameLst>
                                      </p:cBhvr>
                                    </p:anim>
                                    <p:animRot by="-480000">
                                      <p:cBhvr>
                                        <p:cTn id="93" dur="250" autoRev="1" fill="hold">
                                          <p:stCondLst>
                                            <p:cond delay="0"/>
                                          </p:stCondLst>
                                        </p:cTn>
                                        <p:tgtEl>
                                          <p:spTgt spid="3">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649"/>
            <a:ext cx="5310140" cy="530309"/>
          </a:xfrm>
        </p:spPr>
        <p:txBody>
          <a:bodyPr/>
          <a:lstStyle/>
          <a:p>
            <a:r>
              <a:rPr lang="en-US" sz="2400" b="1" i="1" dirty="0" smtClean="0"/>
              <a:t>History of Health Insurance</a:t>
            </a:r>
            <a:endParaRPr lang="en-US" sz="2400" b="1" i="1" dirty="0"/>
          </a:p>
        </p:txBody>
      </p:sp>
      <p:sp>
        <p:nvSpPr>
          <p:cNvPr id="3" name="Content Placeholder 2"/>
          <p:cNvSpPr>
            <a:spLocks noGrp="1"/>
          </p:cNvSpPr>
          <p:nvPr>
            <p:ph idx="1"/>
          </p:nvPr>
        </p:nvSpPr>
        <p:spPr>
          <a:xfrm>
            <a:off x="393118" y="768958"/>
            <a:ext cx="6508377" cy="550504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t>Re: </a:t>
            </a:r>
            <a:r>
              <a:rPr lang="en-US" b="1" i="1" dirty="0"/>
              <a:t>As healthcare cost </a:t>
            </a:r>
            <a:r>
              <a:rPr lang="en-US" b="1" i="1" dirty="0">
                <a:solidFill>
                  <a:srgbClr val="FFD491"/>
                </a:solidFill>
              </a:rPr>
              <a:t>increased</a:t>
            </a:r>
            <a:r>
              <a:rPr lang="en-US" b="1" i="1" dirty="0">
                <a:solidFill>
                  <a:srgbClr val="DBDBDB"/>
                </a:solidFill>
              </a:rPr>
              <a:t>, </a:t>
            </a:r>
            <a:r>
              <a:rPr lang="en-US" b="1" i="1" dirty="0"/>
              <a:t>there was a </a:t>
            </a:r>
            <a:r>
              <a:rPr lang="en-US" b="1" i="1" dirty="0">
                <a:solidFill>
                  <a:schemeClr val="accent4">
                    <a:lumMod val="40000"/>
                    <a:lumOff val="60000"/>
                  </a:schemeClr>
                </a:solidFill>
              </a:rPr>
              <a:t>market</a:t>
            </a:r>
            <a:r>
              <a:rPr lang="en-US" b="1" i="1" dirty="0"/>
              <a:t> for health ins. </a:t>
            </a:r>
            <a:r>
              <a:rPr lang="en-US" b="1" i="1" dirty="0" smtClean="0"/>
              <a:t>Primarily </a:t>
            </a:r>
            <a:r>
              <a:rPr lang="en-US" b="1" i="1" dirty="0"/>
              <a:t>via group </a:t>
            </a:r>
            <a:r>
              <a:rPr lang="en-US" b="1" i="1" dirty="0" smtClean="0"/>
              <a:t>plans.</a:t>
            </a:r>
          </a:p>
          <a:p>
            <a:r>
              <a:rPr lang="en-US" b="1" i="1" dirty="0" smtClean="0"/>
              <a:t>Until 1970s- insurance was an indemnity plan i.e. set fees for service e.g. visit $60.</a:t>
            </a:r>
          </a:p>
          <a:p>
            <a:r>
              <a:rPr lang="en-US" b="1" i="1" dirty="0" smtClean="0">
                <a:solidFill>
                  <a:srgbClr val="FFD491"/>
                </a:solidFill>
              </a:rPr>
              <a:t>________________</a:t>
            </a:r>
            <a:r>
              <a:rPr lang="en-US" b="1" i="1" dirty="0" smtClean="0"/>
              <a:t>changed that- managed care now determines which services will be covered, not the doctor. </a:t>
            </a:r>
          </a:p>
          <a:p>
            <a:r>
              <a:rPr lang="en-US" b="1" i="1" dirty="0" smtClean="0"/>
              <a:t>As of 2010, ___% get health ins. through their employers, majority of the rest via group plans, e.g. AARP, AAA, etc.  Non- group plans, i.e. individual plans are cost prohibitive.</a:t>
            </a:r>
          </a:p>
          <a:p>
            <a:endParaRPr lang="en-US" b="1" i="1" dirty="0" smtClean="0"/>
          </a:p>
          <a:p>
            <a:endParaRPr lang="en-US" dirty="0"/>
          </a:p>
        </p:txBody>
      </p:sp>
      <p:pic>
        <p:nvPicPr>
          <p:cNvPr id="5" name="Picture 4" descr="health insurance.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0468" y="570781"/>
            <a:ext cx="1389576" cy="1042182"/>
          </a:xfrm>
          <a:prstGeom prst="rect">
            <a:avLst/>
          </a:prstGeom>
        </p:spPr>
      </p:pic>
    </p:spTree>
    <p:extLst>
      <p:ext uri="{BB962C8B-B14F-4D97-AF65-F5344CB8AC3E}">
        <p14:creationId xmlns:p14="http://schemas.microsoft.com/office/powerpoint/2010/main" xmlns="" val="2149904506"/>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5415"/>
            <a:ext cx="6508377" cy="528430"/>
          </a:xfrm>
        </p:spPr>
        <p:txBody>
          <a:bodyPr/>
          <a:lstStyle/>
          <a:p>
            <a:r>
              <a:rPr lang="en-US" dirty="0" smtClean="0"/>
              <a:t>COSTS OF HEALTHCARE</a:t>
            </a:r>
            <a:endParaRPr lang="en-US" dirty="0"/>
          </a:p>
        </p:txBody>
      </p:sp>
      <p:sp>
        <p:nvSpPr>
          <p:cNvPr id="3" name="Content Placeholder 2"/>
          <p:cNvSpPr>
            <a:spLocks noGrp="1"/>
          </p:cNvSpPr>
          <p:nvPr>
            <p:ph idx="1"/>
          </p:nvPr>
        </p:nvSpPr>
        <p:spPr>
          <a:xfrm>
            <a:off x="457199" y="713846"/>
            <a:ext cx="6508377" cy="5412318"/>
          </a:xfrm>
        </p:spPr>
        <p:txBody>
          <a:bodyPr>
            <a:normAutofit/>
          </a:bodyPr>
          <a:lstStyle/>
          <a:p>
            <a:pPr lvl="0"/>
            <a:r>
              <a:rPr lang="en-US" dirty="0"/>
              <a:t>Fixing a broken leg can cost up to </a:t>
            </a:r>
            <a:r>
              <a:rPr lang="en-US" b="1" dirty="0">
                <a:solidFill>
                  <a:srgbClr val="008000"/>
                </a:solidFill>
              </a:rPr>
              <a:t>$7,500</a:t>
            </a:r>
          </a:p>
          <a:p>
            <a:pPr lvl="0"/>
            <a:r>
              <a:rPr lang="en-US" dirty="0"/>
              <a:t>The average cost of a 3-day hospital stay is around </a:t>
            </a:r>
            <a:r>
              <a:rPr lang="en-US" b="1" dirty="0">
                <a:solidFill>
                  <a:srgbClr val="008000"/>
                </a:solidFill>
              </a:rPr>
              <a:t>$</a:t>
            </a:r>
            <a:r>
              <a:rPr lang="en-US" b="1" dirty="0" smtClean="0">
                <a:solidFill>
                  <a:srgbClr val="008000"/>
                </a:solidFill>
              </a:rPr>
              <a:t>30,000</a:t>
            </a:r>
          </a:p>
          <a:p>
            <a:r>
              <a:rPr lang="en-US" dirty="0" smtClean="0"/>
              <a:t>Comprehensive </a:t>
            </a:r>
            <a:r>
              <a:rPr lang="en-US" dirty="0"/>
              <a:t>cancer care can </a:t>
            </a:r>
            <a:r>
              <a:rPr lang="en-US" dirty="0" smtClean="0"/>
              <a:t>easily exceed </a:t>
            </a:r>
            <a:r>
              <a:rPr lang="en-US" b="1" dirty="0" smtClean="0">
                <a:solidFill>
                  <a:srgbClr val="008000"/>
                </a:solidFill>
              </a:rPr>
              <a:t>$100,000</a:t>
            </a:r>
            <a:r>
              <a:rPr lang="en-US" dirty="0" smtClean="0"/>
              <a:t>  (</a:t>
            </a:r>
            <a:r>
              <a:rPr lang="en-US" dirty="0" err="1" smtClean="0"/>
              <a:t>healthcare.gov</a:t>
            </a:r>
            <a:r>
              <a:rPr lang="en-US" dirty="0" smtClean="0"/>
              <a:t>)</a:t>
            </a:r>
          </a:p>
          <a:p>
            <a:r>
              <a:rPr lang="en-US" dirty="0"/>
              <a:t>Root </a:t>
            </a:r>
            <a:r>
              <a:rPr lang="en-US" dirty="0" smtClean="0"/>
              <a:t>canal </a:t>
            </a:r>
            <a:r>
              <a:rPr lang="en-US" b="1" dirty="0" smtClean="0">
                <a:solidFill>
                  <a:srgbClr val="008000"/>
                </a:solidFill>
              </a:rPr>
              <a:t>$</a:t>
            </a:r>
            <a:r>
              <a:rPr lang="en-US" b="1" dirty="0">
                <a:solidFill>
                  <a:srgbClr val="008000"/>
                </a:solidFill>
              </a:rPr>
              <a:t>300</a:t>
            </a:r>
            <a:r>
              <a:rPr lang="en-US" b="1" dirty="0" smtClean="0">
                <a:solidFill>
                  <a:srgbClr val="008000"/>
                </a:solidFill>
              </a:rPr>
              <a:t>-$2000</a:t>
            </a:r>
            <a:r>
              <a:rPr lang="en-US" b="1" dirty="0">
                <a:solidFill>
                  <a:srgbClr val="008000"/>
                </a:solidFill>
              </a:rPr>
              <a:t>. </a:t>
            </a:r>
            <a:endParaRPr lang="en-US" b="1" dirty="0" smtClean="0">
              <a:solidFill>
                <a:srgbClr val="008000"/>
              </a:solidFill>
            </a:endParaRPr>
          </a:p>
          <a:p>
            <a:r>
              <a:rPr lang="en-US" dirty="0" smtClean="0"/>
              <a:t>Crowns </a:t>
            </a:r>
            <a:r>
              <a:rPr lang="en-US" dirty="0"/>
              <a:t>cost </a:t>
            </a:r>
            <a:r>
              <a:rPr lang="en-US" b="1" dirty="0">
                <a:solidFill>
                  <a:srgbClr val="008000"/>
                </a:solidFill>
              </a:rPr>
              <a:t>$500</a:t>
            </a:r>
            <a:r>
              <a:rPr lang="en-US" b="1" dirty="0" smtClean="0">
                <a:solidFill>
                  <a:srgbClr val="008000"/>
                </a:solidFill>
              </a:rPr>
              <a:t>-$3000</a:t>
            </a:r>
            <a:r>
              <a:rPr lang="en-US" dirty="0"/>
              <a:t>. </a:t>
            </a:r>
          </a:p>
          <a:p>
            <a:r>
              <a:rPr lang="en-US" dirty="0"/>
              <a:t>D</a:t>
            </a:r>
            <a:r>
              <a:rPr lang="en-US" dirty="0" smtClean="0"/>
              <a:t>ental </a:t>
            </a:r>
            <a:r>
              <a:rPr lang="en-US" dirty="0"/>
              <a:t>fillings cost</a:t>
            </a:r>
            <a:r>
              <a:rPr lang="en-US" dirty="0">
                <a:solidFill>
                  <a:srgbClr val="008000"/>
                </a:solidFill>
              </a:rPr>
              <a:t> </a:t>
            </a:r>
            <a:r>
              <a:rPr lang="en-US" b="1" dirty="0">
                <a:solidFill>
                  <a:srgbClr val="008000"/>
                </a:solidFill>
              </a:rPr>
              <a:t>$90</a:t>
            </a:r>
            <a:r>
              <a:rPr lang="en-US" b="1" dirty="0" smtClean="0">
                <a:solidFill>
                  <a:srgbClr val="008000"/>
                </a:solidFill>
              </a:rPr>
              <a:t>-$300</a:t>
            </a:r>
            <a:r>
              <a:rPr lang="en-US" dirty="0"/>
              <a:t>. </a:t>
            </a:r>
            <a:r>
              <a:rPr lang="en-US" dirty="0" smtClean="0"/>
              <a:t>(</a:t>
            </a:r>
            <a:r>
              <a:rPr lang="en-US" dirty="0" err="1" smtClean="0"/>
              <a:t>authoritydental.org</a:t>
            </a:r>
            <a:r>
              <a:rPr lang="en-US" dirty="0" smtClean="0"/>
              <a:t>)</a:t>
            </a:r>
          </a:p>
          <a:p>
            <a:r>
              <a:rPr lang="en-US" dirty="0" smtClean="0"/>
              <a:t>The above costs indicate the need to be properly insured. </a:t>
            </a:r>
            <a:endParaRPr lang="en-US" dirty="0"/>
          </a:p>
          <a:p>
            <a:r>
              <a:rPr lang="en-US" dirty="0" smtClean="0"/>
              <a:t>Coverage is available through private and government plans</a:t>
            </a:r>
            <a:endParaRPr lang="en-US" dirty="0"/>
          </a:p>
          <a:p>
            <a:endParaRPr lang="en-US" dirty="0"/>
          </a:p>
        </p:txBody>
      </p:sp>
      <p:pic>
        <p:nvPicPr>
          <p:cNvPr id="4" name="Picture 3" descr="hospital-empty.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67064" y="69649"/>
            <a:ext cx="2790450" cy="1858657"/>
          </a:xfrm>
          <a:prstGeom prst="rect">
            <a:avLst/>
          </a:prstGeom>
        </p:spPr>
      </p:pic>
      <p:pic>
        <p:nvPicPr>
          <p:cNvPr id="9" name="Picture 8" descr="CC00054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89001" y="2326947"/>
            <a:ext cx="553149" cy="797280"/>
          </a:xfrm>
          <a:prstGeom prst="rect">
            <a:avLst/>
          </a:prstGeom>
        </p:spPr>
      </p:pic>
      <p:pic>
        <p:nvPicPr>
          <p:cNvPr id="11" name="Picture 10" descr="CC00054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25874" y="2326947"/>
            <a:ext cx="553149" cy="797280"/>
          </a:xfrm>
          <a:prstGeom prst="rect">
            <a:avLst/>
          </a:prstGeom>
        </p:spPr>
      </p:pic>
      <p:pic>
        <p:nvPicPr>
          <p:cNvPr id="12" name="Picture 11" descr="CC00054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90327" y="2326947"/>
            <a:ext cx="553149" cy="797280"/>
          </a:xfrm>
          <a:prstGeom prst="rect">
            <a:avLst/>
          </a:prstGeom>
        </p:spPr>
      </p:pic>
    </p:spTree>
    <p:extLst>
      <p:ext uri="{BB962C8B-B14F-4D97-AF65-F5344CB8AC3E}">
        <p14:creationId xmlns:p14="http://schemas.microsoft.com/office/powerpoint/2010/main" xmlns="" val="3057334963"/>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6"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9546"/>
            <a:ext cx="6508377" cy="1587213"/>
          </a:xfrm>
          <a:solidFill>
            <a:schemeClr val="accent1"/>
          </a:solidFill>
        </p:spPr>
        <p:txBody>
          <a:bodyPr/>
          <a:lstStyle/>
          <a:p>
            <a:r>
              <a:rPr lang="en-US" b="1" dirty="0">
                <a:solidFill>
                  <a:schemeClr val="tx2"/>
                </a:solidFill>
              </a:rPr>
              <a:t>Universal </a:t>
            </a:r>
            <a:r>
              <a:rPr lang="en-US" b="1" dirty="0" smtClean="0">
                <a:solidFill>
                  <a:schemeClr val="tx2"/>
                </a:solidFill>
              </a:rPr>
              <a:t>Healthcare</a:t>
            </a:r>
            <a:r>
              <a:rPr lang="en-US" b="1" dirty="0" smtClean="0">
                <a:solidFill>
                  <a:srgbClr val="FF6700"/>
                </a:solidFill>
              </a:rPr>
              <a:t/>
            </a:r>
            <a:br>
              <a:rPr lang="en-US" b="1" dirty="0" smtClean="0">
                <a:solidFill>
                  <a:srgbClr val="FF6700"/>
                </a:solidFill>
              </a:rPr>
            </a:br>
            <a:r>
              <a:rPr lang="en-US" b="1" dirty="0" smtClean="0">
                <a:solidFill>
                  <a:schemeClr val="bg1"/>
                </a:solidFill>
              </a:rPr>
              <a:t>Is this the answer? </a:t>
            </a:r>
            <a:r>
              <a:rPr lang="en-US" b="1" dirty="0" smtClean="0"/>
              <a:t/>
            </a:r>
            <a:br>
              <a:rPr lang="en-US" b="1" dirty="0" smtClean="0"/>
            </a:br>
            <a:r>
              <a:rPr lang="en-US" b="1" dirty="0" smtClean="0">
                <a:solidFill>
                  <a:schemeClr val="tx1"/>
                </a:solidFill>
              </a:rPr>
              <a:t>Pros/Cons</a:t>
            </a:r>
            <a:endParaRPr lang="en-US" dirty="0">
              <a:solidFill>
                <a:schemeClr val="tx1"/>
              </a:solidFill>
            </a:endParaRPr>
          </a:p>
        </p:txBody>
      </p:sp>
      <p:sp>
        <p:nvSpPr>
          <p:cNvPr id="3" name="Content Placeholder 2"/>
          <p:cNvSpPr>
            <a:spLocks noGrp="1"/>
          </p:cNvSpPr>
          <p:nvPr>
            <p:ph idx="1"/>
          </p:nvPr>
        </p:nvSpPr>
        <p:spPr>
          <a:xfrm>
            <a:off x="457199" y="1730156"/>
            <a:ext cx="8556477" cy="5127844"/>
          </a:xfrm>
          <a:solidFill>
            <a:srgbClr val="69BDFF"/>
          </a:solidFill>
        </p:spPr>
        <p:txBody>
          <a:bodyPr>
            <a:normAutofit fontScale="25000" lnSpcReduction="20000"/>
          </a:bodyPr>
          <a:lstStyle/>
          <a:p>
            <a:endParaRPr lang="en-US" b="1" dirty="0">
              <a:solidFill>
                <a:srgbClr val="FF6700"/>
              </a:solidFill>
            </a:endParaRPr>
          </a:p>
          <a:p>
            <a:r>
              <a:rPr lang="en-US" sz="8000" b="1" dirty="0">
                <a:solidFill>
                  <a:schemeClr val="accent1"/>
                </a:solidFill>
              </a:rPr>
              <a:t>For: </a:t>
            </a:r>
          </a:p>
          <a:p>
            <a:pPr marL="342900" indent="-342900">
              <a:buFont typeface="Arial"/>
              <a:buChar char="•"/>
            </a:pPr>
            <a:r>
              <a:rPr lang="en-US" sz="7200" b="1" dirty="0"/>
              <a:t>All citizens should have access to affordable </a:t>
            </a:r>
            <a:r>
              <a:rPr lang="en-US" sz="7200" b="1" dirty="0" smtClean="0"/>
              <a:t>healthcare (Is this a right?)</a:t>
            </a:r>
            <a:endParaRPr lang="en-US" sz="7200" b="1" dirty="0"/>
          </a:p>
          <a:p>
            <a:pPr marL="342900" indent="-342900">
              <a:buFont typeface="Arial"/>
              <a:buChar char="•"/>
            </a:pPr>
            <a:r>
              <a:rPr lang="en-US" sz="7200" b="1" dirty="0" smtClean="0"/>
              <a:t>US </a:t>
            </a:r>
            <a:r>
              <a:rPr lang="en-US" sz="7200" b="1" dirty="0"/>
              <a:t>is the only industrialized nation w/o universal healthcare</a:t>
            </a:r>
          </a:p>
          <a:p>
            <a:pPr marL="342900" indent="-342900">
              <a:buFont typeface="Arial"/>
              <a:buChar char="•"/>
            </a:pPr>
            <a:r>
              <a:rPr lang="en-US" sz="7200" b="1" dirty="0"/>
              <a:t>Freedom to choose health insurer is limited by the state in </a:t>
            </a:r>
            <a:r>
              <a:rPr lang="en-US" sz="7200" b="1" dirty="0" smtClean="0"/>
              <a:t>which </a:t>
            </a:r>
            <a:r>
              <a:rPr lang="en-US" sz="7200" b="1" dirty="0"/>
              <a:t>you live</a:t>
            </a:r>
            <a:r>
              <a:rPr lang="en-US" sz="7200" b="1" dirty="0" smtClean="0"/>
              <a:t>.</a:t>
            </a:r>
            <a:endParaRPr lang="en-US" b="1" dirty="0">
              <a:solidFill>
                <a:srgbClr val="FF6700"/>
              </a:solidFill>
            </a:endParaRPr>
          </a:p>
          <a:p>
            <a:r>
              <a:rPr lang="en-US" sz="7200" b="1" dirty="0">
                <a:solidFill>
                  <a:srgbClr val="990000"/>
                </a:solidFill>
              </a:rPr>
              <a:t>Against:</a:t>
            </a:r>
          </a:p>
          <a:p>
            <a:pPr marL="342900" indent="-342900">
              <a:buFont typeface="Arial"/>
              <a:buChar char="•"/>
            </a:pPr>
            <a:r>
              <a:rPr lang="en-US" sz="7200" b="1" dirty="0" smtClean="0"/>
              <a:t>It </a:t>
            </a:r>
            <a:r>
              <a:rPr lang="en-US" sz="7200" b="1" dirty="0"/>
              <a:t>is “socialized” </a:t>
            </a:r>
            <a:r>
              <a:rPr lang="en-US" sz="7200" b="1" dirty="0" smtClean="0"/>
              <a:t>medicine </a:t>
            </a:r>
            <a:r>
              <a:rPr lang="mr-IN" sz="7200" b="1" dirty="0" smtClean="0"/>
              <a:t>–</a:t>
            </a:r>
            <a:r>
              <a:rPr lang="en-US" sz="7200" b="1" dirty="0" smtClean="0"/>
              <a:t> </a:t>
            </a:r>
            <a:r>
              <a:rPr lang="en-US" sz="7200" b="1" i="1" dirty="0" smtClean="0"/>
              <a:t>Distribution of services is collectively </a:t>
            </a:r>
            <a:r>
              <a:rPr lang="en-US" sz="7200" b="1" i="1" dirty="0" smtClean="0">
                <a:solidFill>
                  <a:srgbClr val="990000"/>
                </a:solidFill>
              </a:rPr>
              <a:t>owned &amp; controlled by the gov’t.</a:t>
            </a:r>
            <a:r>
              <a:rPr lang="en-US" sz="7200" b="1" i="1" dirty="0" smtClean="0"/>
              <a:t> (take from all to give to all)</a:t>
            </a:r>
            <a:endParaRPr lang="en-US" sz="7200" b="1" i="1" dirty="0"/>
          </a:p>
          <a:p>
            <a:pPr marL="342900" indent="-342900">
              <a:buFont typeface="Arial"/>
              <a:buChar char="•"/>
            </a:pPr>
            <a:r>
              <a:rPr lang="en-US" sz="7200" b="1" dirty="0"/>
              <a:t>Supported through heavy taxation </a:t>
            </a:r>
            <a:r>
              <a:rPr lang="en-US" sz="7200" b="1" dirty="0" smtClean="0"/>
              <a:t>(taxes </a:t>
            </a:r>
            <a:r>
              <a:rPr lang="en-US" sz="7200" b="1" dirty="0"/>
              <a:t>would </a:t>
            </a:r>
            <a:r>
              <a:rPr lang="en-US" sz="7200" b="1" dirty="0" smtClean="0"/>
              <a:t>increase)</a:t>
            </a:r>
            <a:endParaRPr lang="en-US" sz="7200" b="1" dirty="0"/>
          </a:p>
          <a:p>
            <a:pPr marL="342900" indent="-342900">
              <a:buFont typeface="Arial"/>
              <a:buChar char="•"/>
            </a:pPr>
            <a:r>
              <a:rPr lang="en-US" sz="7200" b="1" dirty="0"/>
              <a:t>Long wait periods for tests and surgery</a:t>
            </a:r>
          </a:p>
          <a:p>
            <a:pPr marL="342900" indent="-342900">
              <a:buFont typeface="Arial"/>
              <a:buChar char="•"/>
            </a:pPr>
            <a:r>
              <a:rPr lang="en-US" sz="7200" b="1" dirty="0"/>
              <a:t>Lose freedom to choose your own </a:t>
            </a:r>
            <a:r>
              <a:rPr lang="en-US" sz="7200" b="1" dirty="0" smtClean="0"/>
              <a:t>physician</a:t>
            </a:r>
          </a:p>
          <a:p>
            <a:endParaRPr lang="en-US" dirty="0"/>
          </a:p>
        </p:txBody>
      </p:sp>
    </p:spTree>
    <p:extLst>
      <p:ext uri="{BB962C8B-B14F-4D97-AF65-F5344CB8AC3E}">
        <p14:creationId xmlns:p14="http://schemas.microsoft.com/office/powerpoint/2010/main" xmlns="" val="1268897203"/>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4"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7249" y="3264634"/>
            <a:ext cx="7738016" cy="2831544"/>
          </a:xfrm>
          <a:prstGeom prst="rect">
            <a:avLst/>
          </a:prstGeom>
          <a:noFill/>
        </p:spPr>
        <p:txBody>
          <a:bodyPr wrap="none" rtlCol="0">
            <a:spAutoFit/>
          </a:bodyPr>
          <a:lstStyle/>
          <a:p>
            <a:r>
              <a:rPr lang="en-US" b="1" dirty="0" smtClean="0">
                <a:solidFill>
                  <a:schemeClr val="accent1"/>
                </a:solidFill>
              </a:rPr>
              <a:t>Basic Types</a:t>
            </a:r>
            <a:endParaRPr lang="en-US" b="1" dirty="0"/>
          </a:p>
          <a:p>
            <a:pPr marL="342900" indent="-342900">
              <a:buAutoNum type="arabicParenR"/>
            </a:pPr>
            <a:r>
              <a:rPr lang="en-US" sz="2000" b="1" dirty="0" smtClean="0"/>
              <a:t>Managed Care </a:t>
            </a:r>
            <a:r>
              <a:rPr lang="mr-IN" sz="2000" b="1" dirty="0" smtClean="0"/>
              <a:t>–</a:t>
            </a:r>
            <a:r>
              <a:rPr lang="en-US" sz="2000" b="1" dirty="0" smtClean="0"/>
              <a:t> HMOs and PPOs</a:t>
            </a:r>
          </a:p>
          <a:p>
            <a:pPr marL="342900" indent="-342900">
              <a:buAutoNum type="arabicParenR"/>
            </a:pPr>
            <a:r>
              <a:rPr lang="en-US" sz="2000" b="1" dirty="0" smtClean="0"/>
              <a:t>Hospital Indemnity - Fixed Dollar Plans</a:t>
            </a:r>
          </a:p>
          <a:p>
            <a:pPr marL="342900" indent="-342900">
              <a:buFontTx/>
              <a:buAutoNum type="arabicParenR"/>
            </a:pPr>
            <a:r>
              <a:rPr lang="en-US" sz="2000" b="1" dirty="0"/>
              <a:t>High Deductible Plans</a:t>
            </a:r>
          </a:p>
          <a:p>
            <a:pPr marL="342900" indent="-342900">
              <a:buAutoNum type="arabicParenR"/>
            </a:pPr>
            <a:r>
              <a:rPr lang="en-US" sz="2000" b="1" dirty="0" smtClean="0"/>
              <a:t>Group</a:t>
            </a:r>
          </a:p>
          <a:p>
            <a:pPr marL="342900" indent="-342900">
              <a:buAutoNum type="arabicParenR"/>
            </a:pPr>
            <a:r>
              <a:rPr lang="en-US" sz="2000" b="1" dirty="0" smtClean="0"/>
              <a:t>Individual</a:t>
            </a:r>
          </a:p>
          <a:p>
            <a:pPr marL="342900" indent="-342900">
              <a:buAutoNum type="arabicParenR"/>
            </a:pPr>
            <a:r>
              <a:rPr lang="en-US" sz="2000" b="1" dirty="0" smtClean="0"/>
              <a:t>Government Subsidized Plans </a:t>
            </a:r>
            <a:r>
              <a:rPr lang="mr-IN" sz="2000" b="1" dirty="0" smtClean="0"/>
              <a:t>–</a:t>
            </a:r>
            <a:r>
              <a:rPr lang="en-US" sz="2000" b="1" dirty="0" smtClean="0"/>
              <a:t> Medicare &amp; Medicaid, etc.</a:t>
            </a:r>
          </a:p>
          <a:p>
            <a:pPr marL="342900" indent="-342900">
              <a:buAutoNum type="arabicParenR"/>
            </a:pPr>
            <a:r>
              <a:rPr lang="en-US" sz="2000" b="1" dirty="0" smtClean="0"/>
              <a:t>Supplemental Plans</a:t>
            </a:r>
          </a:p>
          <a:p>
            <a:pPr marL="342900" indent="-342900">
              <a:buAutoNum type="arabicParenR"/>
            </a:pPr>
            <a:r>
              <a:rPr lang="en-US" sz="2000" b="1" dirty="0" smtClean="0"/>
              <a:t>Tax Advantaged Plans</a:t>
            </a:r>
            <a:endParaRPr lang="en-US" sz="2000" b="1" dirty="0"/>
          </a:p>
        </p:txBody>
      </p:sp>
      <p:pic>
        <p:nvPicPr>
          <p:cNvPr id="5" name="Picture 4" descr="download.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37249" y="254734"/>
            <a:ext cx="7881645" cy="3009900"/>
          </a:xfrm>
          <a:prstGeom prst="rect">
            <a:avLst/>
          </a:prstGeom>
        </p:spPr>
      </p:pic>
    </p:spTree>
    <p:extLst>
      <p:ext uri="{BB962C8B-B14F-4D97-AF65-F5344CB8AC3E}">
        <p14:creationId xmlns:p14="http://schemas.microsoft.com/office/powerpoint/2010/main" xmlns="" val="1205370580"/>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9827"/>
            <a:ext cx="6508377"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Managed Care</a:t>
            </a:r>
            <a:endParaRPr lang="en-US" dirty="0"/>
          </a:p>
        </p:txBody>
      </p:sp>
      <p:sp>
        <p:nvSpPr>
          <p:cNvPr id="3" name="Content Placeholder 2"/>
          <p:cNvSpPr>
            <a:spLocks noGrp="1"/>
          </p:cNvSpPr>
          <p:nvPr>
            <p:ph idx="1"/>
          </p:nvPr>
        </p:nvSpPr>
        <p:spPr>
          <a:xfrm>
            <a:off x="457199" y="1427688"/>
            <a:ext cx="7765564" cy="4698475"/>
          </a:xfrm>
        </p:spPr>
        <p:txBody>
          <a:bodyPr>
            <a:normAutofit fontScale="85000" lnSpcReduction="10000"/>
          </a:bodyPr>
          <a:lstStyle/>
          <a:p>
            <a:r>
              <a:rPr lang="en-US" b="1" dirty="0" smtClean="0"/>
              <a:t>Health Maintenance Organizations</a:t>
            </a:r>
          </a:p>
          <a:p>
            <a:r>
              <a:rPr lang="en-US" b="1" dirty="0" smtClean="0"/>
              <a:t>Network of Providers, Service subject to approval by the </a:t>
            </a:r>
            <a:r>
              <a:rPr lang="en-US" b="1" dirty="0" smtClean="0">
                <a:solidFill>
                  <a:schemeClr val="accent1"/>
                </a:solidFill>
              </a:rPr>
              <a:t>HMO admin</a:t>
            </a:r>
            <a:r>
              <a:rPr lang="en-US" b="1" dirty="0" smtClean="0"/>
              <a:t>.</a:t>
            </a:r>
          </a:p>
          <a:p>
            <a:r>
              <a:rPr lang="en-US" b="1" dirty="0" smtClean="0"/>
              <a:t>Responsible for </a:t>
            </a:r>
            <a:r>
              <a:rPr lang="en-US" b="1" dirty="0" smtClean="0">
                <a:solidFill>
                  <a:srgbClr val="3366FF"/>
                </a:solidFill>
              </a:rPr>
              <a:t>_________</a:t>
            </a:r>
            <a:r>
              <a:rPr lang="en-US" b="1" dirty="0" smtClean="0">
                <a:solidFill>
                  <a:schemeClr val="accent4">
                    <a:lumMod val="60000"/>
                    <a:lumOff val="40000"/>
                  </a:schemeClr>
                </a:solidFill>
              </a:rPr>
              <a:t> </a:t>
            </a:r>
            <a:r>
              <a:rPr lang="en-US" b="1" dirty="0" smtClean="0">
                <a:solidFill>
                  <a:srgbClr val="990000"/>
                </a:solidFill>
              </a:rPr>
              <a:t>AND</a:t>
            </a:r>
            <a:r>
              <a:rPr lang="en-US" b="1" dirty="0" smtClean="0"/>
              <a:t> </a:t>
            </a:r>
            <a:r>
              <a:rPr lang="en-US" b="1" dirty="0">
                <a:solidFill>
                  <a:srgbClr val="3366FF"/>
                </a:solidFill>
              </a:rPr>
              <a:t>_________</a:t>
            </a:r>
            <a:r>
              <a:rPr lang="en-US" b="1" dirty="0" smtClean="0"/>
              <a:t> for services</a:t>
            </a:r>
          </a:p>
          <a:p>
            <a:r>
              <a:rPr lang="en-US" b="1" dirty="0" smtClean="0"/>
              <a:t>Goal is to </a:t>
            </a:r>
            <a:r>
              <a:rPr lang="en-US" b="1" dirty="0">
                <a:solidFill>
                  <a:srgbClr val="3366FF"/>
                </a:solidFill>
              </a:rPr>
              <a:t>_________</a:t>
            </a:r>
            <a:r>
              <a:rPr lang="en-US" b="1" dirty="0" smtClean="0">
                <a:solidFill>
                  <a:schemeClr val="accent1"/>
                </a:solidFill>
              </a:rPr>
              <a:t> </a:t>
            </a:r>
            <a:r>
              <a:rPr lang="en-US" b="1" dirty="0" smtClean="0"/>
              <a:t>while providing </a:t>
            </a:r>
            <a:r>
              <a:rPr lang="en-US" b="1" dirty="0">
                <a:solidFill>
                  <a:srgbClr val="3366FF"/>
                </a:solidFill>
              </a:rPr>
              <a:t>_________</a:t>
            </a:r>
            <a:r>
              <a:rPr lang="en-US" b="1" dirty="0" smtClean="0">
                <a:solidFill>
                  <a:srgbClr val="990000"/>
                </a:solidFill>
              </a:rPr>
              <a:t> care</a:t>
            </a:r>
          </a:p>
          <a:p>
            <a:r>
              <a:rPr lang="en-US" b="1" dirty="0" smtClean="0"/>
              <a:t>This is done by recruiting providers who they believe will provide </a:t>
            </a:r>
            <a:r>
              <a:rPr lang="en-US" b="1" dirty="0">
                <a:solidFill>
                  <a:srgbClr val="3366FF"/>
                </a:solidFill>
              </a:rPr>
              <a:t>_________</a:t>
            </a:r>
            <a:r>
              <a:rPr lang="en-US" b="1" dirty="0" smtClean="0">
                <a:solidFill>
                  <a:srgbClr val="990000"/>
                </a:solidFill>
              </a:rPr>
              <a:t> </a:t>
            </a:r>
            <a:r>
              <a:rPr lang="en-US" b="1" dirty="0" smtClean="0"/>
              <a:t>medical care and services</a:t>
            </a:r>
          </a:p>
          <a:p>
            <a:r>
              <a:rPr lang="en-US" b="1" dirty="0" smtClean="0"/>
              <a:t>Cost reduction include requirements that certain services be specially authorized by the management company- e.g. elective surgeries, diagnostic tests, etc.  The </a:t>
            </a:r>
            <a:r>
              <a:rPr lang="en-US" b="1" dirty="0" smtClean="0">
                <a:solidFill>
                  <a:srgbClr val="990000"/>
                </a:solidFill>
              </a:rPr>
              <a:t>HMO admin. </a:t>
            </a:r>
            <a:r>
              <a:rPr lang="en-US" b="1" dirty="0" smtClean="0"/>
              <a:t>may also inspect provider offices, patient charts, and issue guidelines and financial incentives to meet certain standards (e.g. infection rates, length of hospital stays).</a:t>
            </a:r>
          </a:p>
          <a:p>
            <a:r>
              <a:rPr lang="en-US" b="1" dirty="0" smtClean="0"/>
              <a:t>Out-of-network not covered or covered to a lesser degree (in: 80/20 out: 70/30) </a:t>
            </a:r>
          </a:p>
        </p:txBody>
      </p:sp>
      <p:pic>
        <p:nvPicPr>
          <p:cNvPr id="4" name="Picture 3" descr="AA02227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05004" y="333744"/>
            <a:ext cx="895868" cy="1483313"/>
          </a:xfrm>
          <a:prstGeom prst="rect">
            <a:avLst/>
          </a:prstGeom>
        </p:spPr>
      </p:pic>
      <p:pic>
        <p:nvPicPr>
          <p:cNvPr id="5" name="Picture 4" descr="CC00054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33412" y="5395547"/>
            <a:ext cx="879570" cy="1267768"/>
          </a:xfrm>
          <a:prstGeom prst="rect">
            <a:avLst/>
          </a:prstGeom>
        </p:spPr>
      </p:pic>
      <p:pic>
        <p:nvPicPr>
          <p:cNvPr id="6" name="Picture 5" descr="rbso_23.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00872" y="1928959"/>
            <a:ext cx="528408" cy="1491132"/>
          </a:xfrm>
          <a:prstGeom prst="rect">
            <a:avLst/>
          </a:prstGeom>
        </p:spPr>
      </p:pic>
      <p:pic>
        <p:nvPicPr>
          <p:cNvPr id="9" name="Picture 8" descr="AA044539.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62213" y="1928958"/>
            <a:ext cx="839045" cy="1408495"/>
          </a:xfrm>
          <a:prstGeom prst="rect">
            <a:avLst/>
          </a:prstGeom>
        </p:spPr>
      </p:pic>
    </p:spTree>
    <p:extLst>
      <p:ext uri="{BB962C8B-B14F-4D97-AF65-F5344CB8AC3E}">
        <p14:creationId xmlns:p14="http://schemas.microsoft.com/office/powerpoint/2010/main" xmlns="" val="3794350992"/>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8"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6508377" cy="530115"/>
          </a:xfrm>
        </p:spPr>
        <p:txBody>
          <a:bodyPr/>
          <a:lstStyle/>
          <a:p>
            <a:r>
              <a:rPr lang="en-US" dirty="0"/>
              <a:t/>
            </a:r>
            <a:br>
              <a:rPr lang="en-US" dirty="0"/>
            </a:br>
            <a:r>
              <a:rPr lang="en-US" sz="2800" b="1" dirty="0" smtClean="0"/>
              <a:t>Basic Types </a:t>
            </a:r>
            <a:r>
              <a:rPr lang="en-US" sz="2800" b="1" dirty="0"/>
              <a:t>of Health Insurance</a:t>
            </a:r>
          </a:p>
        </p:txBody>
      </p:sp>
      <p:sp>
        <p:nvSpPr>
          <p:cNvPr id="3" name="Content Placeholder 2"/>
          <p:cNvSpPr>
            <a:spLocks noGrp="1"/>
          </p:cNvSpPr>
          <p:nvPr>
            <p:ph idx="1"/>
          </p:nvPr>
        </p:nvSpPr>
        <p:spPr>
          <a:xfrm>
            <a:off x="387292" y="619455"/>
            <a:ext cx="8484213" cy="6080985"/>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pPr marL="0" indent="0" algn="ctr">
              <a:buNone/>
            </a:pPr>
            <a:r>
              <a:rPr lang="en-US" b="1" u="sng" dirty="0" smtClean="0">
                <a:solidFill>
                  <a:schemeClr val="tx1"/>
                </a:solidFill>
              </a:rPr>
              <a:t>Managed Care Plans</a:t>
            </a:r>
          </a:p>
          <a:p>
            <a:r>
              <a:rPr lang="en-US" sz="1800" b="1" dirty="0" smtClean="0">
                <a:solidFill>
                  <a:schemeClr val="tx1"/>
                </a:solidFill>
              </a:rPr>
              <a:t>Pay monthly </a:t>
            </a:r>
            <a:r>
              <a:rPr lang="en-US" sz="1800" b="1" dirty="0" smtClean="0">
                <a:solidFill>
                  <a:srgbClr val="990000"/>
                </a:solidFill>
              </a:rPr>
              <a:t>premium </a:t>
            </a:r>
            <a:r>
              <a:rPr lang="en-US" sz="1400" i="1" dirty="0" smtClean="0">
                <a:solidFill>
                  <a:srgbClr val="990000"/>
                </a:solidFill>
              </a:rPr>
              <a:t>(monthly cost of the insurance plan)</a:t>
            </a:r>
          </a:p>
          <a:p>
            <a:r>
              <a:rPr lang="en-US" sz="1800" b="1" dirty="0" smtClean="0">
                <a:solidFill>
                  <a:schemeClr val="tx1"/>
                </a:solidFill>
              </a:rPr>
              <a:t>Hospital/Doctor bills the insurance company/patient</a:t>
            </a:r>
          </a:p>
          <a:p>
            <a:r>
              <a:rPr lang="en-US" sz="1800" b="1" dirty="0" smtClean="0">
                <a:solidFill>
                  <a:schemeClr val="tx1"/>
                </a:solidFill>
              </a:rPr>
              <a:t>The monetary benefit (</a:t>
            </a:r>
            <a:r>
              <a:rPr lang="en-US" sz="1800" b="1" dirty="0" smtClean="0">
                <a:solidFill>
                  <a:srgbClr val="990000"/>
                </a:solidFill>
              </a:rPr>
              <a:t>amt. pd.</a:t>
            </a:r>
            <a:r>
              <a:rPr lang="en-US" sz="1800" b="1" dirty="0" smtClean="0">
                <a:solidFill>
                  <a:schemeClr val="tx1"/>
                </a:solidFill>
              </a:rPr>
              <a:t>) received depends upon:</a:t>
            </a:r>
          </a:p>
          <a:p>
            <a:pPr marL="0" indent="0">
              <a:buNone/>
            </a:pPr>
            <a:r>
              <a:rPr lang="en-US" b="1" dirty="0" smtClean="0">
                <a:solidFill>
                  <a:schemeClr val="tx1"/>
                </a:solidFill>
              </a:rPr>
              <a:t>1) the </a:t>
            </a:r>
            <a:r>
              <a:rPr lang="en-US" b="1" dirty="0" smtClean="0">
                <a:solidFill>
                  <a:srgbClr val="990000"/>
                </a:solidFill>
              </a:rPr>
              <a:t>deductible</a:t>
            </a:r>
            <a:r>
              <a:rPr lang="en-US" b="1" dirty="0" smtClean="0">
                <a:solidFill>
                  <a:schemeClr val="tx1"/>
                </a:solidFill>
              </a:rPr>
              <a:t> </a:t>
            </a:r>
            <a:r>
              <a:rPr lang="en-US" i="1" dirty="0" smtClean="0">
                <a:solidFill>
                  <a:schemeClr val="tx1"/>
                </a:solidFill>
              </a:rPr>
              <a:t>(has it been reached?) </a:t>
            </a:r>
            <a:r>
              <a:rPr lang="en-US" b="1" dirty="0" smtClean="0">
                <a:solidFill>
                  <a:schemeClr val="tx1"/>
                </a:solidFill>
              </a:rPr>
              <a:t>$500-$5000 depending on the plan </a:t>
            </a:r>
            <a:r>
              <a:rPr lang="en-US" sz="1400" dirty="0" smtClean="0">
                <a:solidFill>
                  <a:schemeClr val="tx1"/>
                </a:solidFill>
              </a:rPr>
              <a:t>(</a:t>
            </a:r>
            <a:r>
              <a:rPr lang="en-US" sz="1400" dirty="0" err="1" smtClean="0">
                <a:solidFill>
                  <a:schemeClr val="tx1"/>
                </a:solidFill>
              </a:rPr>
              <a:t>time.com</a:t>
            </a:r>
            <a:r>
              <a:rPr lang="en-US" sz="1400" dirty="0" smtClean="0">
                <a:solidFill>
                  <a:schemeClr val="tx1"/>
                </a:solidFill>
              </a:rPr>
              <a:t>/money)</a:t>
            </a:r>
          </a:p>
          <a:p>
            <a:pPr marL="0" indent="0">
              <a:buNone/>
            </a:pPr>
            <a:r>
              <a:rPr lang="en-US" b="1" dirty="0" smtClean="0">
                <a:solidFill>
                  <a:schemeClr val="tx1"/>
                </a:solidFill>
              </a:rPr>
              <a:t>2) the co-insurance </a:t>
            </a:r>
            <a:r>
              <a:rPr lang="en-US" sz="1600" i="1" dirty="0" smtClean="0">
                <a:solidFill>
                  <a:schemeClr val="tx1"/>
                </a:solidFill>
              </a:rPr>
              <a:t>(the amount the individual must pay out-of-pocket)</a:t>
            </a:r>
            <a:r>
              <a:rPr lang="en-US" b="1" dirty="0" smtClean="0">
                <a:solidFill>
                  <a:schemeClr val="tx1"/>
                </a:solidFill>
              </a:rPr>
              <a:t>.  </a:t>
            </a:r>
            <a:r>
              <a:rPr lang="en-US" sz="1800" b="1" dirty="0" smtClean="0">
                <a:solidFill>
                  <a:schemeClr val="tx1"/>
                </a:solidFill>
              </a:rPr>
              <a:t>This can be 10-30% of the cost. Typically 20%</a:t>
            </a:r>
          </a:p>
          <a:p>
            <a:r>
              <a:rPr lang="en-US" sz="1800" b="1" dirty="0" smtClean="0">
                <a:solidFill>
                  <a:schemeClr val="tx1"/>
                </a:solidFill>
              </a:rPr>
              <a:t>The insurance company pays the </a:t>
            </a:r>
            <a:r>
              <a:rPr lang="en-US" sz="1800" b="1" dirty="0" smtClean="0">
                <a:solidFill>
                  <a:srgbClr val="990000"/>
                </a:solidFill>
              </a:rPr>
              <a:t>balance of the cost </a:t>
            </a:r>
            <a:r>
              <a:rPr lang="en-US" sz="1800" b="1" i="1" u="sng" dirty="0" smtClean="0">
                <a:solidFill>
                  <a:schemeClr val="accent6"/>
                </a:solidFill>
              </a:rPr>
              <a:t>once</a:t>
            </a:r>
            <a:r>
              <a:rPr lang="en-US" sz="1800" b="1" dirty="0" smtClean="0">
                <a:solidFill>
                  <a:schemeClr val="accent6"/>
                </a:solidFill>
              </a:rPr>
              <a:t> </a:t>
            </a:r>
            <a:r>
              <a:rPr lang="en-US" sz="1800" b="1" dirty="0" smtClean="0">
                <a:solidFill>
                  <a:schemeClr val="tx1"/>
                </a:solidFill>
              </a:rPr>
              <a:t>the </a:t>
            </a:r>
            <a:r>
              <a:rPr lang="en-US" sz="1800" b="1" dirty="0" smtClean="0">
                <a:solidFill>
                  <a:schemeClr val="accent1"/>
                </a:solidFill>
              </a:rPr>
              <a:t>deductible</a:t>
            </a:r>
            <a:r>
              <a:rPr lang="en-US" sz="1800" b="1" dirty="0" smtClean="0">
                <a:solidFill>
                  <a:schemeClr val="tx1"/>
                </a:solidFill>
              </a:rPr>
              <a:t> and </a:t>
            </a:r>
            <a:r>
              <a:rPr lang="en-US" sz="1800" b="1" dirty="0" smtClean="0">
                <a:solidFill>
                  <a:srgbClr val="990000"/>
                </a:solidFill>
              </a:rPr>
              <a:t>co-insurance </a:t>
            </a:r>
            <a:r>
              <a:rPr lang="en-US" sz="1800" b="1" dirty="0" smtClean="0">
                <a:solidFill>
                  <a:schemeClr val="tx1"/>
                </a:solidFill>
              </a:rPr>
              <a:t>have been paid</a:t>
            </a:r>
          </a:p>
          <a:p>
            <a:r>
              <a:rPr lang="en-US" sz="1800" b="1" dirty="0" smtClean="0">
                <a:solidFill>
                  <a:schemeClr val="tx1"/>
                </a:solidFill>
              </a:rPr>
              <a:t>e.g. –</a:t>
            </a:r>
            <a:r>
              <a:rPr lang="en-US" sz="1800" b="1" dirty="0" smtClean="0">
                <a:solidFill>
                  <a:srgbClr val="990000"/>
                </a:solidFill>
              </a:rPr>
              <a:t>coinsurance</a:t>
            </a:r>
            <a:r>
              <a:rPr lang="en-US" sz="1800" b="1" dirty="0" smtClean="0">
                <a:solidFill>
                  <a:schemeClr val="tx1"/>
                </a:solidFill>
              </a:rPr>
              <a:t> = 20% so</a:t>
            </a:r>
          </a:p>
          <a:p>
            <a:r>
              <a:rPr lang="en-US" sz="1800" b="1" dirty="0">
                <a:solidFill>
                  <a:schemeClr val="tx1"/>
                </a:solidFill>
              </a:rPr>
              <a:t>y</a:t>
            </a:r>
            <a:r>
              <a:rPr lang="en-US" sz="1800" b="1" dirty="0" smtClean="0">
                <a:solidFill>
                  <a:schemeClr val="tx1"/>
                </a:solidFill>
              </a:rPr>
              <a:t>ou pay the </a:t>
            </a:r>
            <a:r>
              <a:rPr lang="en-US" sz="1800" b="1" dirty="0" smtClean="0">
                <a:solidFill>
                  <a:schemeClr val="accent1"/>
                </a:solidFill>
              </a:rPr>
              <a:t>deductible</a:t>
            </a:r>
            <a:r>
              <a:rPr lang="en-US" sz="1800" b="1" dirty="0" smtClean="0">
                <a:solidFill>
                  <a:schemeClr val="tx1"/>
                </a:solidFill>
              </a:rPr>
              <a:t>, then 20%, then the insurance pays the rest (80%). </a:t>
            </a:r>
          </a:p>
          <a:p>
            <a:r>
              <a:rPr lang="en-US" sz="1800" b="1" dirty="0" smtClean="0">
                <a:solidFill>
                  <a:schemeClr val="tx1"/>
                </a:solidFill>
              </a:rPr>
              <a:t>There is a cap over which the insurance co. pays 100% </a:t>
            </a:r>
            <a:r>
              <a:rPr lang="en-US" sz="1500" i="1" dirty="0" smtClean="0">
                <a:solidFill>
                  <a:srgbClr val="990000"/>
                </a:solidFill>
              </a:rPr>
              <a:t>e.g. once you have paid $10,000 in out-of-pocket costs, the ins. co. pays 100% of the rest of your medical costs</a:t>
            </a:r>
          </a:p>
          <a:p>
            <a:r>
              <a:rPr lang="en-US" sz="1700" b="1" dirty="0" smtClean="0">
                <a:solidFill>
                  <a:schemeClr val="accent6"/>
                </a:solidFill>
              </a:rPr>
              <a:t>Some medical services may </a:t>
            </a:r>
            <a:r>
              <a:rPr lang="en-US" sz="1700" b="1" dirty="0" smtClean="0">
                <a:solidFill>
                  <a:schemeClr val="tx1"/>
                </a:solidFill>
              </a:rPr>
              <a:t>not have </a:t>
            </a:r>
            <a:r>
              <a:rPr lang="en-US" sz="1700" b="1" dirty="0" smtClean="0">
                <a:solidFill>
                  <a:schemeClr val="accent6"/>
                </a:solidFill>
              </a:rPr>
              <a:t>co-insurance</a:t>
            </a:r>
            <a:r>
              <a:rPr lang="en-US" sz="1500" b="1" dirty="0" smtClean="0">
                <a:solidFill>
                  <a:srgbClr val="990000"/>
                </a:solidFill>
              </a:rPr>
              <a:t>. </a:t>
            </a:r>
            <a:r>
              <a:rPr lang="en-US" sz="1500" b="1" i="1" dirty="0" smtClean="0">
                <a:solidFill>
                  <a:schemeClr val="accent6"/>
                </a:solidFill>
              </a:rPr>
              <a:t>The co-insurance my only apply to certain medical treatments or services. </a:t>
            </a:r>
            <a:r>
              <a:rPr lang="en-US" sz="1500" b="1" dirty="0" smtClean="0">
                <a:solidFill>
                  <a:srgbClr val="990000"/>
                </a:solidFill>
              </a:rPr>
              <a:t>e.g. better plans will have no co-insurance for covered surgeries but may have a 20% co-insurance for prosthetics or medical equipment (such as heart monitor or insulin pumps).  </a:t>
            </a:r>
            <a:endParaRPr lang="en-US" sz="1500" b="1" dirty="0">
              <a:solidFill>
                <a:srgbClr val="990000"/>
              </a:solidFill>
            </a:endParaRPr>
          </a:p>
        </p:txBody>
      </p:sp>
      <p:pic>
        <p:nvPicPr>
          <p:cNvPr id="4" name="Picture 3" descr="health ins.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2076" y="194349"/>
            <a:ext cx="2079429" cy="1189336"/>
          </a:xfrm>
          <a:prstGeom prst="rect">
            <a:avLst/>
          </a:prstGeom>
        </p:spPr>
      </p:pic>
    </p:spTree>
    <p:extLst>
      <p:ext uri="{BB962C8B-B14F-4D97-AF65-F5344CB8AC3E}">
        <p14:creationId xmlns:p14="http://schemas.microsoft.com/office/powerpoint/2010/main" xmlns="" val="1306659411"/>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5"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3" y="244670"/>
            <a:ext cx="6508377" cy="518463"/>
          </a:xfrm>
          <a:solidFill>
            <a:schemeClr val="tx1"/>
          </a:solidFill>
        </p:spPr>
        <p:txBody>
          <a:bodyPr/>
          <a:lstStyle/>
          <a:p>
            <a:r>
              <a:rPr lang="en-US" sz="2400" b="1" dirty="0" smtClean="0">
                <a:solidFill>
                  <a:schemeClr val="accent2">
                    <a:lumMod val="75000"/>
                    <a:lumOff val="25000"/>
                  </a:schemeClr>
                </a:solidFill>
              </a:rPr>
              <a:t>Managed Care Cont’d</a:t>
            </a:r>
            <a:r>
              <a:rPr lang="en-US" sz="2400" b="1" dirty="0" smtClean="0">
                <a:solidFill>
                  <a:schemeClr val="accent4"/>
                </a:solidFill>
              </a:rPr>
              <a:t>/</a:t>
            </a:r>
            <a:r>
              <a:rPr lang="en-US" sz="2400" b="1" dirty="0" smtClean="0"/>
              <a:t> </a:t>
            </a:r>
            <a:r>
              <a:rPr lang="en-US" sz="2400" b="1" dirty="0" smtClean="0">
                <a:solidFill>
                  <a:schemeClr val="bg1"/>
                </a:solidFill>
              </a:rPr>
              <a:t>Fixed $ Plans</a:t>
            </a:r>
            <a:endParaRPr lang="en-US" sz="2400" b="1" dirty="0">
              <a:solidFill>
                <a:schemeClr val="bg1"/>
              </a:solidFill>
            </a:endParaRPr>
          </a:p>
        </p:txBody>
      </p:sp>
      <p:sp>
        <p:nvSpPr>
          <p:cNvPr id="3" name="Content Placeholder 2"/>
          <p:cNvSpPr>
            <a:spLocks noGrp="1"/>
          </p:cNvSpPr>
          <p:nvPr>
            <p:ph idx="1"/>
          </p:nvPr>
        </p:nvSpPr>
        <p:spPr>
          <a:xfrm>
            <a:off x="503803" y="792260"/>
            <a:ext cx="6508377" cy="5732234"/>
          </a:xfrm>
          <a:solidFill>
            <a:schemeClr val="accent4"/>
          </a:solidFill>
        </p:spPr>
        <p:style>
          <a:lnRef idx="2">
            <a:schemeClr val="accent3"/>
          </a:lnRef>
          <a:fillRef idx="1">
            <a:schemeClr val="lt1"/>
          </a:fillRef>
          <a:effectRef idx="0">
            <a:schemeClr val="accent3"/>
          </a:effectRef>
          <a:fontRef idx="minor">
            <a:schemeClr val="dk1"/>
          </a:fontRef>
        </p:style>
        <p:txBody>
          <a:bodyPr>
            <a:normAutofit fontScale="92500" lnSpcReduction="10000"/>
            <a:scene3d>
              <a:camera prst="orthographicFront">
                <a:rot lat="0" lon="0" rev="0"/>
              </a:camera>
              <a:lightRig rig="glow" dir="t">
                <a:rot lat="0" lon="0" rev="3600000"/>
              </a:lightRig>
            </a:scene3d>
            <a:sp3d prstMaterial="softEdge">
              <a:contourClr>
                <a:schemeClr val="accent4">
                  <a:alpha val="95000"/>
                </a:schemeClr>
              </a:contourClr>
            </a:sp3d>
          </a:bodyPr>
          <a:lstStyle/>
          <a:p>
            <a:r>
              <a:rPr lang="en-US" b="1" dirty="0" smtClean="0">
                <a:ln>
                  <a:prstDash val="solid"/>
                </a:ln>
                <a:solidFill>
                  <a:srgbClr val="990000"/>
                </a:solidFill>
                <a:effectLst/>
              </a:rPr>
              <a:t>There used to lifetime caps insurance companies. (will only pay $ 1 mil. per life) but this was outlawed under the AFCA. </a:t>
            </a:r>
            <a:endParaRPr lang="en-US" b="1" dirty="0">
              <a:ln>
                <a:prstDash val="solid"/>
              </a:ln>
              <a:solidFill>
                <a:srgbClr val="990000"/>
              </a:solidFill>
              <a:effectLst/>
            </a:endParaRPr>
          </a:p>
          <a:p>
            <a:r>
              <a:rPr lang="en-US" b="1" dirty="0">
                <a:ln>
                  <a:prstDash val="solid"/>
                </a:ln>
                <a:solidFill>
                  <a:srgbClr val="990000"/>
                </a:solidFill>
                <a:effectLst/>
              </a:rPr>
              <a:t>I</a:t>
            </a:r>
            <a:r>
              <a:rPr lang="en-US" b="1" dirty="0" smtClean="0">
                <a:ln>
                  <a:prstDash val="solid"/>
                </a:ln>
                <a:solidFill>
                  <a:srgbClr val="990000"/>
                </a:solidFill>
                <a:effectLst/>
              </a:rPr>
              <a:t>ndividual must pay the difference between “usual, reasonable, and customary” charges as determined by the insurance company.  </a:t>
            </a:r>
          </a:p>
          <a:p>
            <a:pPr marL="0" indent="0">
              <a:buNone/>
            </a:pPr>
            <a:r>
              <a:rPr lang="en-US" b="1" dirty="0" smtClean="0">
                <a:ln>
                  <a:prstDash val="solid"/>
                </a:ln>
                <a:solidFill>
                  <a:schemeClr val="bg1"/>
                </a:solidFill>
                <a:effectLst/>
                <a:latin typeface="+mj-lt"/>
                <a:cs typeface="Arial Black"/>
              </a:rPr>
              <a:t>Indemnity Fixed Dollar Plans </a:t>
            </a:r>
            <a:r>
              <a:rPr lang="en-US" dirty="0" smtClean="0">
                <a:ln>
                  <a:prstDash val="solid"/>
                </a:ln>
                <a:solidFill>
                  <a:schemeClr val="bg1"/>
                </a:solidFill>
                <a:effectLst/>
                <a:latin typeface="+mj-lt"/>
                <a:cs typeface="Arial Black"/>
              </a:rPr>
              <a:t>(Aflac)</a:t>
            </a:r>
          </a:p>
          <a:p>
            <a:r>
              <a:rPr lang="en-US" dirty="0" smtClean="0">
                <a:ln>
                  <a:prstDash val="solid"/>
                </a:ln>
                <a:solidFill>
                  <a:srgbClr val="000000"/>
                </a:solidFill>
                <a:effectLst/>
                <a:latin typeface="Avenir Black"/>
                <a:cs typeface="Avenir Black"/>
              </a:rPr>
              <a:t>Payment is </a:t>
            </a:r>
            <a:r>
              <a:rPr lang="en-US" b="1" dirty="0" smtClean="0">
                <a:ln>
                  <a:prstDash val="solid"/>
                </a:ln>
                <a:solidFill>
                  <a:srgbClr val="000000"/>
                </a:solidFill>
                <a:effectLst/>
                <a:latin typeface="Avenir Black"/>
                <a:cs typeface="Avenir Black"/>
              </a:rPr>
              <a:t>not based on services </a:t>
            </a:r>
            <a:r>
              <a:rPr lang="en-US" sz="1200" dirty="0" smtClean="0">
                <a:ln>
                  <a:prstDash val="solid"/>
                </a:ln>
                <a:solidFill>
                  <a:srgbClr val="000000"/>
                </a:solidFill>
                <a:effectLst/>
                <a:latin typeface="Avenir Black"/>
                <a:cs typeface="Avenir Black"/>
              </a:rPr>
              <a:t>( i.e. not fee-for-service plans as explained previously)</a:t>
            </a:r>
            <a:r>
              <a:rPr lang="en-US" dirty="0" smtClean="0">
                <a:ln>
                  <a:prstDash val="solid"/>
                </a:ln>
                <a:solidFill>
                  <a:srgbClr val="000000"/>
                </a:solidFill>
                <a:effectLst/>
                <a:latin typeface="Avenir Black"/>
                <a:cs typeface="Avenir Black"/>
              </a:rPr>
              <a:t> but is an established </a:t>
            </a:r>
            <a:r>
              <a:rPr lang="en-US" b="1" dirty="0" smtClean="0">
                <a:solidFill>
                  <a:srgbClr val="3366FF"/>
                </a:solidFill>
              </a:rPr>
              <a:t>_________</a:t>
            </a:r>
          </a:p>
          <a:p>
            <a:r>
              <a:rPr lang="en-US" dirty="0" smtClean="0">
                <a:ln>
                  <a:prstDash val="solid"/>
                </a:ln>
                <a:solidFill>
                  <a:srgbClr val="000000"/>
                </a:solidFill>
                <a:effectLst/>
                <a:latin typeface="Avenir Black"/>
                <a:cs typeface="Avenir Black"/>
              </a:rPr>
              <a:t>These plans </a:t>
            </a:r>
            <a:r>
              <a:rPr lang="en-US" dirty="0" smtClean="0">
                <a:ln>
                  <a:prstDash val="solid"/>
                </a:ln>
                <a:solidFill>
                  <a:srgbClr val="FFFFFF"/>
                </a:solidFill>
                <a:effectLst/>
                <a:latin typeface="Avenir Black"/>
                <a:cs typeface="Avenir Black"/>
              </a:rPr>
              <a:t>pay</a:t>
            </a:r>
            <a:r>
              <a:rPr lang="en-US" dirty="0" smtClean="0">
                <a:ln>
                  <a:prstDash val="solid"/>
                </a:ln>
                <a:solidFill>
                  <a:srgbClr val="000000"/>
                </a:solidFill>
                <a:effectLst/>
                <a:latin typeface="Avenir Black"/>
                <a:cs typeface="Avenir Black"/>
              </a:rPr>
              <a:t> a </a:t>
            </a:r>
            <a:r>
              <a:rPr lang="en-US" dirty="0" smtClean="0">
                <a:ln>
                  <a:prstDash val="solid"/>
                </a:ln>
                <a:solidFill>
                  <a:srgbClr val="FFFFFF"/>
                </a:solidFill>
                <a:effectLst/>
                <a:latin typeface="Avenir Black"/>
                <a:cs typeface="Avenir Black"/>
              </a:rPr>
              <a:t>fixed</a:t>
            </a:r>
            <a:r>
              <a:rPr lang="en-US" dirty="0" smtClean="0">
                <a:ln>
                  <a:prstDash val="solid"/>
                </a:ln>
                <a:solidFill>
                  <a:srgbClr val="000000"/>
                </a:solidFill>
                <a:effectLst/>
                <a:latin typeface="Avenir Black"/>
                <a:cs typeface="Avenir Black"/>
              </a:rPr>
              <a:t> </a:t>
            </a:r>
            <a:r>
              <a:rPr lang="en-US" dirty="0" smtClean="0">
                <a:ln>
                  <a:prstDash val="solid"/>
                </a:ln>
                <a:solidFill>
                  <a:srgbClr val="FFFFFF"/>
                </a:solidFill>
                <a:effectLst/>
                <a:latin typeface="Avenir Black"/>
                <a:cs typeface="Avenir Black"/>
              </a:rPr>
              <a:t>dollar</a:t>
            </a:r>
            <a:r>
              <a:rPr lang="en-US" dirty="0" smtClean="0">
                <a:ln>
                  <a:prstDash val="solid"/>
                </a:ln>
                <a:solidFill>
                  <a:srgbClr val="000000"/>
                </a:solidFill>
                <a:effectLst/>
                <a:latin typeface="Avenir Black"/>
                <a:cs typeface="Avenir Black"/>
              </a:rPr>
              <a:t> amount of </a:t>
            </a:r>
            <a:r>
              <a:rPr lang="en-US" dirty="0" smtClean="0">
                <a:ln>
                  <a:prstDash val="solid"/>
                </a:ln>
                <a:solidFill>
                  <a:schemeClr val="tx1"/>
                </a:solidFill>
                <a:effectLst/>
                <a:latin typeface="Avenir Black"/>
                <a:cs typeface="Avenir Black"/>
              </a:rPr>
              <a:t>money</a:t>
            </a:r>
            <a:r>
              <a:rPr lang="en-US" dirty="0" smtClean="0">
                <a:ln>
                  <a:prstDash val="solid"/>
                </a:ln>
                <a:solidFill>
                  <a:srgbClr val="000000"/>
                </a:solidFill>
                <a:effectLst/>
                <a:latin typeface="Avenir Black"/>
                <a:cs typeface="Avenir Black"/>
              </a:rPr>
              <a:t> (to be used in anyway) </a:t>
            </a:r>
            <a:r>
              <a:rPr lang="en-US" b="1" dirty="0" smtClean="0">
                <a:ln>
                  <a:prstDash val="solid"/>
                </a:ln>
                <a:solidFill>
                  <a:srgbClr val="FFFFFF"/>
                </a:solidFill>
                <a:effectLst/>
                <a:latin typeface="Avenir Black"/>
                <a:cs typeface="Avenir Black"/>
              </a:rPr>
              <a:t>per day </a:t>
            </a:r>
            <a:r>
              <a:rPr lang="en-US" dirty="0" smtClean="0">
                <a:ln>
                  <a:prstDash val="solid"/>
                </a:ln>
                <a:solidFill>
                  <a:srgbClr val="000000"/>
                </a:solidFill>
                <a:effectLst/>
                <a:latin typeface="Avenir Black"/>
                <a:cs typeface="Avenir Black"/>
              </a:rPr>
              <a:t>spent </a:t>
            </a:r>
            <a:r>
              <a:rPr lang="en-US" b="1" dirty="0" smtClean="0">
                <a:ln>
                  <a:prstDash val="solid"/>
                </a:ln>
                <a:solidFill>
                  <a:srgbClr val="000000"/>
                </a:solidFill>
                <a:effectLst/>
                <a:latin typeface="Avenir Black"/>
                <a:cs typeface="Avenir Black"/>
              </a:rPr>
              <a:t>in</a:t>
            </a:r>
            <a:r>
              <a:rPr lang="en-US" dirty="0" smtClean="0">
                <a:ln>
                  <a:prstDash val="solid"/>
                </a:ln>
                <a:solidFill>
                  <a:srgbClr val="000000"/>
                </a:solidFill>
                <a:effectLst/>
                <a:latin typeface="Avenir Black"/>
                <a:cs typeface="Avenir Black"/>
              </a:rPr>
              <a:t> the </a:t>
            </a:r>
            <a:r>
              <a:rPr lang="en-US" b="1" dirty="0" smtClean="0">
                <a:ln>
                  <a:prstDash val="solid"/>
                </a:ln>
                <a:solidFill>
                  <a:srgbClr val="FFFFFF"/>
                </a:solidFill>
                <a:effectLst/>
                <a:latin typeface="Avenir Black"/>
                <a:cs typeface="Avenir Black"/>
              </a:rPr>
              <a:t>hospital.</a:t>
            </a:r>
          </a:p>
          <a:p>
            <a:r>
              <a:rPr lang="en-US" dirty="0" smtClean="0">
                <a:ln>
                  <a:prstDash val="solid"/>
                </a:ln>
                <a:solidFill>
                  <a:srgbClr val="000000"/>
                </a:solidFill>
                <a:effectLst/>
                <a:latin typeface="Avenir Black"/>
                <a:cs typeface="Avenir Black"/>
              </a:rPr>
              <a:t>You can </a:t>
            </a:r>
            <a:r>
              <a:rPr lang="en-US" b="1" dirty="0">
                <a:solidFill>
                  <a:srgbClr val="3366FF"/>
                </a:solidFill>
              </a:rPr>
              <a:t>_________</a:t>
            </a:r>
            <a:r>
              <a:rPr lang="en-US" dirty="0" smtClean="0">
                <a:ln>
                  <a:prstDash val="solid"/>
                </a:ln>
                <a:solidFill>
                  <a:schemeClr val="bg1"/>
                </a:solidFill>
                <a:effectLst/>
                <a:latin typeface="Avenir Black"/>
                <a:cs typeface="Avenir Black"/>
              </a:rPr>
              <a:t>the amount</a:t>
            </a:r>
            <a:r>
              <a:rPr lang="en-US" dirty="0" smtClean="0">
                <a:ln>
                  <a:prstDash val="solid"/>
                </a:ln>
                <a:solidFill>
                  <a:srgbClr val="000000"/>
                </a:solidFill>
                <a:effectLst/>
                <a:latin typeface="Avenir Black"/>
                <a:cs typeface="Avenir Black"/>
              </a:rPr>
              <a:t>.  </a:t>
            </a:r>
            <a:r>
              <a:rPr lang="en-US" b="1" dirty="0" smtClean="0">
                <a:ln>
                  <a:prstDash val="solid"/>
                </a:ln>
                <a:solidFill>
                  <a:srgbClr val="000000"/>
                </a:solidFill>
                <a:effectLst/>
                <a:latin typeface="Avenir Black"/>
                <a:cs typeface="Avenir Black"/>
              </a:rPr>
              <a:t>Example: </a:t>
            </a:r>
            <a:r>
              <a:rPr lang="en-US" dirty="0" smtClean="0">
                <a:ln>
                  <a:prstDash val="solid"/>
                </a:ln>
                <a:solidFill>
                  <a:srgbClr val="000000"/>
                </a:solidFill>
                <a:effectLst/>
                <a:latin typeface="Avenir Black"/>
                <a:cs typeface="Avenir Black"/>
              </a:rPr>
              <a:t>You will receive </a:t>
            </a:r>
            <a:r>
              <a:rPr lang="en-US" b="1" dirty="0" smtClean="0">
                <a:ln>
                  <a:prstDash val="solid"/>
                </a:ln>
                <a:solidFill>
                  <a:srgbClr val="008000"/>
                </a:solidFill>
                <a:effectLst/>
                <a:latin typeface="Avenir Black"/>
                <a:cs typeface="Avenir Black"/>
              </a:rPr>
              <a:t>$100 per day </a:t>
            </a:r>
            <a:r>
              <a:rPr lang="en-US" dirty="0" smtClean="0">
                <a:ln>
                  <a:prstDash val="solid"/>
                </a:ln>
                <a:solidFill>
                  <a:srgbClr val="000000"/>
                </a:solidFill>
                <a:effectLst/>
                <a:latin typeface="Avenir Black"/>
                <a:cs typeface="Avenir Black"/>
              </a:rPr>
              <a:t>while you are </a:t>
            </a:r>
            <a:r>
              <a:rPr lang="en-US" b="1" dirty="0" smtClean="0">
                <a:ln>
                  <a:prstDash val="solid"/>
                </a:ln>
                <a:solidFill>
                  <a:srgbClr val="000000"/>
                </a:solidFill>
                <a:effectLst/>
                <a:latin typeface="Avenir Black"/>
                <a:cs typeface="Avenir Black"/>
              </a:rPr>
              <a:t>in the hospital</a:t>
            </a:r>
            <a:r>
              <a:rPr lang="en-US" dirty="0" smtClean="0">
                <a:ln>
                  <a:prstDash val="solid"/>
                </a:ln>
                <a:solidFill>
                  <a:srgbClr val="000000"/>
                </a:solidFill>
                <a:effectLst/>
                <a:latin typeface="Avenir Black"/>
                <a:cs typeface="Avenir Black"/>
              </a:rPr>
              <a:t>.  This is </a:t>
            </a:r>
            <a:r>
              <a:rPr lang="en-US" b="1" dirty="0" smtClean="0">
                <a:ln>
                  <a:prstDash val="solid"/>
                </a:ln>
                <a:solidFill>
                  <a:srgbClr val="000000"/>
                </a:solidFill>
                <a:effectLst/>
                <a:latin typeface="Avenir Black"/>
                <a:cs typeface="Avenir Black"/>
              </a:rPr>
              <a:t>in addition to</a:t>
            </a:r>
            <a:r>
              <a:rPr lang="en-US" dirty="0" smtClean="0">
                <a:ln>
                  <a:prstDash val="solid"/>
                </a:ln>
                <a:solidFill>
                  <a:srgbClr val="000000"/>
                </a:solidFill>
                <a:effectLst/>
                <a:latin typeface="Avenir Black"/>
                <a:cs typeface="Avenir Black"/>
              </a:rPr>
              <a:t> any </a:t>
            </a:r>
            <a:r>
              <a:rPr lang="en-US" b="1" dirty="0" smtClean="0">
                <a:ln>
                  <a:prstDash val="solid"/>
                </a:ln>
                <a:solidFill>
                  <a:srgbClr val="000000"/>
                </a:solidFill>
                <a:effectLst/>
                <a:latin typeface="Avenir Black"/>
                <a:cs typeface="Avenir Black"/>
              </a:rPr>
              <a:t>other insurance </a:t>
            </a:r>
            <a:r>
              <a:rPr lang="en-US" dirty="0" smtClean="0">
                <a:ln>
                  <a:prstDash val="solid"/>
                </a:ln>
                <a:solidFill>
                  <a:srgbClr val="000000"/>
                </a:solidFill>
                <a:effectLst/>
                <a:latin typeface="Avenir Black"/>
                <a:cs typeface="Avenir Black"/>
              </a:rPr>
              <a:t>you may have. </a:t>
            </a:r>
            <a:r>
              <a:rPr lang="en-US" i="1" dirty="0" smtClean="0">
                <a:ln>
                  <a:prstDash val="solid"/>
                </a:ln>
                <a:solidFill>
                  <a:srgbClr val="000000"/>
                </a:solidFill>
                <a:effectLst/>
                <a:latin typeface="Avenir Black"/>
                <a:cs typeface="Avenir Black"/>
              </a:rPr>
              <a:t>The amount varies depending on the plan you choose.  </a:t>
            </a:r>
            <a:endParaRPr lang="en-US" i="1" dirty="0">
              <a:ln>
                <a:prstDash val="solid"/>
              </a:ln>
              <a:solidFill>
                <a:srgbClr val="000000"/>
              </a:solidFill>
              <a:effectLst/>
              <a:latin typeface="Avenir Black"/>
              <a:cs typeface="Avenir Black"/>
            </a:endParaRPr>
          </a:p>
        </p:txBody>
      </p:sp>
    </p:spTree>
    <p:extLst>
      <p:ext uri="{BB962C8B-B14F-4D97-AF65-F5344CB8AC3E}">
        <p14:creationId xmlns:p14="http://schemas.microsoft.com/office/powerpoint/2010/main" xmlns="" val="3691908826"/>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4"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07" y="122140"/>
            <a:ext cx="6508377" cy="664294"/>
          </a:xfrm>
        </p:spPr>
        <p:txBody>
          <a:bodyPr/>
          <a:lstStyle/>
          <a:p>
            <a:r>
              <a:rPr lang="en-US" b="1" dirty="0" smtClean="0"/>
              <a:t>High Deductible Insurance</a:t>
            </a:r>
            <a:endParaRPr lang="en-US" b="1" dirty="0"/>
          </a:p>
        </p:txBody>
      </p:sp>
      <p:sp>
        <p:nvSpPr>
          <p:cNvPr id="3" name="Content Placeholder 2"/>
          <p:cNvSpPr>
            <a:spLocks noGrp="1"/>
          </p:cNvSpPr>
          <p:nvPr>
            <p:ph idx="1"/>
          </p:nvPr>
        </p:nvSpPr>
        <p:spPr>
          <a:xfrm>
            <a:off x="457199" y="928204"/>
            <a:ext cx="6745830" cy="541295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b="1" dirty="0" smtClean="0">
                <a:solidFill>
                  <a:schemeClr val="bg1"/>
                </a:solidFill>
              </a:rPr>
              <a:t>Designed</a:t>
            </a:r>
            <a:r>
              <a:rPr lang="en-US" b="1" dirty="0" smtClean="0">
                <a:solidFill>
                  <a:schemeClr val="accent4">
                    <a:lumMod val="40000"/>
                    <a:lumOff val="60000"/>
                  </a:schemeClr>
                </a:solidFill>
              </a:rPr>
              <a:t> to </a:t>
            </a:r>
            <a:r>
              <a:rPr lang="en-US" b="1" dirty="0" smtClean="0">
                <a:solidFill>
                  <a:srgbClr val="FFFFFF"/>
                </a:solidFill>
              </a:rPr>
              <a:t>lower</a:t>
            </a:r>
            <a:r>
              <a:rPr lang="en-US" b="1" dirty="0" smtClean="0">
                <a:solidFill>
                  <a:schemeClr val="accent4">
                    <a:lumMod val="40000"/>
                    <a:lumOff val="60000"/>
                  </a:schemeClr>
                </a:solidFill>
              </a:rPr>
              <a:t> the monthly </a:t>
            </a:r>
            <a:r>
              <a:rPr lang="en-US" b="1" dirty="0" smtClean="0">
                <a:solidFill>
                  <a:srgbClr val="FFFFFF"/>
                </a:solidFill>
              </a:rPr>
              <a:t>premium </a:t>
            </a:r>
            <a:r>
              <a:rPr lang="en-US" b="1" dirty="0" smtClean="0">
                <a:solidFill>
                  <a:schemeClr val="accent4">
                    <a:lumMod val="40000"/>
                    <a:lumOff val="60000"/>
                  </a:schemeClr>
                </a:solidFill>
              </a:rPr>
              <a:t>- has higher out-of-pocket costs</a:t>
            </a:r>
          </a:p>
          <a:p>
            <a:r>
              <a:rPr lang="en-US" dirty="0" smtClean="0"/>
              <a:t>2013 example: </a:t>
            </a:r>
            <a:r>
              <a:rPr lang="en-US" b="1" dirty="0" smtClean="0">
                <a:solidFill>
                  <a:srgbClr val="FFD491"/>
                </a:solidFill>
              </a:rPr>
              <a:t>$221/ month </a:t>
            </a:r>
            <a:r>
              <a:rPr lang="en-US" dirty="0" smtClean="0"/>
              <a:t>premium cost.</a:t>
            </a:r>
          </a:p>
          <a:p>
            <a:r>
              <a:rPr lang="en-US" dirty="0" smtClean="0"/>
              <a:t>Deductible = </a:t>
            </a:r>
            <a:r>
              <a:rPr lang="en-US" b="1" dirty="0" smtClean="0">
                <a:solidFill>
                  <a:srgbClr val="FFD491"/>
                </a:solidFill>
              </a:rPr>
              <a:t>$1,500/</a:t>
            </a:r>
            <a:r>
              <a:rPr lang="en-US" dirty="0" smtClean="0">
                <a:solidFill>
                  <a:schemeClr val="bg1"/>
                </a:solidFill>
              </a:rPr>
              <a:t>person</a:t>
            </a:r>
            <a:r>
              <a:rPr lang="en-US" b="1" dirty="0" smtClean="0">
                <a:solidFill>
                  <a:srgbClr val="FFD491"/>
                </a:solidFill>
              </a:rPr>
              <a:t> </a:t>
            </a:r>
            <a:r>
              <a:rPr lang="en-US" dirty="0" smtClean="0">
                <a:solidFill>
                  <a:srgbClr val="FFD491"/>
                </a:solidFill>
              </a:rPr>
              <a:t>or</a:t>
            </a:r>
            <a:r>
              <a:rPr lang="en-US" b="1" dirty="0" smtClean="0">
                <a:solidFill>
                  <a:srgbClr val="FFD491"/>
                </a:solidFill>
              </a:rPr>
              <a:t> $3,750/</a:t>
            </a:r>
            <a:r>
              <a:rPr lang="en-US" dirty="0" smtClean="0">
                <a:solidFill>
                  <a:srgbClr val="FFFFFF"/>
                </a:solidFill>
              </a:rPr>
              <a:t>family</a:t>
            </a:r>
          </a:p>
          <a:p>
            <a:r>
              <a:rPr lang="en-US" b="1" dirty="0" smtClean="0"/>
              <a:t>Thus,  you pay up to </a:t>
            </a:r>
            <a:r>
              <a:rPr lang="en-US" b="1" dirty="0" smtClean="0">
                <a:solidFill>
                  <a:schemeClr val="accent4">
                    <a:lumMod val="40000"/>
                    <a:lumOff val="60000"/>
                  </a:schemeClr>
                </a:solidFill>
              </a:rPr>
              <a:t>$3750 per year </a:t>
            </a:r>
            <a:r>
              <a:rPr lang="en-US" b="1" dirty="0" smtClean="0"/>
              <a:t>out of your pocket (i.e. </a:t>
            </a:r>
            <a:r>
              <a:rPr lang="en-US" b="1" dirty="0" smtClean="0">
                <a:solidFill>
                  <a:srgbClr val="FFD491"/>
                </a:solidFill>
              </a:rPr>
              <a:t>cash</a:t>
            </a:r>
            <a:r>
              <a:rPr lang="en-US" b="1" dirty="0" smtClean="0"/>
              <a:t>) </a:t>
            </a:r>
            <a:r>
              <a:rPr lang="en-US" b="1" dirty="0" smtClean="0">
                <a:solidFill>
                  <a:schemeClr val="accent1">
                    <a:lumMod val="20000"/>
                    <a:lumOff val="80000"/>
                  </a:schemeClr>
                </a:solidFill>
              </a:rPr>
              <a:t>before</a:t>
            </a:r>
            <a:r>
              <a:rPr lang="en-US" b="1" dirty="0" smtClean="0"/>
              <a:t> your </a:t>
            </a:r>
            <a:r>
              <a:rPr lang="en-US" b="1" dirty="0" smtClean="0">
                <a:solidFill>
                  <a:srgbClr val="FFB8B8"/>
                </a:solidFill>
              </a:rPr>
              <a:t>insurance</a:t>
            </a:r>
            <a:r>
              <a:rPr lang="en-US" b="1" dirty="0" smtClean="0"/>
              <a:t> makes a </a:t>
            </a:r>
            <a:r>
              <a:rPr lang="en-US" b="1" dirty="0" smtClean="0">
                <a:solidFill>
                  <a:srgbClr val="FFB8B8"/>
                </a:solidFill>
              </a:rPr>
              <a:t>payment</a:t>
            </a:r>
          </a:p>
          <a:p>
            <a:r>
              <a:rPr lang="en-US" dirty="0" smtClean="0">
                <a:solidFill>
                  <a:schemeClr val="bg2"/>
                </a:solidFill>
              </a:rPr>
              <a:t>Makes sense if you can </a:t>
            </a:r>
            <a:r>
              <a:rPr lang="en-US" b="1" dirty="0" smtClean="0">
                <a:solidFill>
                  <a:schemeClr val="accent4">
                    <a:lumMod val="40000"/>
                    <a:lumOff val="60000"/>
                  </a:schemeClr>
                </a:solidFill>
              </a:rPr>
              <a:t>afford</a:t>
            </a:r>
            <a:r>
              <a:rPr lang="en-US" dirty="0" smtClean="0">
                <a:solidFill>
                  <a:schemeClr val="bg2"/>
                </a:solidFill>
              </a:rPr>
              <a:t> to pay $3750 in cash per year and you are </a:t>
            </a:r>
            <a:r>
              <a:rPr lang="en-US" b="1" dirty="0" smtClean="0">
                <a:solidFill>
                  <a:srgbClr val="FFD491"/>
                </a:solidFill>
              </a:rPr>
              <a:t>healthy     </a:t>
            </a:r>
            <a:r>
              <a:rPr lang="en-US" dirty="0" smtClean="0">
                <a:solidFill>
                  <a:srgbClr val="FFD491"/>
                </a:solidFill>
              </a:rPr>
              <a:t>- </a:t>
            </a:r>
            <a:r>
              <a:rPr lang="en-US" dirty="0" smtClean="0">
                <a:solidFill>
                  <a:schemeClr val="bg2"/>
                </a:solidFill>
              </a:rPr>
              <a:t>meaning there is </a:t>
            </a:r>
            <a:r>
              <a:rPr lang="en-US" b="1" dirty="0" smtClean="0">
                <a:solidFill>
                  <a:schemeClr val="accent4">
                    <a:lumMod val="40000"/>
                    <a:lumOff val="60000"/>
                  </a:schemeClr>
                </a:solidFill>
              </a:rPr>
              <a:t>less </a:t>
            </a:r>
            <a:r>
              <a:rPr lang="en-US" dirty="0" smtClean="0">
                <a:solidFill>
                  <a:schemeClr val="bg2"/>
                </a:solidFill>
              </a:rPr>
              <a:t>of a </a:t>
            </a:r>
            <a:r>
              <a:rPr lang="en-US" b="1" dirty="0" smtClean="0">
                <a:solidFill>
                  <a:srgbClr val="FFD491"/>
                </a:solidFill>
              </a:rPr>
              <a:t>chance </a:t>
            </a:r>
            <a:r>
              <a:rPr lang="en-US" dirty="0" smtClean="0">
                <a:solidFill>
                  <a:schemeClr val="accent6">
                    <a:lumMod val="40000"/>
                    <a:lumOff val="60000"/>
                  </a:schemeClr>
                </a:solidFill>
              </a:rPr>
              <a:t>you will actually have </a:t>
            </a:r>
            <a:r>
              <a:rPr lang="en-US" b="1" dirty="0" smtClean="0">
                <a:solidFill>
                  <a:srgbClr val="FFD491"/>
                </a:solidFill>
              </a:rPr>
              <a:t>to pay the cash amount</a:t>
            </a:r>
            <a:r>
              <a:rPr lang="en-US" dirty="0" smtClean="0">
                <a:solidFill>
                  <a:srgbClr val="FFD491"/>
                </a:solidFill>
              </a:rPr>
              <a:t>.                </a:t>
            </a:r>
          </a:p>
          <a:p>
            <a:r>
              <a:rPr lang="en-US" dirty="0" smtClean="0">
                <a:solidFill>
                  <a:srgbClr val="FFD491"/>
                </a:solidFill>
              </a:rPr>
              <a:t> </a:t>
            </a:r>
            <a:r>
              <a:rPr lang="en-US" i="1" dirty="0" smtClean="0">
                <a:solidFill>
                  <a:schemeClr val="bg1"/>
                </a:solidFill>
              </a:rPr>
              <a:t>When wouldn’t this make sense? </a:t>
            </a:r>
            <a:endParaRPr lang="en-US" i="1" dirty="0">
              <a:solidFill>
                <a:schemeClr val="bg1"/>
              </a:solidFill>
            </a:endParaRPr>
          </a:p>
        </p:txBody>
      </p:sp>
      <p:pic>
        <p:nvPicPr>
          <p:cNvPr id="4" name="Picture 3" descr="j0315542.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03191" y="1297898"/>
            <a:ext cx="543207" cy="393825"/>
          </a:xfrm>
          <a:prstGeom prst="rect">
            <a:avLst/>
          </a:prstGeom>
        </p:spPr>
      </p:pic>
      <p:pic>
        <p:nvPicPr>
          <p:cNvPr id="5" name="Picture 4" descr="j0315598.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05966" y="5039021"/>
            <a:ext cx="1624624" cy="949850"/>
          </a:xfrm>
          <a:prstGeom prst="rect">
            <a:avLst/>
          </a:prstGeom>
        </p:spPr>
      </p:pic>
      <p:pic>
        <p:nvPicPr>
          <p:cNvPr id="6" name="Picture 5"/>
          <p:cNvPicPr>
            <a:picLocks noChangeAspect="1"/>
          </p:cNvPicPr>
          <p:nvPr/>
        </p:nvPicPr>
        <p:blipFill>
          <a:blip r:embed="rId6" cstate="print"/>
          <a:stretch>
            <a:fillRect/>
          </a:stretch>
        </p:blipFill>
        <p:spPr>
          <a:xfrm>
            <a:off x="4351515" y="4367117"/>
            <a:ext cx="394883" cy="330321"/>
          </a:xfrm>
          <a:prstGeom prst="rect">
            <a:avLst/>
          </a:prstGeom>
        </p:spPr>
      </p:pic>
    </p:spTree>
    <p:extLst>
      <p:ext uri="{BB962C8B-B14F-4D97-AF65-F5344CB8AC3E}">
        <p14:creationId xmlns:p14="http://schemas.microsoft.com/office/powerpoint/2010/main" xmlns="" val="846292857"/>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7" name="Chimes"/>
          </p:stSnd>
        </p:sndAc>
      </p:transition>
    </mc:Choice>
    <mc:Fallback>
      <p:transition spd="slow">
        <p:fade/>
        <p:sndAc>
          <p:stSnd>
            <p:snd r:embed="rId3" name="Chimes"/>
          </p:stSnd>
        </p:sndAc>
      </p:transition>
    </mc:Fallback>
  </mc:AlternateContent>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517</TotalTime>
  <Words>1869</Words>
  <Application>Microsoft Office PowerPoint</Application>
  <PresentationFormat>On-screen Show (4:3)</PresentationFormat>
  <Paragraphs>206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Plaza</vt:lpstr>
      <vt:lpstr>HEALTH INSURANCE</vt:lpstr>
      <vt:lpstr>History of Health Insurance</vt:lpstr>
      <vt:lpstr>COSTS OF HEALTHCARE</vt:lpstr>
      <vt:lpstr>Universal Healthcare Is this the answer?  Pros/Cons</vt:lpstr>
      <vt:lpstr>Slide 5</vt:lpstr>
      <vt:lpstr>Managed Care</vt:lpstr>
      <vt:lpstr> Basic Types of Health Insurance</vt:lpstr>
      <vt:lpstr>Managed Care Cont’d/ Fixed $ Plans</vt:lpstr>
      <vt:lpstr>High Deductible Insurance</vt:lpstr>
      <vt:lpstr> </vt:lpstr>
      <vt:lpstr>C.O.B.R.A.</vt:lpstr>
      <vt:lpstr>Medicare</vt:lpstr>
      <vt:lpstr>Medicaid </vt:lpstr>
      <vt:lpstr>Medicaid</vt:lpstr>
      <vt:lpstr>C.H.I.P.</vt:lpstr>
      <vt:lpstr>Supplemental Plans</vt:lpstr>
      <vt:lpstr>Tax Advantaged Options</vt:lpstr>
      <vt:lpstr>Health Insurance Reform</vt:lpstr>
    </vt:vector>
  </TitlesOfParts>
  <Company>DiCicco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dc:title>
  <dc:creator>Nicholas DiCicco</dc:creator>
  <cp:lastModifiedBy>NDiCicco</cp:lastModifiedBy>
  <cp:revision>47</cp:revision>
  <cp:lastPrinted>2018-02-06T14:42:09Z</cp:lastPrinted>
  <dcterms:created xsi:type="dcterms:W3CDTF">2014-02-24T18:13:22Z</dcterms:created>
  <dcterms:modified xsi:type="dcterms:W3CDTF">2018-08-29T19:24:07Z</dcterms:modified>
</cp:coreProperties>
</file>