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</p:sldMasterIdLst>
  <p:notesMasterIdLst>
    <p:notesMasterId r:id="rId26"/>
  </p:notesMasterIdLst>
  <p:handoutMasterIdLst>
    <p:handoutMasterId r:id="rId27"/>
  </p:handoutMasterIdLst>
  <p:sldIdLst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93" r:id="rId11"/>
    <p:sldId id="279" r:id="rId12"/>
    <p:sldId id="280" r:id="rId13"/>
    <p:sldId id="281" r:id="rId14"/>
    <p:sldId id="282" r:id="rId15"/>
    <p:sldId id="283" r:id="rId16"/>
    <p:sldId id="284" r:id="rId17"/>
    <p:sldId id="286" r:id="rId18"/>
    <p:sldId id="294" r:id="rId19"/>
    <p:sldId id="287" r:id="rId20"/>
    <p:sldId id="288" r:id="rId21"/>
    <p:sldId id="289" r:id="rId22"/>
    <p:sldId id="290" r:id="rId23"/>
    <p:sldId id="291" r:id="rId24"/>
    <p:sldId id="292" r:id="rId25"/>
  </p:sldIdLst>
  <p:sldSz cx="12192000" cy="6858000"/>
  <p:notesSz cx="6858000" cy="91440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6BC"/>
    <a:srgbClr val="D7D7D7"/>
    <a:srgbClr val="069E51"/>
    <a:srgbClr val="6A6A6A"/>
    <a:srgbClr val="B93737"/>
    <a:srgbClr val="F49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3" autoAdjust="0"/>
  </p:normalViewPr>
  <p:slideViewPr>
    <p:cSldViewPr snapToGrid="0" snapToObjects="1">
      <p:cViewPr varScale="1">
        <p:scale>
          <a:sx n="60" d="100"/>
          <a:sy n="60" d="100"/>
        </p:scale>
        <p:origin x="90" y="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7A2C252-5688-44A0-BFF9-CFA8D34B8E5E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254FF0-9A45-4C62-8064-44E4CC66855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6CCC59E-CCE7-404B-AA4E-0DEAD720DA9F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D8F4014-75F9-474D-8DFA-1137431863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F4014-75F9-474D-8DFA-11374318636E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335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7D7F726-00D2-437F-9892-1343FDBDDD9E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10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00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CF99084-C083-4C3E-BD8F-FAB558AC25F5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11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544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E1A7734-2544-4EAC-8694-0AD86BD016DD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12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370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945EF62-9994-4D94-8A27-936457EFEE01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13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9612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6CB9281-822A-4084-AE0F-512C29398D34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270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FE36DC9-0D9C-468C-987F-BA95F8E46822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15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0806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B763380-7894-4FE7-9C4B-627DBE672964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16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1826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990FD40-B1E9-4C35-BF47-48E522D62F10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18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92771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CF8C48C-4CFA-4510-812F-57283C553913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19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0528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9B00C54-C534-40E3-9630-1003D91D137B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20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682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2D6E2E8-3387-434D-BAFC-1E797A3A26DC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2007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66F8730-DF8B-4215-AE0A-85CE041D2B89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21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5025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F3BE7E4-63E7-4882-A593-AC8D705D806E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22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1364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C5087E5-F533-46BF-958D-0677D1BC0557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23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800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C9D240D-A73A-470E-BD45-1500B23948E2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07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E6FF25C-5B72-470C-A4FC-68CAE39B61A2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75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45777F8-9FEA-4E2C-AA22-D0A7F3BB61F1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2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07F485B-1F7B-4126-B8C8-6BEC6D19A3F7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31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54A3D77-781F-44BD-9B9C-64FA71760F88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7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9404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5158B08-99E8-4DC6-A1A1-CB3D056EBBCD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8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181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F4014-75F9-474D-8DFA-11374318636E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782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87158"/>
            <a:ext cx="9144000" cy="1866319"/>
          </a:xfrm>
          <a:prstGeom prst="rect">
            <a:avLst/>
          </a:prstGeom>
        </p:spPr>
        <p:txBody>
          <a:bodyPr anchor="t"/>
          <a:lstStyle>
            <a:lvl1pPr algn="ctr">
              <a:defRPr sz="6000" b="1" i="0" cap="all" baseline="0">
                <a:ln>
                  <a:noFill/>
                </a:ln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5134"/>
            <a:ext cx="9144000" cy="412024"/>
          </a:xfrm>
        </p:spPr>
        <p:txBody>
          <a:bodyPr>
            <a:normAutofit/>
          </a:bodyPr>
          <a:lstStyle>
            <a:lvl1pPr marL="0" indent="0" algn="ctr">
              <a:buNone/>
              <a:defRPr sz="2200" cap="all" baseline="0">
                <a:solidFill>
                  <a:srgbClr val="6A6A6A"/>
                </a:solidFill>
                <a:latin typeface="Helvetica Neu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0" y="5845552"/>
            <a:ext cx="12192000" cy="45727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>
                <a:solidFill>
                  <a:srgbClr val="D7D7D7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023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BF81C-7F74-4E4D-BD97-843E430D1755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1CFFC-F819-4CCF-95AB-0B72F07DC8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913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B519A-78B7-4C0F-8A15-E9B5323AC18E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A1434-A6A6-46B9-BAF2-FED71B7A5BE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0850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6E29B-72B0-4DFE-BAF8-4FA4CD0AE990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52ED4-BC79-47BF-8A23-39D94FF7F8D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9021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73E4-1673-4F49-A000-75434E831798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C659B-36D2-41BC-8F83-C5BFD5B899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168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97C10-F4CF-4AAF-9394-2137F383A334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0FCE6-E227-4E91-84F8-5EF6FA89DEE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6217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66095-A1A3-4C98-A61E-8857A55537CF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75FD8-31B5-4DD0-A600-3D54C457ED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619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defRPr sz="3800" b="1" i="0" cap="none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919"/>
            <a:ext cx="10515600" cy="4168338"/>
          </a:xfrm>
        </p:spPr>
        <p:txBody>
          <a:bodyPr>
            <a:noAutofit/>
          </a:bodyPr>
          <a:lstStyle>
            <a:lvl1pPr>
              <a:defRPr b="1" baseline="0">
                <a:latin typeface="Helvetica" pitchFamily="34" charset="0"/>
              </a:defRPr>
            </a:lvl1pPr>
            <a:lvl2pPr>
              <a:defRPr b="1" baseline="0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 baseline="0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897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954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41953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sz="3800" b="1" i="0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505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96599360"/>
      </p:ext>
    </p:extLst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7BA7D-B68D-4CAB-B007-9C48419216CD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474A3-2782-4698-B0C3-200C78EED7D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433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FC19-6F6B-40BB-A551-5B23405E1A22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DB88A-3BFC-43D6-A0B9-1F9382ED257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276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8C940-C326-4E22-A072-F58D9986B6CC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6C458-612D-410B-A23A-38C22B1AD28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555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050E1-B9F5-47B8-8A5F-7ADCF818B579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573AA-BCB7-4BEE-8B0C-22CEC8BA279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637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6B03A-8A4D-4B18-85EA-C920101115C2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E2BBD-6DFD-4051-B524-3C412915A2B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560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Title Placeholder 8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E4AE11F-9285-4F6F-A6B2-1A6388682792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8AA81F6-E4F9-4273-BDEA-24C02A580A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kern="1200">
          <a:solidFill>
            <a:srgbClr val="3766BC"/>
          </a:solidFill>
          <a:latin typeface="Helvetica Neue Condensed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Bold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Bold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Bold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524000" y="2181225"/>
            <a:ext cx="9144000" cy="2633287"/>
          </a:xfrm>
        </p:spPr>
        <p:txBody>
          <a:bodyPr/>
          <a:lstStyle/>
          <a:p>
            <a:pPr eaLnBrk="1" hangingPunct="1"/>
            <a:r>
              <a:rPr lang="en-US" altLang="en-US" cap="none" dirty="0">
                <a:latin typeface="Helvetica Neue Condensed"/>
              </a:rPr>
              <a:t>Social and Cultural Constraints in Motor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68475"/>
            <a:ext cx="9144000" cy="4127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Chapter 15</a:t>
            </a:r>
          </a:p>
        </p:txBody>
      </p:sp>
      <p:sp>
        <p:nvSpPr>
          <p:cNvPr id="6148" name="Content Placeholder 3"/>
          <p:cNvSpPr>
            <a:spLocks noGrp="1"/>
          </p:cNvSpPr>
          <p:nvPr>
            <p:ph sz="quarter" idx="10"/>
          </p:nvPr>
        </p:nvSpPr>
        <p:spPr>
          <a:xfrm>
            <a:off x="0" y="5845175"/>
            <a:ext cx="12192000" cy="457200"/>
          </a:xfrm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dirty="0"/>
              <a:t>What gender stereotypes are associated with the following activities?</a:t>
            </a:r>
          </a:p>
          <a:p>
            <a:pPr marL="346075" lvl="1" indent="-346075" eaLnBrk="1" hangingPunct="1"/>
            <a:r>
              <a:rPr lang="en-US" altLang="en-US" b="1" dirty="0"/>
              <a:t>Ballet</a:t>
            </a:r>
          </a:p>
          <a:p>
            <a:pPr marL="346075" lvl="1" indent="-346075" eaLnBrk="1" hangingPunct="1"/>
            <a:r>
              <a:rPr lang="en-US" altLang="en-US" b="1" dirty="0"/>
              <a:t>Baseball</a:t>
            </a:r>
          </a:p>
          <a:p>
            <a:pPr marL="346075" lvl="1" indent="-346075" eaLnBrk="1" hangingPunct="1"/>
            <a:r>
              <a:rPr lang="en-US" altLang="en-US" b="1" dirty="0"/>
              <a:t>Soccer</a:t>
            </a:r>
          </a:p>
          <a:p>
            <a:pPr marL="346075" lvl="1" indent="-346075" eaLnBrk="1" hangingPunct="1"/>
            <a:r>
              <a:rPr lang="en-US" altLang="en-US" b="1" dirty="0"/>
              <a:t>Synchronized swimming</a:t>
            </a:r>
          </a:p>
          <a:p>
            <a:pPr marL="346075" lvl="1" indent="-346075" eaLnBrk="1" hangingPunct="1"/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b="1" dirty="0"/>
              <a:t>Can you think of cases where athletes went against the stereotype? How many?</a:t>
            </a:r>
          </a:p>
        </p:txBody>
      </p:sp>
    </p:spTree>
    <p:extLst>
      <p:ext uri="{BB962C8B-B14F-4D97-AF65-F5344CB8AC3E}">
        <p14:creationId xmlns:p14="http://schemas.microsoft.com/office/powerpoint/2010/main" val="338253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Significant Others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Influential people who are considered socializing agents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Parents, siblings, peers, teachers, and coaches</a:t>
            </a:r>
          </a:p>
        </p:txBody>
      </p:sp>
    </p:spTree>
    <p:extLst>
      <p:ext uri="{BB962C8B-B14F-4D97-AF65-F5344CB8AC3E}">
        <p14:creationId xmlns:p14="http://schemas.microsoft.com/office/powerpoint/2010/main" val="275256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Significant Others: Parents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Parents are particularly important during early childhood.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Gender of both child and parent matters.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Fathers tend to reinforce gender typing in boys. </a:t>
            </a:r>
            <a:r>
              <a:rPr lang="en-US" altLang="en-US" sz="1800" dirty="0"/>
              <a:t>(Lewko &amp; Greendorfer, 1988)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Same-sex parent may be more influential. </a:t>
            </a:r>
            <a:r>
              <a:rPr lang="en-US" altLang="en-US" sz="1800" dirty="0"/>
              <a:t>(Snyder &amp; Spreitzer, 1973; Lewko &amp; Ewing, 1980)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/>
            <a:r>
              <a:rPr lang="en-US" altLang="en-US" dirty="0"/>
              <a:t>Attitudes of parents are changing, especially as more mothers were sport participants.</a:t>
            </a:r>
          </a:p>
        </p:txBody>
      </p:sp>
    </p:spTree>
    <p:extLst>
      <p:ext uri="{BB962C8B-B14F-4D97-AF65-F5344CB8AC3E}">
        <p14:creationId xmlns:p14="http://schemas.microsoft.com/office/powerpoint/2010/main" val="289557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Significant Others: Siblings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Siblings constitute a child’</a:t>
            </a:r>
            <a:r>
              <a:rPr lang="en-US" altLang="ja-JP" dirty="0"/>
              <a:t>s first playgroup.</a:t>
            </a:r>
            <a:endParaRPr lang="en-US" altLang="en-US" dirty="0"/>
          </a:p>
          <a:p>
            <a:pPr eaLnBrk="1" hangingPunct="1"/>
            <a:r>
              <a:rPr lang="en-US" altLang="en-US" dirty="0"/>
              <a:t>Girls’</a:t>
            </a:r>
            <a:r>
              <a:rPr lang="en-US" altLang="ja-JP" dirty="0"/>
              <a:t> sport participation is influenced by brothers </a:t>
            </a:r>
            <a:r>
              <a:rPr lang="en-US" altLang="ja-JP" sz="2000" dirty="0"/>
              <a:t>(Weiss &amp; Knoppers, 1982) </a:t>
            </a:r>
            <a:r>
              <a:rPr lang="en-US" altLang="ja-JP" dirty="0"/>
              <a:t>and sisters </a:t>
            </a:r>
            <a:r>
              <a:rPr lang="en-US" altLang="ja-JP" sz="2000" dirty="0"/>
              <a:t>(Lewko &amp; Ewing, 1980)</a:t>
            </a:r>
            <a:r>
              <a:rPr lang="en-US" altLang="ja-JP" dirty="0"/>
              <a:t>.</a:t>
            </a:r>
            <a:endParaRPr lang="en-US" altLang="en-US" dirty="0"/>
          </a:p>
          <a:p>
            <a:pPr eaLnBrk="1" hangingPunct="1"/>
            <a:r>
              <a:rPr lang="en-US" altLang="en-US" dirty="0"/>
              <a:t>As a person leaves childhood, sibling influence tends to diminish.</a:t>
            </a:r>
          </a:p>
          <a:p>
            <a:pPr eaLnBrk="1" hangingPunct="1"/>
            <a:r>
              <a:rPr lang="en-US" altLang="en-US" dirty="0"/>
              <a:t>Patterns of family influence vary by social background, race, and geographic location.</a:t>
            </a:r>
          </a:p>
        </p:txBody>
      </p:sp>
    </p:spTree>
    <p:extLst>
      <p:ext uri="{BB962C8B-B14F-4D97-AF65-F5344CB8AC3E}">
        <p14:creationId xmlns:p14="http://schemas.microsoft.com/office/powerpoint/2010/main" val="276480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Significant Others: Peers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Peer groups are particularly important after childhood.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Peers provide a strong influence for group activities, including team sports and nonsport clubs.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Peer group preference for passive activities can lead once-active children into sedentary adolescence.</a:t>
            </a:r>
          </a:p>
        </p:txBody>
      </p:sp>
    </p:spTree>
    <p:extLst>
      <p:ext uri="{BB962C8B-B14F-4D97-AF65-F5344CB8AC3E}">
        <p14:creationId xmlns:p14="http://schemas.microsoft.com/office/powerpoint/2010/main" val="226814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Significant Others: Coaches and Teachers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altLang="en-US" dirty="0"/>
              <a:t>Research is inconclusive regarding their role in socialization into physical activity.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dirty="0"/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dirty="0"/>
              <a:t>Research suggests they act primarily to </a:t>
            </a:r>
            <a:r>
              <a:rPr lang="en-US" altLang="en-US" i="1" dirty="0"/>
              <a:t>reinforce</a:t>
            </a:r>
            <a:r>
              <a:rPr lang="en-US" altLang="en-US" dirty="0"/>
              <a:t> existing socialization patterns.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dirty="0"/>
          </a:p>
          <a:p>
            <a:pPr eaLnBrk="1" hangingPunct="1">
              <a:spcBef>
                <a:spcPct val="0"/>
              </a:spcBef>
              <a:defRPr/>
            </a:pPr>
            <a:r>
              <a:rPr lang="en-US" altLang="en-US" dirty="0"/>
              <a:t>Teachers and coaches must avoid providing aversive socialization </a:t>
            </a:r>
            <a:r>
              <a:rPr lang="en-US" altLang="en-US" sz="2000" dirty="0"/>
              <a:t>(Snyder &amp; Spreitzer, 1973)</a:t>
            </a:r>
            <a:r>
              <a:rPr lang="en-US" altLang="en-US" dirty="0"/>
              <a:t>, which discourages participation.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172293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dirty="0"/>
              <a:t>How can a significant other act as a constraint to motor development? Provide a positive and a negative example.</a:t>
            </a:r>
          </a:p>
        </p:txBody>
      </p:sp>
    </p:spTree>
    <p:extLst>
      <p:ext uri="{BB962C8B-B14F-4D97-AF65-F5344CB8AC3E}">
        <p14:creationId xmlns:p14="http://schemas.microsoft.com/office/powerpoint/2010/main" val="145708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BCF46-B3CC-2340-9D0E-ADB5C3D98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Youth Sport Coaching Behaviors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2EE63-B18A-3843-A7FB-545984953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Coaching Self-Report Form</a:t>
            </a:r>
          </a:p>
          <a:p>
            <a:pPr lvl="1"/>
            <a:r>
              <a:rPr lang="en-US" dirty="0"/>
              <a:t>Helps coaches note the frequency of desired behaviors in a practice or game</a:t>
            </a:r>
          </a:p>
          <a:p>
            <a:pPr lvl="1"/>
            <a:r>
              <a:rPr lang="en-US" dirty="0"/>
              <a:t>Enhances possibility of being a positive socializing agent for youths</a:t>
            </a:r>
          </a:p>
        </p:txBody>
      </p:sp>
    </p:spTree>
    <p:extLst>
      <p:ext uri="{BB962C8B-B14F-4D97-AF65-F5344CB8AC3E}">
        <p14:creationId xmlns:p14="http://schemas.microsoft.com/office/powerpoint/2010/main" val="124585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Social Situations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Play environments and games can act as constraints.</a:t>
            </a:r>
          </a:p>
          <a:p>
            <a:pPr lvl="1" eaLnBrk="1" hangingPunct="1">
              <a:lnSpc>
                <a:spcPct val="8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dirty="0"/>
              <a:t>Lack of adequate space can diminish opportunities for gross motor activity.</a:t>
            </a:r>
          </a:p>
          <a:p>
            <a:pPr lvl="1" eaLnBrk="1" hangingPunct="1">
              <a:lnSpc>
                <a:spcPct val="8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dirty="0"/>
              <a:t>Gender-typed play environments, games, and toys can deprive girls of opportunities to perform complex, difficult skills.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en-US" sz="3200" dirty="0"/>
          </a:p>
          <a:p>
            <a:pPr marL="0" indent="0" eaLnBrk="1" hangingPunct="1">
              <a:buNone/>
            </a:pPr>
            <a:endParaRPr lang="en-US" alt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9657347" y="5598695"/>
            <a:ext cx="1459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0464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Social Situations </a:t>
            </a:r>
            <a:r>
              <a:rPr lang="en-US" altLang="en-US" sz="2400" i="1" dirty="0"/>
              <a:t>(continued)</a:t>
            </a:r>
            <a:endParaRPr lang="en-US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ea typeface="ＭＳ Ｐゴシック" charset="0"/>
                <a:cs typeface="+mn-cs"/>
              </a:rPr>
              <a:t>Play with toys can act as constraints.</a:t>
            </a:r>
          </a:p>
          <a:p>
            <a:pPr>
              <a:defRPr/>
            </a:pPr>
            <a:r>
              <a:rPr lang="en-US" dirty="0">
                <a:ea typeface="ＭＳ Ｐゴシック" charset="0"/>
                <a:cs typeface="+mn-cs"/>
              </a:rPr>
              <a:t>May encourage children to be active or inactive</a:t>
            </a:r>
          </a:p>
          <a:p>
            <a:pPr>
              <a:spcBef>
                <a:spcPts val="600"/>
              </a:spcBef>
              <a:defRPr/>
            </a:pPr>
            <a:r>
              <a:rPr lang="en-US" dirty="0">
                <a:ea typeface="ＭＳ Ｐゴシック" charset="0"/>
                <a:cs typeface="+mn-cs"/>
              </a:rPr>
              <a:t>Gender typing via toys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>
                <a:ea typeface="ＭＳ Ｐゴシック" charset="0"/>
              </a:rPr>
              <a:t>Toys marketed to boys tend to be more complex and encourage more vigorous activity than those marketed to girls.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>
                <a:ea typeface="ＭＳ Ｐゴシック" charset="0"/>
              </a:rPr>
              <a:t>Toys can encourage traditional gender roles.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>
                <a:ea typeface="ＭＳ Ｐゴシック" charset="0"/>
              </a:rPr>
              <a:t>Marketing, advertising, and packaging of toys can lead to gender typing.</a:t>
            </a:r>
          </a:p>
          <a:p>
            <a:pPr marL="457200" lvl="1" indent="0" algn="r">
              <a:buNone/>
              <a:defRPr/>
            </a:pPr>
            <a:endParaRPr lang="en-US" altLang="en-US" sz="1400" i="1" dirty="0"/>
          </a:p>
          <a:p>
            <a:pPr marL="457200" lvl="1" indent="0" algn="r">
              <a:buNone/>
              <a:defRPr/>
            </a:pPr>
            <a:r>
              <a:rPr lang="en-US" altLang="en-US" sz="1400" i="1" dirty="0"/>
              <a:t>(continued)</a:t>
            </a:r>
            <a:endParaRPr lang="en-US" sz="1400" dirty="0">
              <a:ea typeface="ＭＳ Ｐゴシック" charset="0"/>
            </a:endParaRPr>
          </a:p>
          <a:p>
            <a:pPr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6490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Sociocultural Constraints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Type of environmental constraint</a:t>
            </a:r>
          </a:p>
          <a:p>
            <a:pPr lvl="1" eaLnBrk="1" hangingPunct="1"/>
            <a:r>
              <a:rPr lang="en-US" altLang="en-US" dirty="0"/>
              <a:t>Group attitudes that affect motor behaviors of an individual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Social values, mores, ideals, norms, stereotypes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Culturally specific concepts about movement behaviors</a:t>
            </a:r>
          </a:p>
          <a:p>
            <a:pPr lvl="1" eaLnBrk="1" hangingPunct="1"/>
            <a:r>
              <a:rPr lang="en-US" altLang="en-US" dirty="0"/>
              <a:t>Sometimes the media reinforces these concepts.</a:t>
            </a:r>
          </a:p>
        </p:txBody>
      </p:sp>
    </p:spTree>
    <p:extLst>
      <p:ext uri="{BB962C8B-B14F-4D97-AF65-F5344CB8AC3E}">
        <p14:creationId xmlns:p14="http://schemas.microsoft.com/office/powerpoint/2010/main" val="123615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Social Situations </a:t>
            </a:r>
            <a:r>
              <a:rPr lang="en-US" altLang="en-US" sz="2400" i="1" dirty="0"/>
              <a:t>(continued)</a:t>
            </a:r>
            <a:endParaRPr lang="en-US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ea typeface="ＭＳ Ｐゴシック" charset="0"/>
                <a:cs typeface="+mn-cs"/>
              </a:rPr>
              <a:t>Gender typing via toys </a:t>
            </a:r>
            <a:r>
              <a:rPr lang="en-US" sz="2400" i="1" dirty="0">
                <a:ea typeface="ＭＳ Ｐゴシック" charset="0"/>
                <a:cs typeface="+mn-cs"/>
              </a:rPr>
              <a:t>(continued)</a:t>
            </a:r>
          </a:p>
          <a:p>
            <a:pPr>
              <a:defRPr/>
            </a:pPr>
            <a:r>
              <a:rPr lang="en-US" dirty="0">
                <a:ea typeface="ＭＳ Ｐゴシック" charset="0"/>
                <a:cs typeface="+mn-cs"/>
              </a:rPr>
              <a:t>Parents enjoy giving their children the same kinds of toys they played with as children.</a:t>
            </a:r>
          </a:p>
          <a:p>
            <a:pPr>
              <a:defRPr/>
            </a:pPr>
            <a:r>
              <a:rPr lang="en-US" dirty="0">
                <a:ea typeface="ＭＳ Ｐゴシック" charset="0"/>
                <a:cs typeface="+mn-cs"/>
              </a:rPr>
              <a:t>Parents can promote gender typing by negatively reinforcing play with toys they judge to be gender inappropriate.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Video, computer, or streamed games are increasingly influential.</a:t>
            </a: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9991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48393"/>
            <a:ext cx="10515600" cy="1313411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Other </a:t>
            </a:r>
            <a:r>
              <a:rPr lang="en-US" altLang="en-US" dirty="0"/>
              <a:t>Sociocultural Constraints: Race, Ethnicity, and Socioeconomic Status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36600" y="2493719"/>
            <a:ext cx="10515600" cy="4168338"/>
          </a:xfrm>
        </p:spPr>
        <p:txBody>
          <a:bodyPr/>
          <a:lstStyle/>
          <a:p>
            <a:pPr eaLnBrk="1" hangingPunct="1"/>
            <a:r>
              <a:rPr lang="en-US" altLang="en-US" dirty="0"/>
              <a:t>It is often difficult to distinguish between sociocultural constraints and individual constraints. </a:t>
            </a:r>
          </a:p>
          <a:p>
            <a:pPr eaLnBrk="1" hangingPunct="1"/>
            <a:r>
              <a:rPr lang="en-US" altLang="en-US" dirty="0"/>
              <a:t>Racial characteristics are biological based and relate to genetic similarities within groups.</a:t>
            </a:r>
          </a:p>
          <a:p>
            <a:pPr eaLnBrk="1" hangingPunct="1"/>
            <a:r>
              <a:rPr lang="en-US" altLang="en-US" dirty="0"/>
              <a:t>Ethnic characteristics are culturally based and relate to cultural similarities that connect groups.</a:t>
            </a:r>
          </a:p>
          <a:p>
            <a:pPr algn="r" eaLnBrk="1" hangingPunct="1">
              <a:buFontTx/>
              <a:buNone/>
            </a:pPr>
            <a:endParaRPr lang="en-US" altLang="en-US" sz="2400" i="1" dirty="0"/>
          </a:p>
          <a:p>
            <a:pPr algn="r" eaLnBrk="1" hangingPunct="1">
              <a:buFontTx/>
              <a:buNone/>
            </a:pPr>
            <a:r>
              <a:rPr lang="en-US" altLang="en-US" sz="1400" i="1" dirty="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27183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1644"/>
            <a:ext cx="10515600" cy="1126276"/>
          </a:xfrm>
        </p:spPr>
        <p:txBody>
          <a:bodyPr/>
          <a:lstStyle/>
          <a:p>
            <a:pPr eaLnBrk="1" hangingPunct="1"/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Other </a:t>
            </a:r>
            <a:r>
              <a:rPr lang="en-US" altLang="en-US" dirty="0"/>
              <a:t>Sociocultural Constraints: Race, Ethnicity, and Socioeconomic Status </a:t>
            </a:r>
            <a:r>
              <a:rPr lang="en-US" altLang="en-US" sz="2400" i="1" dirty="0"/>
              <a:t>(continued)</a:t>
            </a:r>
            <a:br>
              <a:rPr lang="en-US" altLang="en-US" sz="2400" i="1" dirty="0"/>
            </a:br>
            <a:endParaRPr lang="en-US" altLang="en-US" sz="24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Socioeconomic characteristics can sometimes be interrelated to racial and ethnic characteristics.</a:t>
            </a:r>
          </a:p>
          <a:p>
            <a:pPr eaLnBrk="1" hangingPunct="1"/>
            <a:r>
              <a:rPr lang="en-US" altLang="en-US" dirty="0"/>
              <a:t>It is important to examine differences among groups without suggesting a priority that differences are biological in nature.</a:t>
            </a:r>
          </a:p>
          <a:p>
            <a:pPr eaLnBrk="1" hangingPunct="1"/>
            <a:r>
              <a:rPr lang="en-US" altLang="en-US" dirty="0"/>
              <a:t>Stereotyped threat of a stigmatized group can result in pressure to perform below one’s actual capabilities.</a:t>
            </a:r>
          </a:p>
          <a:p>
            <a:pPr eaLnBrk="1" hangingPunct="1"/>
            <a:endParaRPr lang="en-US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65349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 and Synthesis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/>
              <a:t>As individuals, we constantly interact with and depend on others as a part of daily life.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Youth are socialized into sport. 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People are often associated with many different groups, ranging in size from small to large.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/>
              <a:t>Sociocultural constraints continually interact with functional individual constraints that encourage and discourage movements through participation in activities.</a:t>
            </a:r>
          </a:p>
        </p:txBody>
      </p:sp>
    </p:spTree>
    <p:extLst>
      <p:ext uri="{BB962C8B-B14F-4D97-AF65-F5344CB8AC3E}">
        <p14:creationId xmlns:p14="http://schemas.microsoft.com/office/powerpoint/2010/main" val="1695018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Social Constraints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These are pervasive group attitudes, values, and mores that influence behaviors of individuals within the group.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They create an atmosphere </a:t>
            </a:r>
            <a:r>
              <a:rPr lang="en-US" altLang="en-US" i="1" dirty="0"/>
              <a:t>encouraging</a:t>
            </a:r>
            <a:r>
              <a:rPr lang="en-US" altLang="en-US" dirty="0"/>
              <a:t> socially acceptable and </a:t>
            </a:r>
            <a:r>
              <a:rPr lang="en-US" altLang="en-US" i="1" dirty="0"/>
              <a:t>discouraging</a:t>
            </a:r>
            <a:r>
              <a:rPr lang="en-US" altLang="en-US" dirty="0"/>
              <a:t> socially unacceptable movement activities.</a:t>
            </a:r>
          </a:p>
        </p:txBody>
      </p:sp>
    </p:spTree>
    <p:extLst>
      <p:ext uri="{BB962C8B-B14F-4D97-AF65-F5344CB8AC3E}">
        <p14:creationId xmlns:p14="http://schemas.microsoft.com/office/powerpoint/2010/main" val="235290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Figure 15.2: Socialization Process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980" y="1808163"/>
            <a:ext cx="5012040" cy="4168775"/>
          </a:xfrm>
        </p:spPr>
      </p:pic>
    </p:spTree>
    <p:extLst>
      <p:ext uri="{BB962C8B-B14F-4D97-AF65-F5344CB8AC3E}">
        <p14:creationId xmlns:p14="http://schemas.microsoft.com/office/powerpoint/2010/main" val="101506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Socialization Process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People and situations influence individuals in their choice of activities throughout their lives.</a:t>
            </a:r>
          </a:p>
          <a:p>
            <a:r>
              <a:rPr lang="en-US" altLang="en-US" dirty="0"/>
              <a:t>There are three major elements: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dirty="0"/>
              <a:t>Significant others (influential or important people, called socializing agents)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dirty="0"/>
              <a:t>Social situations (places where socialization takes place: schools, home, playgrounds)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dirty="0"/>
              <a:t>Personal attributes (individual constraints)</a:t>
            </a:r>
          </a:p>
        </p:txBody>
      </p:sp>
    </p:spTree>
    <p:extLst>
      <p:ext uri="{BB962C8B-B14F-4D97-AF65-F5344CB8AC3E}">
        <p14:creationId xmlns:p14="http://schemas.microsoft.com/office/powerpoint/2010/main" val="2369891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14895"/>
            <a:ext cx="10515600" cy="104740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Gender </a:t>
            </a:r>
            <a:r>
              <a:rPr lang="en-US" altLang="en-US" dirty="0"/>
              <a:t>Typing: Example of a Sociocultural Constraint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95055"/>
            <a:ext cx="10515600" cy="416833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i="1" dirty="0"/>
              <a:t>Sex </a:t>
            </a:r>
            <a:r>
              <a:rPr lang="en-US" altLang="en-US" dirty="0"/>
              <a:t>refers to male or female biological characteristics (individual constraint).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i="1" dirty="0"/>
              <a:t>Gender</a:t>
            </a:r>
            <a:r>
              <a:rPr lang="en-US" altLang="en-US" dirty="0"/>
              <a:t> refers to socially determined masculine or feminine characteristics (sociocultural constraint).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Why is it important to differentiate between “</a:t>
            </a:r>
            <a:r>
              <a:rPr lang="en-US" altLang="ja-JP" dirty="0"/>
              <a:t>sex” and “gender” in the context of physical activity?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075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Gender Typing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dirty="0"/>
              <a:t>Socializing agents, including significant others, often encourage children to participate in “g</a:t>
            </a:r>
            <a:r>
              <a:rPr lang="en-US" altLang="ja-JP" dirty="0"/>
              <a:t>ender-appropriate</a:t>
            </a:r>
            <a:r>
              <a:rPr lang="en-CA" altLang="ja-JP" dirty="0"/>
              <a:t>”</a:t>
            </a:r>
            <a:r>
              <a:rPr lang="en-US" altLang="ja-JP" dirty="0"/>
              <a:t> activities.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400" dirty="0"/>
          </a:p>
          <a:p>
            <a:pPr marL="346075" lvl="1" indent="-346075" eaLnBrk="1" hangingPunct="1">
              <a:spcBef>
                <a:spcPct val="0"/>
              </a:spcBef>
            </a:pPr>
            <a:r>
              <a:rPr lang="en-US" altLang="en-US" b="1" dirty="0"/>
              <a:t>Boys: “</a:t>
            </a:r>
            <a:r>
              <a:rPr lang="en-US" altLang="ja-JP" b="1" dirty="0"/>
              <a:t>masculine</a:t>
            </a:r>
            <a:r>
              <a:rPr lang="en-US" altLang="ja-JP" dirty="0"/>
              <a:t>” </a:t>
            </a:r>
            <a:r>
              <a:rPr lang="en-US" altLang="ja-JP" b="1" dirty="0"/>
              <a:t>sports (e.g., football, wrestling)</a:t>
            </a:r>
          </a:p>
          <a:p>
            <a:pPr marL="346075" lvl="1" indent="-346075" eaLnBrk="1" hangingPunct="1">
              <a:spcBef>
                <a:spcPct val="0"/>
              </a:spcBef>
            </a:pPr>
            <a:endParaRPr lang="en-US" altLang="en-US" b="1" dirty="0"/>
          </a:p>
          <a:p>
            <a:pPr marL="346075" lvl="1" indent="-346075" eaLnBrk="1" hangingPunct="1">
              <a:spcBef>
                <a:spcPct val="0"/>
              </a:spcBef>
            </a:pPr>
            <a:r>
              <a:rPr lang="en-US" altLang="en-US" b="1" dirty="0"/>
              <a:t>Girls: “</a:t>
            </a:r>
            <a:r>
              <a:rPr lang="en-US" altLang="ja-JP" b="1" dirty="0"/>
              <a:t>feminine</a:t>
            </a:r>
            <a:r>
              <a:rPr lang="en-US" altLang="ja-JP" dirty="0"/>
              <a:t>” </a:t>
            </a:r>
            <a:r>
              <a:rPr lang="en-US" altLang="ja-JP" b="1" dirty="0"/>
              <a:t>sports (e.g., gymnastics, figure skating)</a:t>
            </a:r>
          </a:p>
          <a:p>
            <a:pPr marL="346075" lvl="1" indent="-346075" eaLnBrk="1" hangingPunct="1"/>
            <a:endParaRPr lang="en-US" altLang="en-US" dirty="0"/>
          </a:p>
          <a:p>
            <a:pPr marL="346075" lvl="1" indent="-346075" algn="r" eaLnBrk="1" hangingPunct="1">
              <a:buNone/>
            </a:pPr>
            <a:endParaRPr lang="en-US" altLang="en-US" i="1" dirty="0"/>
          </a:p>
          <a:p>
            <a:pPr marL="346075" lvl="1" indent="-346075" algn="r" eaLnBrk="1" hangingPunct="1">
              <a:buNone/>
            </a:pPr>
            <a:endParaRPr lang="en-US" altLang="en-US" i="1" dirty="0"/>
          </a:p>
          <a:p>
            <a:pPr marL="346075" lvl="1" indent="-346075" algn="r" eaLnBrk="1" hangingPunct="1">
              <a:buNone/>
            </a:pPr>
            <a:r>
              <a:rPr lang="en-US" altLang="en-US" sz="1400" i="1" dirty="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33735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Gender Typing </a:t>
            </a:r>
            <a:r>
              <a:rPr lang="en-US" altLang="en-US" sz="2400" i="1" dirty="0"/>
              <a:t>(continued)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Societal attitudes about gender-appropriate activities can restrict physical activity options for boys and girls.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 the United States, these attitudes linger, but the number of girls participating in sports has dramatically increased.</a:t>
            </a:r>
          </a:p>
          <a:p>
            <a:pPr lvl="1" eaLnBrk="1" hangingPunct="1"/>
            <a:r>
              <a:rPr lang="en-US" altLang="en-US" dirty="0"/>
              <a:t>Girls still lag behind boys in number of participants.</a:t>
            </a:r>
          </a:p>
          <a:p>
            <a:pPr lvl="1" eaLnBrk="1" hangingPunct="1"/>
            <a:r>
              <a:rPr lang="en-US" altLang="en-US" dirty="0"/>
              <a:t>Girls are more likely to drop out of sport after high school.</a:t>
            </a:r>
          </a:p>
        </p:txBody>
      </p:sp>
    </p:spTree>
    <p:extLst>
      <p:ext uri="{BB962C8B-B14F-4D97-AF65-F5344CB8AC3E}">
        <p14:creationId xmlns:p14="http://schemas.microsoft.com/office/powerpoint/2010/main" val="41752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51F8-8FCE-3D45-8AC1-EEBED6582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Influence of Title 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1B0A8-FBB3-B842-8A16-4C217FEF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Title IX legislation was passed in 1972, 4 million males and fewer than 300,000 females participated in high school sports.</a:t>
            </a:r>
          </a:p>
          <a:p>
            <a:r>
              <a:rPr lang="en-US" dirty="0"/>
              <a:t>In 2016–2017, 4.5 million males and 3.4 million females participated.</a:t>
            </a:r>
          </a:p>
          <a:p>
            <a:r>
              <a:rPr lang="en-US" dirty="0"/>
              <a:t>More boys and girls select gender-neutral sports than highly gendered sports.</a:t>
            </a:r>
          </a:p>
          <a:p>
            <a:r>
              <a:rPr lang="en-US" dirty="0"/>
              <a:t>Constraint to girls’ participation was the sociocultural environment rather than an individual constraint.</a:t>
            </a:r>
          </a:p>
        </p:txBody>
      </p:sp>
    </p:spTree>
    <p:extLst>
      <p:ext uri="{BB962C8B-B14F-4D97-AF65-F5344CB8AC3E}">
        <p14:creationId xmlns:p14="http://schemas.microsoft.com/office/powerpoint/2010/main" val="8849870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0&quot;/&gt;&lt;/object&gt;&lt;object type=&quot;3&quot; unique_id=&quot;10004&quot;&gt;&lt;property id=&quot;20148&quot; value=&quot;5&quot;/&gt;&lt;property id=&quot;20300&quot; value=&quot;Slide 2&quot;/&gt;&lt;property id=&quot;20307&quot; value=&quot;269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1059</Words>
  <Application>Microsoft Office PowerPoint</Application>
  <PresentationFormat>Widescreen</PresentationFormat>
  <Paragraphs>149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8" baseType="lpstr">
      <vt:lpstr>MS PGothic</vt:lpstr>
      <vt:lpstr>MS PGothic</vt:lpstr>
      <vt:lpstr>Arial</vt:lpstr>
      <vt:lpstr>Calibri</vt:lpstr>
      <vt:lpstr>Calibri Light</vt:lpstr>
      <vt:lpstr>Franklin Gothic Book</vt:lpstr>
      <vt:lpstr>Franklin Gothic Medium</vt:lpstr>
      <vt:lpstr>Helvetica</vt:lpstr>
      <vt:lpstr>Helvetica Bold</vt:lpstr>
      <vt:lpstr>Helvetica Neue</vt:lpstr>
      <vt:lpstr>Helvetica Neue Condensed</vt:lpstr>
      <vt:lpstr>HGｺﾞｼｯｸE</vt:lpstr>
      <vt:lpstr>Times New Roman</vt:lpstr>
      <vt:lpstr>Office Theme</vt:lpstr>
      <vt:lpstr>Custom Design</vt:lpstr>
      <vt:lpstr>Social and Cultural Constraints in Motor Development</vt:lpstr>
      <vt:lpstr>Sociocultural Constraints</vt:lpstr>
      <vt:lpstr>Social Constraints</vt:lpstr>
      <vt:lpstr>Figure 15.2: Socialization Process</vt:lpstr>
      <vt:lpstr>Socialization Process</vt:lpstr>
      <vt:lpstr>Gender Typing: Example of a Sociocultural Constraint</vt:lpstr>
      <vt:lpstr>Gender Typing</vt:lpstr>
      <vt:lpstr>Gender Typing (continued)</vt:lpstr>
      <vt:lpstr>Influence of Title IX</vt:lpstr>
      <vt:lpstr>Question</vt:lpstr>
      <vt:lpstr>Significant Others</vt:lpstr>
      <vt:lpstr>Significant Others: Parents</vt:lpstr>
      <vt:lpstr>Significant Others: Siblings</vt:lpstr>
      <vt:lpstr>Significant Others: Peers</vt:lpstr>
      <vt:lpstr>Significant Others: Coaches and Teachers</vt:lpstr>
      <vt:lpstr>Question</vt:lpstr>
      <vt:lpstr>Assessing Youth Sport Coaching Behaviors</vt:lpstr>
      <vt:lpstr>Social Situations</vt:lpstr>
      <vt:lpstr>Social Situations (continued)</vt:lpstr>
      <vt:lpstr>Social Situations (continued)</vt:lpstr>
      <vt:lpstr>Other Sociocultural Constraints: Race, Ethnicity, and Socioeconomic Status</vt:lpstr>
      <vt:lpstr> Other Sociocultural Constraints: Race, Ethnicity, and Socioeconomic Status (continued) </vt:lpstr>
      <vt:lpstr>Summary and Synthesis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AGING</dc:title>
  <dc:creator>Microsoft Office User</dc:creator>
  <cp:lastModifiedBy>Anne Mrozek</cp:lastModifiedBy>
  <cp:revision>83</cp:revision>
  <cp:lastPrinted>2017-03-14T16:50:08Z</cp:lastPrinted>
  <dcterms:created xsi:type="dcterms:W3CDTF">2017-03-14T15:11:25Z</dcterms:created>
  <dcterms:modified xsi:type="dcterms:W3CDTF">2019-04-12T16:26:26Z</dcterms:modified>
</cp:coreProperties>
</file>