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2F17B81-F3C2-47E0-969C-2CFC31CF725D}"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F17B81-F3C2-47E0-969C-2CFC31CF72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F17B81-F3C2-47E0-969C-2CFC31CF72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F17B81-F3C2-47E0-969C-2CFC31CF72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F17B81-F3C2-47E0-969C-2CFC31CF725D}"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F17B81-F3C2-47E0-969C-2CFC31CF72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2F17B81-F3C2-47E0-969C-2CFC31CF725D}"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2F17B81-F3C2-47E0-969C-2CFC31CF72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2F17B81-F3C2-47E0-969C-2CFC31CF72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217230-2197-468E-ADC3-5EC6BB03353A}" type="datetimeFigureOut">
              <a:rPr lang="en-US" smtClean="0"/>
              <a:t>11/2/2015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F17B81-F3C2-47E0-969C-2CFC31CF72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0217230-2197-468E-ADC3-5EC6BB03353A}" type="datetimeFigureOut">
              <a:rPr lang="en-US" smtClean="0"/>
              <a:t>11/2/2015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2F17B81-F3C2-47E0-969C-2CFC31CF72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0217230-2197-468E-ADC3-5EC6BB03353A}" type="datetimeFigureOut">
              <a:rPr lang="en-US" smtClean="0"/>
              <a:t>11/2/2015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2F17B81-F3C2-47E0-969C-2CFC31CF725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Ethical issues</a:t>
            </a:r>
            <a:endParaRPr lang="en-US" dirty="0"/>
          </a:p>
        </p:txBody>
      </p:sp>
      <p:sp>
        <p:nvSpPr>
          <p:cNvPr id="3" name="Subtitle 2"/>
          <p:cNvSpPr>
            <a:spLocks noGrp="1"/>
          </p:cNvSpPr>
          <p:nvPr>
            <p:ph type="subTitle" idx="1"/>
          </p:nvPr>
        </p:nvSpPr>
        <p:spPr/>
        <p:txBody>
          <a:bodyPr/>
          <a:lstStyle/>
          <a:p>
            <a:r>
              <a:rPr lang="en-US" dirty="0" smtClean="0"/>
              <a:t>Sport Management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b="1" dirty="0" smtClean="0">
                <a:solidFill>
                  <a:schemeClr val="accent3">
                    <a:lumMod val="60000"/>
                    <a:lumOff val="40000"/>
                  </a:schemeClr>
                </a:solidFill>
              </a:rPr>
              <a:t>Ethics</a:t>
            </a:r>
            <a:r>
              <a:rPr lang="en-US" dirty="0" smtClean="0"/>
              <a:t>- systematic study of values guiding our decision making</a:t>
            </a:r>
            <a:br>
              <a:rPr lang="en-US" dirty="0" smtClean="0"/>
            </a:br>
            <a:r>
              <a:rPr lang="en-US" b="1" dirty="0" smtClean="0">
                <a:solidFill>
                  <a:schemeClr val="accent3">
                    <a:lumMod val="60000"/>
                    <a:lumOff val="40000"/>
                  </a:schemeClr>
                </a:solidFill>
              </a:rPr>
              <a:t>Ethical reasoning </a:t>
            </a:r>
            <a:r>
              <a:rPr lang="en-US" dirty="0" smtClean="0"/>
              <a:t>– the process of making fair, decision regarding right and wrong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Decisions in Sport</a:t>
            </a:r>
            <a:br>
              <a:rPr lang="en-US" dirty="0" smtClean="0"/>
            </a:br>
            <a:r>
              <a:rPr lang="en-US" dirty="0" smtClean="0"/>
              <a:t/>
            </a:r>
            <a:br>
              <a:rPr lang="en-US" dirty="0" smtClean="0"/>
            </a:br>
            <a:r>
              <a:rPr lang="en-US" sz="2400" b="1" dirty="0" smtClean="0">
                <a:solidFill>
                  <a:schemeClr val="accent3">
                    <a:lumMod val="60000"/>
                    <a:lumOff val="40000"/>
                  </a:schemeClr>
                </a:solidFill>
              </a:rPr>
              <a:t>Change time of a game to accommodate TV at the expense of class or study time?</a:t>
            </a:r>
            <a:r>
              <a:rPr lang="en-US" sz="2400" b="1" dirty="0" smtClean="0"/>
              <a:t/>
            </a:r>
            <a:br>
              <a:rPr lang="en-US" sz="2400" b="1" dirty="0" smtClean="0"/>
            </a:br>
            <a:r>
              <a:rPr lang="en-US" sz="2400" b="1" dirty="0" smtClean="0"/>
              <a:t>Encourage pain killers, play an injured player (under what conditions)?</a:t>
            </a:r>
            <a:br>
              <a:rPr lang="en-US" sz="2400" b="1" dirty="0" smtClean="0"/>
            </a:br>
            <a:r>
              <a:rPr lang="en-US" sz="2400" b="1" dirty="0" smtClean="0">
                <a:solidFill>
                  <a:srgbClr val="C00000"/>
                </a:solidFill>
              </a:rPr>
              <a:t>Should you help an athlete with a drug or alcohol problem?</a:t>
            </a:r>
            <a:r>
              <a:rPr lang="en-US" sz="2400" b="1" dirty="0" smtClean="0"/>
              <a:t/>
            </a:r>
            <a:br>
              <a:rPr lang="en-US" sz="2400" b="1" dirty="0" smtClean="0"/>
            </a:br>
            <a:r>
              <a:rPr lang="en-US" sz="2400" b="1" dirty="0" smtClean="0">
                <a:solidFill>
                  <a:srgbClr val="00B050"/>
                </a:solidFill>
              </a:rPr>
              <a:t>Relocate a team to another site for financial gain?</a:t>
            </a:r>
            <a:r>
              <a:rPr lang="en-US" sz="2400" b="1" dirty="0" smtClean="0"/>
              <a:t/>
            </a:r>
            <a:br>
              <a:rPr lang="en-US" sz="2400" b="1" dirty="0" smtClean="0"/>
            </a:br>
            <a:r>
              <a:rPr lang="en-US" sz="2400" b="1" dirty="0" smtClean="0">
                <a:solidFill>
                  <a:srgbClr val="7030A0"/>
                </a:solidFill>
              </a:rPr>
              <a:t>Cut successful, less visible programs instead of costly highly visible programs? </a:t>
            </a:r>
            <a:r>
              <a:rPr lang="en-US" sz="2400" b="1" dirty="0" smtClean="0"/>
              <a:t/>
            </a:r>
            <a:br>
              <a:rPr lang="en-US" sz="2400" b="1" dirty="0" smtClean="0"/>
            </a:br>
            <a:r>
              <a:rPr lang="en-US" sz="2400" b="1" dirty="0" smtClean="0">
                <a:solidFill>
                  <a:schemeClr val="tx1"/>
                </a:solidFill>
              </a:rPr>
              <a:t>Should you keep score in recreational games (developmental leagues)?</a:t>
            </a:r>
            <a:r>
              <a:rPr lang="en-US" sz="2800" dirty="0" smtClean="0"/>
              <a:t/>
            </a:r>
            <a:br>
              <a:rPr lang="en-US" sz="28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Decisions in Sport</a:t>
            </a:r>
            <a:br>
              <a:rPr lang="en-US" dirty="0" smtClean="0"/>
            </a:br>
            <a:r>
              <a:rPr lang="en-US" dirty="0" smtClean="0">
                <a:solidFill>
                  <a:schemeClr val="accent2">
                    <a:lumMod val="75000"/>
                  </a:schemeClr>
                </a:solidFill>
              </a:rPr>
              <a:t>Should you give out MVP trophies in team sports? </a:t>
            </a:r>
            <a:r>
              <a:rPr lang="en-US" dirty="0" smtClean="0"/>
              <a:t/>
            </a:r>
            <a:br>
              <a:rPr lang="en-US" dirty="0" smtClean="0"/>
            </a:br>
            <a:r>
              <a:rPr lang="en-US" dirty="0" smtClean="0">
                <a:solidFill>
                  <a:schemeClr val="accent3">
                    <a:lumMod val="75000"/>
                  </a:schemeClr>
                </a:solidFill>
              </a:rPr>
              <a:t>Should you have cuts in recreational leagues for youth? </a:t>
            </a:r>
            <a:r>
              <a:rPr lang="en-US" dirty="0" smtClean="0"/>
              <a:t/>
            </a:r>
            <a:br>
              <a:rPr lang="en-US" dirty="0" smtClean="0"/>
            </a:br>
            <a:r>
              <a:rPr lang="en-US" b="1" dirty="0" smtClean="0">
                <a:solidFill>
                  <a:schemeClr val="accent6">
                    <a:lumMod val="40000"/>
                    <a:lumOff val="60000"/>
                  </a:schemeClr>
                </a:solidFill>
              </a:rPr>
              <a:t>Should everyone play the same amount of time?</a:t>
            </a:r>
            <a:br>
              <a:rPr lang="en-US" b="1" dirty="0" smtClean="0">
                <a:solidFill>
                  <a:schemeClr val="accent6">
                    <a:lumMod val="40000"/>
                    <a:lumOff val="60000"/>
                  </a:schemeClr>
                </a:solidFill>
              </a:rPr>
            </a:br>
            <a:r>
              <a:rPr lang="en-US" b="1" dirty="0" smtClean="0">
                <a:solidFill>
                  <a:schemeClr val="accent6">
                    <a:lumMod val="40000"/>
                    <a:lumOff val="60000"/>
                  </a:schemeClr>
                </a:solidFill>
              </a:rPr>
              <a:t>Should everyone play? </a:t>
            </a:r>
            <a:endParaRPr lang="en-US" b="1"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Decisions-Violence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1026" name="Rectangle 2"/>
          <p:cNvSpPr>
            <a:spLocks noChangeArrowheads="1"/>
          </p:cNvSpPr>
          <p:nvPr/>
        </p:nvSpPr>
        <p:spPr bwMode="auto">
          <a:xfrm>
            <a:off x="762000" y="957234"/>
            <a:ext cx="78486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smtClean="0">
                <a:ln>
                  <a:noFill/>
                </a:ln>
                <a:solidFill>
                  <a:schemeClr val="accent3">
                    <a:lumMod val="60000"/>
                    <a:lumOff val="40000"/>
                  </a:schemeClr>
                </a:solidFill>
                <a:effectLst/>
                <a:latin typeface="Arial" charset="0"/>
              </a:rPr>
              <a:t>At the University of Florida a football player received a "dead roach" decal for his helmet when he hit an opponent so hard that he lay prone with his legs and arms up in the air.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1">
                    <a:lumMod val="60000"/>
                    <a:lumOff val="40000"/>
                  </a:schemeClr>
                </a:solidFill>
                <a:effectLst/>
                <a:latin typeface="Arial" charset="0"/>
              </a:rPr>
              <a:t>2. Similarly, University of Miami football players were awarded a "slobber knocker" decal for their helmets if they hit an opposing player so hard that it knocked the slobber out of his mouth.</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4">
                    <a:lumMod val="75000"/>
                  </a:schemeClr>
                </a:solidFill>
                <a:effectLst/>
                <a:latin typeface="Arial" charset="0"/>
              </a:rPr>
              <a:t>3. The Denver Broncos coaching staff, similar to other NFL teams, yet contrary to league rules, gave monetary awards each week to the players who hit their opponents the hardest.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lumMod val="95000"/>
                  </a:schemeClr>
                </a:solidFill>
                <a:effectLst/>
                <a:latin typeface="Arial" charset="0"/>
              </a:rPr>
              <a:t>4. The assumption of unethical violence by opponents in football is "just part of the game" was illustrated in a 1993 playoff game when a player from the Buffalo Bills put a splint on the outside of his good leg so that opponents would concentrate on that leg rather than on his bad leg.</a:t>
            </a:r>
          </a:p>
          <a:p>
            <a:pPr marL="0" marR="0" lvl="0" indent="0" algn="just" defTabSz="914400" rtl="0" eaLnBrk="0" fontAlgn="base" latinLnBrk="0" hangingPunct="0">
              <a:lnSpc>
                <a:spcPct val="100000"/>
              </a:lnSpc>
              <a:spcBef>
                <a:spcPct val="0"/>
              </a:spcBef>
              <a:spcAft>
                <a:spcPct val="0"/>
              </a:spcAft>
              <a:buClrTx/>
              <a:buSzTx/>
              <a:buFontTx/>
              <a:buNone/>
              <a:tabLst/>
            </a:pPr>
            <a:r>
              <a:rPr lang="en-US" sz="2000" b="1" dirty="0" smtClean="0">
                <a:solidFill>
                  <a:schemeClr val="tx1">
                    <a:lumMod val="95000"/>
                  </a:schemeClr>
                </a:solidFill>
                <a:latin typeface="Arial" charset="0"/>
              </a:rPr>
              <a:t>ARE THESE ETHICAL PRACTICES? </a:t>
            </a:r>
            <a:endParaRPr kumimoji="0" lang="en-US" sz="2000" b="1" i="0" u="none" strike="noStrike" cap="none" normalizeH="0" baseline="0" dirty="0" smtClean="0">
              <a:ln>
                <a:noFill/>
              </a:ln>
              <a:solidFill>
                <a:schemeClr val="tx1">
                  <a:lumMod val="95000"/>
                </a:schemeClr>
              </a:solidFill>
              <a:effectLst/>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Dilemma</a:t>
            </a:r>
            <a:br>
              <a:rPr lang="en-US" dirty="0" smtClean="0"/>
            </a:br>
            <a:r>
              <a:rPr lang="en-US" dirty="0" smtClean="0"/>
              <a:t>- a practical conflict involving equally compelling values or social obligations</a:t>
            </a:r>
            <a:br>
              <a:rPr lang="en-US" dirty="0" smtClean="0"/>
            </a:br>
            <a:r>
              <a:rPr lang="en-US" dirty="0" smtClean="0"/>
              <a:t>EXAMPLES:</a:t>
            </a:r>
            <a:br>
              <a:rPr lang="en-US" dirty="0" smtClean="0"/>
            </a:br>
            <a:r>
              <a:rPr lang="en-US" sz="2400" dirty="0" smtClean="0"/>
              <a:t>Should you play a key player who is injured in the championship game if he wants to play and risk of further injury is minor?</a:t>
            </a:r>
            <a:br>
              <a:rPr lang="en-US" sz="2400" dirty="0" smtClean="0"/>
            </a:br>
            <a:r>
              <a:rPr lang="en-US" sz="2400" dirty="0" smtClean="0"/>
              <a:t/>
            </a:r>
            <a:br>
              <a:rPr lang="en-US" sz="2400" dirty="0" smtClean="0"/>
            </a:b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83336"/>
          </a:xfrm>
        </p:spPr>
        <p:txBody>
          <a:bodyPr/>
          <a:lstStyle/>
          <a:p>
            <a:r>
              <a:rPr lang="en-US" dirty="0" smtClean="0"/>
              <a:t>Ethical Dilemma</a:t>
            </a:r>
            <a:br>
              <a:rPr lang="en-US" dirty="0" smtClean="0"/>
            </a:br>
            <a:r>
              <a:rPr lang="en-US" sz="2000" b="1" dirty="0" smtClean="0"/>
              <a:t>EXAMPLES</a:t>
            </a:r>
            <a:r>
              <a:rPr lang="en-US" b="1" dirty="0" smtClean="0"/>
              <a:t>-</a:t>
            </a:r>
            <a:r>
              <a:rPr lang="en-US" dirty="0" smtClean="0"/>
              <a:t> </a:t>
            </a:r>
            <a:br>
              <a:rPr lang="en-US" dirty="0" smtClean="0"/>
            </a:br>
            <a:endParaRPr lang="en-US" dirty="0"/>
          </a:p>
        </p:txBody>
      </p:sp>
      <p:sp>
        <p:nvSpPr>
          <p:cNvPr id="3" name="Rectangle 2"/>
          <p:cNvSpPr/>
          <p:nvPr/>
        </p:nvSpPr>
        <p:spPr>
          <a:xfrm>
            <a:off x="914400" y="1720840"/>
            <a:ext cx="7696200" cy="5693866"/>
          </a:xfrm>
          <a:prstGeom prst="rect">
            <a:avLst/>
          </a:prstGeom>
        </p:spPr>
        <p:txBody>
          <a:bodyPr wrap="square">
            <a:spAutoFit/>
          </a:bodyPr>
          <a:lstStyle/>
          <a:p>
            <a:r>
              <a:rPr lang="en-US" sz="2400" b="1" dirty="0" smtClean="0">
                <a:solidFill>
                  <a:srgbClr val="C00000"/>
                </a:solidFill>
              </a:rPr>
              <a:t>*</a:t>
            </a:r>
            <a:r>
              <a:rPr lang="en-US" sz="2400" b="1" dirty="0" smtClean="0">
                <a:solidFill>
                  <a:schemeClr val="accent1">
                    <a:lumMod val="75000"/>
                  </a:schemeClr>
                </a:solidFill>
              </a:rPr>
              <a:t>Consider </a:t>
            </a:r>
            <a:r>
              <a:rPr lang="en-US" sz="2400" b="1" dirty="0">
                <a:solidFill>
                  <a:schemeClr val="accent1">
                    <a:lumMod val="75000"/>
                  </a:schemeClr>
                </a:solidFill>
              </a:rPr>
              <a:t>the case of a basketball team in Alabama a few years ago that won the state championship -- the first ever for the school. A month or so later, the coach found that he had unknowingly used an ineligible player. No one else knew of the problem. Moreover, the player in question was in the game only a minute or two and had not scored. </a:t>
            </a:r>
            <a:r>
              <a:rPr lang="en-US" sz="2400" b="1" dirty="0" smtClean="0">
                <a:solidFill>
                  <a:schemeClr val="accent1">
                    <a:lumMod val="75000"/>
                  </a:schemeClr>
                </a:solidFill>
              </a:rPr>
              <a:t>– </a:t>
            </a:r>
          </a:p>
          <a:p>
            <a:r>
              <a:rPr lang="en-US" sz="2400" b="1" dirty="0" smtClean="0">
                <a:solidFill>
                  <a:schemeClr val="accent1">
                    <a:lumMod val="75000"/>
                  </a:schemeClr>
                </a:solidFill>
              </a:rPr>
              <a:t>WHAT  is </a:t>
            </a:r>
            <a:r>
              <a:rPr lang="en-US" sz="2400" b="1" dirty="0">
                <a:solidFill>
                  <a:schemeClr val="accent1">
                    <a:lumMod val="75000"/>
                  </a:schemeClr>
                </a:solidFill>
              </a:rPr>
              <a:t> </a:t>
            </a:r>
            <a:r>
              <a:rPr lang="en-US" sz="2400" b="1" dirty="0" smtClean="0">
                <a:solidFill>
                  <a:schemeClr val="accent1">
                    <a:lumMod val="75000"/>
                  </a:schemeClr>
                </a:solidFill>
              </a:rPr>
              <a:t>the dilemma?</a:t>
            </a:r>
          </a:p>
          <a:p>
            <a:r>
              <a:rPr lang="en-US" sz="2400" b="1" dirty="0" smtClean="0">
                <a:solidFill>
                  <a:schemeClr val="accent1">
                    <a:lumMod val="75000"/>
                  </a:schemeClr>
                </a:solidFill>
              </a:rPr>
              <a:t>What should he do?</a:t>
            </a:r>
          </a:p>
          <a:p>
            <a:r>
              <a:rPr lang="en-US" sz="2400" b="1" dirty="0" smtClean="0">
                <a:solidFill>
                  <a:schemeClr val="accent1">
                    <a:lumMod val="75000"/>
                  </a:schemeClr>
                </a:solidFill>
              </a:rPr>
              <a:t>DID HE DO THE RIGHT THING?</a:t>
            </a:r>
          </a:p>
          <a:p>
            <a:r>
              <a:rPr lang="en-US" sz="2400" b="1" dirty="0" smtClean="0">
                <a:solidFill>
                  <a:schemeClr val="accent1">
                    <a:lumMod val="75000"/>
                  </a:schemeClr>
                </a:solidFill>
              </a:rPr>
              <a:t>Is WINNING Everything, the Only THING?</a:t>
            </a:r>
          </a:p>
          <a:p>
            <a:r>
              <a:rPr lang="en-US" sz="2400" b="1" dirty="0" smtClean="0">
                <a:solidFill>
                  <a:schemeClr val="accent1">
                    <a:lumMod val="75000"/>
                  </a:schemeClr>
                </a:solidFill>
              </a:rPr>
              <a:t>Is it OK to cheat if no one gets an advantage?</a:t>
            </a:r>
          </a:p>
          <a:p>
            <a:r>
              <a:rPr lang="en-US" sz="2400" b="1" dirty="0" smtClean="0">
                <a:solidFill>
                  <a:schemeClr val="accent1">
                    <a:lumMod val="75000"/>
                  </a:schemeClr>
                </a:solidFill>
              </a:rPr>
              <a:t>If you cheat and lose, is it OK to overlook the cheating? </a:t>
            </a:r>
          </a:p>
          <a:p>
            <a:r>
              <a:rPr lang="en-US" sz="1400" b="1" i="1" dirty="0" smtClean="0">
                <a:solidFill>
                  <a:srgbClr val="C00000"/>
                </a:solidFill>
              </a:rPr>
              <a:t>*</a:t>
            </a:r>
            <a:r>
              <a:rPr lang="en-US" sz="1400" b="1" i="1" dirty="0" smtClean="0">
                <a:solidFill>
                  <a:schemeClr val="accent1">
                    <a:lumMod val="75000"/>
                  </a:schemeClr>
                </a:solidFill>
              </a:rPr>
              <a:t> </a:t>
            </a:r>
            <a:r>
              <a:rPr lang="en-US" sz="1400" b="1" i="1" dirty="0"/>
              <a:t>Ethical Dilemmas in American </a:t>
            </a:r>
            <a:r>
              <a:rPr lang="en-US" sz="1400" b="1" i="1" dirty="0" smtClean="0"/>
              <a:t>Sport by </a:t>
            </a:r>
            <a:r>
              <a:rPr lang="en-US" sz="1400" b="1" i="1" dirty="0"/>
              <a:t>D. Stanley </a:t>
            </a:r>
            <a:r>
              <a:rPr lang="en-US" sz="1400" b="1" i="1" dirty="0" err="1"/>
              <a:t>Eitzen</a:t>
            </a:r>
            <a:endParaRPr lang="en-US" sz="1400" b="1" i="1" dirty="0"/>
          </a:p>
          <a:p>
            <a:endParaRPr lang="en-US" sz="24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The coach notified the state high school activities association and, as a result, the only state championship in the school's history was forfeited.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TotalTime>
  <Words>355</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Ethical issues</vt:lpstr>
      <vt:lpstr> Ethics- systematic study of values guiding our decision making Ethical reasoning – the process of making fair, decision regarding right and wrong  </vt:lpstr>
      <vt:lpstr>Ethical Decisions in Sport  Change time of a game to accommodate TV at the expense of class or study time? Encourage pain killers, play an injured player (under what conditions)? Should you help an athlete with a drug or alcohol problem? Relocate a team to another site for financial gain? Cut successful, less visible programs instead of costly highly visible programs?  Should you keep score in recreational games (developmental leagues)?  </vt:lpstr>
      <vt:lpstr>Ethical Decisions in Sport Should you give out MVP trophies in team sports?  Should you have cuts in recreational leagues for youth?  Should everyone play the same amount of time? Should everyone play? </vt:lpstr>
      <vt:lpstr>Ethical Decisions-Violence    </vt:lpstr>
      <vt:lpstr>Ethical Dilemma - a practical conflict involving equally compelling values or social obligations EXAMPLES: Should you play a key player who is injured in the championship game if he wants to play and risk of further injury is minor?   </vt:lpstr>
      <vt:lpstr>Ethical Dilemma EXAMPLES-  </vt:lpstr>
      <vt:lpstr>The coach notified the state high school activities association and, as a result, the only state championship in the school's history was forfeited.</vt:lpstr>
    </vt:vector>
  </TitlesOfParts>
  <Company>Camden County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dc:title>
  <dc:creator>NDiCicco</dc:creator>
  <cp:lastModifiedBy>NDiCicco</cp:lastModifiedBy>
  <cp:revision>3</cp:revision>
  <dcterms:created xsi:type="dcterms:W3CDTF">2015-11-02T14:20:42Z</dcterms:created>
  <dcterms:modified xsi:type="dcterms:W3CDTF">2015-11-02T14:47:26Z</dcterms:modified>
</cp:coreProperties>
</file>