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1675B9-3764-4B36-8C5A-D4CEBBAA71A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934826-464D-46E3-845D-AD7B1D7C7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cado.net/docs/manual/MLAMORTS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Sport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Assets</a:t>
            </a:r>
            <a:r>
              <a:rPr lang="en-US" dirty="0" smtClean="0"/>
              <a:t>= Property or objects of value that can be converted to cash, e.g. equipment, real estate, automobiles, tools, etc.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Liabilities</a:t>
            </a:r>
            <a:r>
              <a:rPr lang="en-US" dirty="0" smtClean="0"/>
              <a:t>== money you owe to someone, a legal obligation to pay someone, e.g. car loan, mortgage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Equity-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value of an asset after liabilities are paid, e.g. You owe $100k on your house and can sell it for $250k.  You have $150k of equity in the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Owners Equity </a:t>
            </a:r>
            <a:r>
              <a:rPr lang="en-US" dirty="0" smtClean="0"/>
              <a:t>– Amount of $$ invested into the team or franchise this includes the cost of the franchise and any improvement costs.</a:t>
            </a: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Principal-</a:t>
            </a:r>
            <a:r>
              <a:rPr lang="en-US" dirty="0" smtClean="0"/>
              <a:t> Amt. of money borrowed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Interest</a:t>
            </a:r>
            <a:r>
              <a:rPr lang="en-US" dirty="0" smtClean="0"/>
              <a:t>- $$$ you are being charged to get the loan, i.e. borrow the money. </a:t>
            </a:r>
          </a:p>
          <a:p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Amoritization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Schedule </a:t>
            </a:r>
            <a:r>
              <a:rPr lang="en-US" dirty="0" smtClean="0"/>
              <a:t>– chart of monthly payments showing the amt of $$ going to pay off the principal and the amt of $$ paying interest.  </a:t>
            </a:r>
            <a:r>
              <a:rPr lang="en-US" dirty="0" smtClean="0">
                <a:hlinkClick r:id="rId2"/>
              </a:rPr>
              <a:t>EXAMPLE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5029200" cy="402336"/>
          </a:xfrm>
        </p:spPr>
        <p:txBody>
          <a:bodyPr/>
          <a:lstStyle/>
          <a:p>
            <a:pPr algn="ctr"/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736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Balance Sheet </a:t>
            </a:r>
            <a:r>
              <a:rPr lang="en-US" sz="3200" dirty="0" smtClean="0"/>
              <a:t>– shows assets, liabilities, and equity EXAMPLE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Income Statement </a:t>
            </a:r>
            <a:r>
              <a:rPr lang="en-US" sz="3200" dirty="0" smtClean="0"/>
              <a:t>– shows revenues, expenses, and profits over 1yr. </a:t>
            </a:r>
          </a:p>
          <a:p>
            <a:r>
              <a:rPr lang="en-US" sz="3200" b="1" dirty="0" smtClean="0">
                <a:solidFill>
                  <a:srgbClr val="FFC000"/>
                </a:solidFill>
              </a:rPr>
              <a:t>Bonds</a:t>
            </a:r>
            <a:r>
              <a:rPr lang="en-US" sz="3200" dirty="0" smtClean="0"/>
              <a:t>= large allocation of money lent over 20 yrs. </a:t>
            </a:r>
            <a:r>
              <a:rPr lang="en-US" sz="3200" dirty="0" smtClean="0">
                <a:solidFill>
                  <a:srgbClr val="FFC000"/>
                </a:solidFill>
              </a:rPr>
              <a:t>Bondholder </a:t>
            </a:r>
            <a:r>
              <a:rPr lang="en-US" sz="3200" dirty="0" smtClean="0"/>
              <a:t>(bought the bond) is </a:t>
            </a:r>
            <a:r>
              <a:rPr lang="en-US" sz="3200" dirty="0" smtClean="0">
                <a:solidFill>
                  <a:srgbClr val="FFC000"/>
                </a:solidFill>
              </a:rPr>
              <a:t>paid interest </a:t>
            </a:r>
            <a:r>
              <a:rPr lang="en-US" sz="3200" dirty="0" smtClean="0"/>
              <a:t>for money they gave to buy the bond ( can be sold in a secondary market). </a:t>
            </a:r>
            <a:r>
              <a:rPr lang="en-US" sz="3200" dirty="0" smtClean="0">
                <a:solidFill>
                  <a:srgbClr val="FFC000"/>
                </a:solidFill>
              </a:rPr>
              <a:t>Principal</a:t>
            </a:r>
            <a:r>
              <a:rPr lang="en-US" sz="3200" dirty="0" smtClean="0"/>
              <a:t> is </a:t>
            </a:r>
            <a:r>
              <a:rPr lang="en-US" sz="3200" dirty="0" smtClean="0">
                <a:solidFill>
                  <a:srgbClr val="FFC000"/>
                </a:solidFill>
              </a:rPr>
              <a:t>paid at the maturity </a:t>
            </a:r>
            <a:r>
              <a:rPr lang="en-US" sz="3200" dirty="0" smtClean="0"/>
              <a:t>date ( 20yrs.).  Thus the bond holder earns interest and gets their money back after 20years.  </a:t>
            </a:r>
            <a:r>
              <a:rPr lang="en-US" sz="3200" i="1" dirty="0" smtClean="0">
                <a:solidFill>
                  <a:srgbClr val="FFC000"/>
                </a:solidFill>
              </a:rPr>
              <a:t>Risk is if the bond seller defaults and then you do not get your money back.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7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7772400" cy="589836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rgbClr val="FFFF66"/>
              </a:solidFill>
            </a:endParaRPr>
          </a:p>
          <a:p>
            <a:endParaRPr lang="en-US" b="1" dirty="0" smtClean="0">
              <a:solidFill>
                <a:srgbClr val="FFFF66"/>
              </a:solidFill>
            </a:endParaRPr>
          </a:p>
          <a:p>
            <a:r>
              <a:rPr lang="en-US" b="1" dirty="0" smtClean="0">
                <a:solidFill>
                  <a:srgbClr val="FFFF66"/>
                </a:solidFill>
              </a:rPr>
              <a:t>Bond example- </a:t>
            </a:r>
            <a:r>
              <a:rPr lang="en-US" dirty="0" smtClean="0"/>
              <a:t>Eagles float a 20yr. Bond for 100 million dollars at 4% interest. 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city of Phil  gives the Eagles $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100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million</a:t>
            </a:r>
            <a:r>
              <a:rPr lang="en-US" dirty="0" smtClean="0"/>
              <a:t>, Eagles gives the city a bond promising a 4% interest payment.  </a:t>
            </a:r>
            <a:r>
              <a:rPr lang="en-US" dirty="0" smtClean="0">
                <a:solidFill>
                  <a:srgbClr val="FFC000"/>
                </a:solidFill>
              </a:rPr>
              <a:t>Eagles pay 4% interest on the $</a:t>
            </a:r>
            <a:r>
              <a:rPr lang="en-US" dirty="0" smtClean="0">
                <a:solidFill>
                  <a:srgbClr val="FFC000"/>
                </a:solidFill>
              </a:rPr>
              <a:t>100 </a:t>
            </a:r>
            <a:r>
              <a:rPr lang="en-US" dirty="0" smtClean="0">
                <a:solidFill>
                  <a:srgbClr val="FFC000"/>
                </a:solidFill>
              </a:rPr>
              <a:t>mil.  After 20 years, they give the </a:t>
            </a:r>
            <a:r>
              <a:rPr lang="en-US" smtClean="0">
                <a:solidFill>
                  <a:srgbClr val="FFC000"/>
                </a:solidFill>
              </a:rPr>
              <a:t>$</a:t>
            </a:r>
            <a:r>
              <a:rPr lang="en-US" smtClean="0">
                <a:solidFill>
                  <a:srgbClr val="FFC000"/>
                </a:solidFill>
              </a:rPr>
              <a:t>100 mil. </a:t>
            </a:r>
            <a:r>
              <a:rPr lang="en-US" dirty="0" smtClean="0">
                <a:solidFill>
                  <a:srgbClr val="FFC000"/>
                </a:solidFill>
              </a:rPr>
              <a:t>back to the city.  </a:t>
            </a:r>
          </a:p>
          <a:p>
            <a:r>
              <a:rPr lang="en-US" dirty="0" smtClean="0"/>
              <a:t>This gives the Eagles the cash needed to finance the stadium and 20 years to pay back the $100 mil (principal).  </a:t>
            </a:r>
          </a:p>
          <a:p>
            <a:r>
              <a:rPr lang="en-US" dirty="0" smtClean="0"/>
              <a:t>This was the old way stadiums were financed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As cities became cash poor, this ended </a:t>
            </a:r>
            <a:r>
              <a:rPr lang="en-US" dirty="0" smtClean="0"/>
              <a:t>&amp; sponsorship/naming rights became the new way to finance a stadium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49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Finance-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how an org. generates funds  to flow into the org. and how these funds get allocated and spent.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Revenues </a:t>
            </a:r>
            <a:r>
              <a:rPr lang="en-US" dirty="0" smtClean="0"/>
              <a:t>= money in from ticket sales, concessions, merchandise, media contracts, sponsorships, revenue sharing, etc.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Expenses </a:t>
            </a:r>
            <a:r>
              <a:rPr lang="en-US" dirty="0" smtClean="0"/>
              <a:t>= monies paid out- uniforms, equip, lawn/field maintenance, salaries, transportation, utilities, insurance, etc. </a:t>
            </a:r>
          </a:p>
          <a:p>
            <a:r>
              <a:rPr lang="en-US" dirty="0" smtClean="0"/>
              <a:t>Revenue minus Expenses = </a:t>
            </a:r>
            <a:r>
              <a:rPr lang="en-US" sz="3600" b="1" dirty="0" smtClean="0">
                <a:solidFill>
                  <a:srgbClr val="008000"/>
                </a:solidFill>
              </a:rPr>
              <a:t>Profit, </a:t>
            </a:r>
            <a:r>
              <a:rPr lang="en-US" dirty="0" smtClean="0"/>
              <a:t>i.e. monies gained or earned.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54736"/>
          </a:xfrm>
        </p:spPr>
        <p:txBody>
          <a:bodyPr/>
          <a:lstStyle/>
          <a:p>
            <a:r>
              <a:rPr lang="en-US" sz="2400" dirty="0" smtClean="0"/>
              <a:t>Terminology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556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Risk</a:t>
            </a:r>
            <a:r>
              <a:rPr lang="en-US" dirty="0" smtClean="0"/>
              <a:t>= uncertainty of the future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Default</a:t>
            </a:r>
            <a:r>
              <a:rPr lang="en-US" dirty="0" smtClean="0"/>
              <a:t>= unable to pay a loan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All financial investments have risk 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Return on Investment (ROI)-</a:t>
            </a:r>
          </a:p>
          <a:p>
            <a:r>
              <a:rPr lang="en-US" dirty="0" smtClean="0"/>
              <a:t>Initial cost &amp; profit  determine the ROI per time frame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92D050"/>
                </a:solidFill>
              </a:rPr>
              <a:t>Invest $1,000,000  make  $100,000 in profit </a:t>
            </a:r>
            <a:r>
              <a:rPr lang="en-US" dirty="0" smtClean="0"/>
              <a:t>in first year = </a:t>
            </a:r>
            <a:r>
              <a:rPr lang="en-US" dirty="0" smtClean="0">
                <a:solidFill>
                  <a:srgbClr val="92D050"/>
                </a:solidFill>
              </a:rPr>
              <a:t>ROI of 10%</a:t>
            </a:r>
          </a:p>
          <a:p>
            <a:r>
              <a:rPr lang="en-US" dirty="0" smtClean="0"/>
              <a:t>Invest $1million, make $100,000 per year for ten years and the value of your investment increases by $1million then you made </a:t>
            </a:r>
            <a:r>
              <a:rPr lang="en-US" i="1" dirty="0" smtClean="0">
                <a:solidFill>
                  <a:srgbClr val="92D050"/>
                </a:solidFill>
              </a:rPr>
              <a:t>$2 million on a $1mil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Invest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 mil</a:t>
            </a:r>
            <a:r>
              <a:rPr lang="en-US" dirty="0" smtClean="0"/>
              <a:t>. and get a total return of  </a:t>
            </a:r>
            <a:r>
              <a:rPr lang="en-US" i="1" dirty="0" smtClean="0">
                <a:solidFill>
                  <a:srgbClr val="92D050"/>
                </a:solidFill>
              </a:rPr>
              <a:t>$200,000 over ten years  for a 20% ROI. (2% per year). </a:t>
            </a:r>
            <a:endParaRPr lang="en-U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02336"/>
          </a:xfrm>
        </p:spPr>
        <p:txBody>
          <a:bodyPr/>
          <a:lstStyle/>
          <a:p>
            <a:r>
              <a:rPr lang="en-US" sz="3200" b="1" dirty="0" smtClean="0"/>
              <a:t>ROI Decisions in Sports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Free Agency </a:t>
            </a:r>
            <a:r>
              <a:rPr lang="en-US" dirty="0" smtClean="0"/>
              <a:t>– go for big names?  What will be your ROI?  Returns includes profit on increase ticket sales, merchandise, additional TV and radio money, etc.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Invest in Luxury Boxes?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Install New Electronic Video Screen </a:t>
            </a:r>
            <a:r>
              <a:rPr lang="en-US" sz="1800" dirty="0" smtClean="0"/>
              <a:t>(additional ad dollars) </a:t>
            </a:r>
          </a:p>
          <a:p>
            <a:r>
              <a:rPr lang="en-US" sz="3200" dirty="0" smtClean="0">
                <a:solidFill>
                  <a:srgbClr val="008000"/>
                </a:solidFill>
              </a:rPr>
              <a:t>Improve Turf- </a:t>
            </a:r>
            <a:r>
              <a:rPr lang="en-US" sz="3200" dirty="0" smtClean="0"/>
              <a:t>attract free agents, decrease injuries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Salary Caps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Hard Cap- </a:t>
            </a:r>
            <a:r>
              <a:rPr lang="en-US" i="1" dirty="0" smtClean="0">
                <a:solidFill>
                  <a:srgbClr val="FFFF00"/>
                </a:solidFill>
              </a:rPr>
              <a:t>Payroll limit is absolute- </a:t>
            </a:r>
            <a:r>
              <a:rPr lang="en-US" dirty="0" smtClean="0"/>
              <a:t>cannot be violated.  Negotiated via the CBA. Typically ranges between 55-60% of league revenues. </a:t>
            </a:r>
          </a:p>
          <a:p>
            <a:r>
              <a:rPr lang="en-US" dirty="0" smtClean="0"/>
              <a:t>(NFL, NHL)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Soft Cap- </a:t>
            </a:r>
            <a:r>
              <a:rPr lang="en-US" dirty="0" smtClean="0"/>
              <a:t>Has a cap but </a:t>
            </a:r>
            <a:r>
              <a:rPr lang="en-US" i="1" dirty="0" smtClean="0">
                <a:solidFill>
                  <a:srgbClr val="FFFF00"/>
                </a:solidFill>
              </a:rPr>
              <a:t>it contains exclusions-</a:t>
            </a:r>
          </a:p>
          <a:p>
            <a:pPr>
              <a:buNone/>
            </a:pPr>
            <a:r>
              <a:rPr lang="en-US" dirty="0" smtClean="0"/>
              <a:t>(such as signing bonuses)  &amp; penalties. 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Penalty- </a:t>
            </a:r>
            <a:r>
              <a:rPr lang="en-US" dirty="0" smtClean="0"/>
              <a:t>you can go over the cap but then you must pay a financial penalty to the league.</a:t>
            </a:r>
          </a:p>
          <a:p>
            <a:pPr>
              <a:buNone/>
            </a:pPr>
            <a:r>
              <a:rPr lang="en-US" dirty="0" smtClean="0"/>
              <a:t>e.g. MLB 22.5% 1</a:t>
            </a:r>
            <a:r>
              <a:rPr lang="en-US" baseline="30000" dirty="0" smtClean="0"/>
              <a:t>st</a:t>
            </a:r>
            <a:r>
              <a:rPr lang="en-US" dirty="0" smtClean="0"/>
              <a:t> violation, 30% 2</a:t>
            </a:r>
            <a:r>
              <a:rPr lang="en-US" baseline="30000" dirty="0" smtClean="0"/>
              <a:t>nd</a:t>
            </a:r>
            <a:r>
              <a:rPr lang="en-US" dirty="0" smtClean="0"/>
              <a:t>, 40% 3</a:t>
            </a:r>
            <a:r>
              <a:rPr lang="en-US" baseline="30000" dirty="0" smtClean="0"/>
              <a:t>rd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In 2005 Yankees paid $128 million luxury tax ( tax for going over the cap) </a:t>
            </a:r>
          </a:p>
          <a:p>
            <a:pPr>
              <a:buNone/>
            </a:pPr>
            <a:r>
              <a:rPr lang="en-US" dirty="0" smtClean="0"/>
              <a:t>NBA and MLB have soft caps.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</TotalTime>
  <Words>745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Financial principles</vt:lpstr>
      <vt:lpstr>Terminology</vt:lpstr>
      <vt:lpstr>Terminology</vt:lpstr>
      <vt:lpstr>terminology</vt:lpstr>
      <vt:lpstr>Slide 5</vt:lpstr>
      <vt:lpstr>Slide 6</vt:lpstr>
      <vt:lpstr>Terminology </vt:lpstr>
      <vt:lpstr>ROI Decisions in Sports </vt:lpstr>
      <vt:lpstr>Salary Caps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principles</dc:title>
  <dc:creator>NDiCicco</dc:creator>
  <cp:lastModifiedBy>NDiCicco</cp:lastModifiedBy>
  <cp:revision>9</cp:revision>
  <dcterms:created xsi:type="dcterms:W3CDTF">2015-10-13T17:51:05Z</dcterms:created>
  <dcterms:modified xsi:type="dcterms:W3CDTF">2017-10-11T14:44:52Z</dcterms:modified>
</cp:coreProperties>
</file>